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218958667" r:id="rId1"/>
  </p:sldMasterIdLst>
  <p:notesMasterIdLst>
    <p:notesMasterId r:id="rId29"/>
  </p:notesMasterIdLst>
  <p:sldIdLst>
    <p:sldId id="261" r:id="rId2"/>
    <p:sldId id="263" r:id="rId3"/>
    <p:sldId id="348" r:id="rId4"/>
    <p:sldId id="347" r:id="rId5"/>
    <p:sldId id="262" r:id="rId6"/>
    <p:sldId id="359" r:id="rId7"/>
    <p:sldId id="307" r:id="rId8"/>
    <p:sldId id="257" r:id="rId9"/>
    <p:sldId id="342" r:id="rId10"/>
    <p:sldId id="328" r:id="rId11"/>
    <p:sldId id="274" r:id="rId12"/>
    <p:sldId id="292" r:id="rId13"/>
    <p:sldId id="371" r:id="rId14"/>
    <p:sldId id="351" r:id="rId15"/>
    <p:sldId id="352" r:id="rId16"/>
    <p:sldId id="353" r:id="rId17"/>
    <p:sldId id="354" r:id="rId18"/>
    <p:sldId id="355" r:id="rId19"/>
    <p:sldId id="268" r:id="rId20"/>
    <p:sldId id="372" r:id="rId21"/>
    <p:sldId id="306" r:id="rId22"/>
    <p:sldId id="304" r:id="rId23"/>
    <p:sldId id="318" r:id="rId24"/>
    <p:sldId id="324" r:id="rId25"/>
    <p:sldId id="305" r:id="rId26"/>
    <p:sldId id="370" r:id="rId27"/>
    <p:sldId id="272"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4589"/>
    <a:srgbClr val="9E9E9E"/>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649EF0-610E-4A2D-A750-0D676C9C6348}" v="120" dt="2023-03-22T16:10:47.0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98" autoAdjust="0"/>
    <p:restoredTop sz="94660"/>
  </p:normalViewPr>
  <p:slideViewPr>
    <p:cSldViewPr>
      <p:cViewPr varScale="1">
        <p:scale>
          <a:sx n="97" d="100"/>
          <a:sy n="97" d="100"/>
        </p:scale>
        <p:origin x="854"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4958333333333333"/>
          <c:y val="1.5625E-2"/>
        </c:manualLayout>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solidFill>
              <a:latin typeface="+mn-lt"/>
              <a:ea typeface="+mn-ea"/>
              <a:cs typeface="+mn-cs"/>
            </a:defRPr>
          </a:pPr>
          <a:endParaRPr lang="en-US"/>
        </a:p>
      </c:txPr>
    </c:title>
    <c:autoTitleDeleted val="0"/>
    <c:plotArea>
      <c:layout>
        <c:manualLayout>
          <c:layoutTarget val="inner"/>
          <c:xMode val="edge"/>
          <c:yMode val="edge"/>
          <c:x val="0.15412533660565156"/>
          <c:y val="0.27345318977667032"/>
          <c:w val="0.54667331356307736"/>
          <c:h val="0.62944079857547497"/>
        </c:manualLayout>
      </c:layout>
      <c:pieChart>
        <c:varyColors val="1"/>
        <c:ser>
          <c:idx val="0"/>
          <c:order val="0"/>
          <c:tx>
            <c:strRef>
              <c:f>Sheet1!$B$1</c:f>
              <c:strCache>
                <c:ptCount val="1"/>
                <c:pt idx="0">
                  <c:v>Clicks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4-94C9-4708-9A0F-F8089C79EA5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8-94C9-4708-9A0F-F8089C79EA5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94C9-4708-9A0F-F8089C79EA5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94C9-4708-9A0F-F8089C79EA5E}"/>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94C9-4708-9A0F-F8089C79EA5E}"/>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6-94C9-4708-9A0F-F8089C79EA5E}"/>
              </c:ext>
            </c:extLst>
          </c:dPt>
          <c:dLbls>
            <c:dLbl>
              <c:idx val="0"/>
              <c:layout>
                <c:manualLayout>
                  <c:x val="3.2199121177268572E-2"/>
                  <c:y val="-3.1209562873807319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4-94C9-4708-9A0F-F8089C79EA5E}"/>
                </c:ext>
              </c:extLst>
            </c:dLbl>
            <c:dLbl>
              <c:idx val="1"/>
              <c:layout>
                <c:manualLayout>
                  <c:x val="1.9278215223096976E-2"/>
                  <c:y val="-5.6165046467005399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8-94C9-4708-9A0F-F8089C79EA5E}"/>
                </c:ext>
              </c:extLst>
            </c:dLbl>
            <c:dLbl>
              <c:idx val="2"/>
              <c:layout>
                <c:manualLayout>
                  <c:x val="-7.6388569406352358E-2"/>
                  <c:y val="4.9844246541417628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4C9-4708-9A0F-F8089C79EA5E}"/>
                </c:ext>
              </c:extLst>
            </c:dLbl>
            <c:dLbl>
              <c:idx val="3"/>
              <c:layout>
                <c:manualLayout>
                  <c:x val="-2.7576896988999986E-2"/>
                  <c:y val="5.1492638946715207E-4"/>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4C9-4708-9A0F-F8089C79EA5E}"/>
                </c:ext>
              </c:extLst>
            </c:dLbl>
            <c:dLbl>
              <c:idx val="4"/>
              <c:layout>
                <c:manualLayout>
                  <c:x val="-2.3026335191247145E-2"/>
                  <c:y val="5.4181088464898611E-4"/>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4C9-4708-9A0F-F8089C79EA5E}"/>
                </c:ext>
              </c:extLst>
            </c:dLbl>
            <c:dLbl>
              <c:idx val="5"/>
              <c:layout>
                <c:manualLayout>
                  <c:x val="4.6121973517355272E-3"/>
                  <c:y val="-2.0450270159740998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6-94C9-4708-9A0F-F8089C79EA5E}"/>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25-34</c:v>
                </c:pt>
                <c:pt idx="1">
                  <c:v>65+</c:v>
                </c:pt>
                <c:pt idx="2">
                  <c:v>55 - 64</c:v>
                </c:pt>
                <c:pt idx="3">
                  <c:v>35 - 44</c:v>
                </c:pt>
                <c:pt idx="4">
                  <c:v>45 - 54</c:v>
                </c:pt>
                <c:pt idx="5">
                  <c:v>18 - 24</c:v>
                </c:pt>
              </c:strCache>
            </c:strRef>
          </c:cat>
          <c:val>
            <c:numRef>
              <c:f>Sheet1!$B$2:$B$7</c:f>
              <c:numCache>
                <c:formatCode>General</c:formatCode>
                <c:ptCount val="6"/>
                <c:pt idx="0">
                  <c:v>3838</c:v>
                </c:pt>
                <c:pt idx="1">
                  <c:v>3591</c:v>
                </c:pt>
                <c:pt idx="2">
                  <c:v>3311</c:v>
                </c:pt>
                <c:pt idx="3">
                  <c:v>3137</c:v>
                </c:pt>
                <c:pt idx="4">
                  <c:v>2493</c:v>
                </c:pt>
                <c:pt idx="5">
                  <c:v>1279</c:v>
                </c:pt>
              </c:numCache>
            </c:numRef>
          </c:val>
          <c:extLst>
            <c:ext xmlns:c16="http://schemas.microsoft.com/office/drawing/2014/chart" uri="{C3380CC4-5D6E-409C-BE32-E72D297353CC}">
              <c16:uniqueId val="{00000000-94C9-4708-9A0F-F8089C79EA5E}"/>
            </c:ext>
          </c:extLst>
        </c:ser>
        <c:ser>
          <c:idx val="1"/>
          <c:order val="1"/>
          <c:tx>
            <c:strRef>
              <c:f>Sheet1!$C$1</c:f>
              <c:strCache>
                <c:ptCount val="1"/>
                <c:pt idx="0">
                  <c:v>CTR</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BFAB-45EB-927C-11D02154AB9A}"/>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F-BFAB-45EB-927C-11D02154AB9A}"/>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1-BFAB-45EB-927C-11D02154AB9A}"/>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3-BFAB-45EB-927C-11D02154AB9A}"/>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5-BFAB-45EB-927C-11D02154AB9A}"/>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7-BFAB-45EB-927C-11D02154AB9A}"/>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25-34</c:v>
                </c:pt>
                <c:pt idx="1">
                  <c:v>65+</c:v>
                </c:pt>
                <c:pt idx="2">
                  <c:v>55 - 64</c:v>
                </c:pt>
                <c:pt idx="3">
                  <c:v>35 - 44</c:v>
                </c:pt>
                <c:pt idx="4">
                  <c:v>45 - 54</c:v>
                </c:pt>
                <c:pt idx="5">
                  <c:v>18 - 24</c:v>
                </c:pt>
              </c:strCache>
            </c:strRef>
          </c:cat>
          <c:val>
            <c:numRef>
              <c:f>Sheet1!$C$2:$C$7</c:f>
              <c:numCache>
                <c:formatCode>0.00%</c:formatCode>
                <c:ptCount val="6"/>
                <c:pt idx="0">
                  <c:v>2.4873461610000001E-2</c:v>
                </c:pt>
                <c:pt idx="1">
                  <c:v>3.3810694010000003E-2</c:v>
                </c:pt>
                <c:pt idx="2">
                  <c:v>2.8441596369999999E-2</c:v>
                </c:pt>
                <c:pt idx="3">
                  <c:v>2.3664577060000001E-2</c:v>
                </c:pt>
                <c:pt idx="4">
                  <c:v>2.5123956950000002E-2</c:v>
                </c:pt>
                <c:pt idx="5">
                  <c:v>2.726148862E-2</c:v>
                </c:pt>
              </c:numCache>
            </c:numRef>
          </c:val>
          <c:extLst>
            <c:ext xmlns:c16="http://schemas.microsoft.com/office/drawing/2014/chart" uri="{C3380CC4-5D6E-409C-BE32-E72D297353CC}">
              <c16:uniqueId val="{00000001-94C9-4708-9A0F-F8089C79EA5E}"/>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843856904250605"/>
          <c:y val="0.35663087431125645"/>
          <c:w val="0.11360244742134507"/>
          <c:h val="0.3060028564285537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b="1" dirty="0">
                <a:solidFill>
                  <a:schemeClr val="tx1"/>
                </a:solidFill>
              </a:rPr>
              <a:t>CLICKS</a:t>
            </a:r>
          </a:p>
        </c:rich>
      </c:tx>
      <c:layout>
        <c:manualLayout>
          <c:xMode val="edge"/>
          <c:yMode val="edge"/>
          <c:x val="0.451619750656168"/>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3674859392575928"/>
          <c:y val="0.23281204661105931"/>
          <c:w val="0.52858642669666289"/>
          <c:h val="0.64217070040947066"/>
        </c:manualLayout>
      </c:layout>
      <c:pieChart>
        <c:varyColors val="1"/>
        <c:ser>
          <c:idx val="0"/>
          <c:order val="0"/>
          <c:tx>
            <c:strRef>
              <c:f>Sheet1!$B$1</c:f>
              <c:strCache>
                <c:ptCount val="1"/>
                <c:pt idx="0">
                  <c:v>CLICKS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3-6DDC-44BE-96B4-F69D413B436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6DDC-44BE-96B4-F69D413B436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DDC-44BE-96B4-F69D413B4365}"/>
              </c:ext>
            </c:extLst>
          </c:dPt>
          <c:dLbls>
            <c:dLbl>
              <c:idx val="0"/>
              <c:layout>
                <c:manualLayout>
                  <c:x val="1.0478182414698162E-2"/>
                  <c:y val="5.9306102362204722E-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DDC-44BE-96B4-F69D413B4365}"/>
                </c:ext>
              </c:extLst>
            </c:dLbl>
            <c:dLbl>
              <c:idx val="1"/>
              <c:layout>
                <c:manualLayout>
                  <c:x val="-2.3140044994375702E-2"/>
                  <c:y val="-2.4626322102080243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DDC-44BE-96B4-F69D413B4365}"/>
                </c:ext>
              </c:extLst>
            </c:dLbl>
            <c:dLbl>
              <c:idx val="2"/>
              <c:layout>
                <c:manualLayout>
                  <c:x val="1.8814140419947507E-2"/>
                  <c:y val="-2.243297302886701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DDC-44BE-96B4-F69D413B436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MALE</c:v>
                </c:pt>
                <c:pt idx="1">
                  <c:v>FEMALE</c:v>
                </c:pt>
                <c:pt idx="2">
                  <c:v>UNKOWN</c:v>
                </c:pt>
              </c:strCache>
            </c:strRef>
          </c:cat>
          <c:val>
            <c:numRef>
              <c:f>Sheet1!$B$2:$B$4</c:f>
              <c:numCache>
                <c:formatCode>General</c:formatCode>
                <c:ptCount val="3"/>
                <c:pt idx="0">
                  <c:v>9490</c:v>
                </c:pt>
                <c:pt idx="1">
                  <c:v>8096</c:v>
                </c:pt>
                <c:pt idx="2">
                  <c:v>63</c:v>
                </c:pt>
              </c:numCache>
            </c:numRef>
          </c:val>
          <c:extLst>
            <c:ext xmlns:c16="http://schemas.microsoft.com/office/drawing/2014/chart" uri="{C3380CC4-5D6E-409C-BE32-E72D297353CC}">
              <c16:uniqueId val="{00000000-6DDC-44BE-96B4-F69D413B4365}"/>
            </c:ext>
          </c:extLst>
        </c:ser>
        <c:ser>
          <c:idx val="1"/>
          <c:order val="1"/>
          <c:tx>
            <c:strRef>
              <c:f>Sheet1!$C$1</c:f>
              <c:strCache>
                <c:ptCount val="1"/>
                <c:pt idx="0">
                  <c:v>CTR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7-B119-4731-9294-E9750957581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9-B119-4731-9294-E9750957581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B-B119-4731-9294-E9750957581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MALE</c:v>
                </c:pt>
                <c:pt idx="1">
                  <c:v>FEMALE</c:v>
                </c:pt>
                <c:pt idx="2">
                  <c:v>UNKOWN</c:v>
                </c:pt>
              </c:strCache>
            </c:strRef>
          </c:cat>
          <c:val>
            <c:numRef>
              <c:f>Sheet1!$C$2:$C$4</c:f>
              <c:numCache>
                <c:formatCode>0.00%</c:formatCode>
                <c:ptCount val="3"/>
                <c:pt idx="0">
                  <c:v>2.4820969929999999E-2</c:v>
                </c:pt>
                <c:pt idx="1">
                  <c:v>2.9909083180000001E-2</c:v>
                </c:pt>
                <c:pt idx="2">
                  <c:v>2.419354839E-2</c:v>
                </c:pt>
              </c:numCache>
            </c:numRef>
          </c:val>
          <c:extLst>
            <c:ext xmlns:c16="http://schemas.microsoft.com/office/drawing/2014/chart" uri="{C3380CC4-5D6E-409C-BE32-E72D297353CC}">
              <c16:uniqueId val="{00000001-6DDC-44BE-96B4-F69D413B4365}"/>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83942880577427825"/>
          <c:y val="0.42817453683437101"/>
          <c:w val="0.15970041244844393"/>
          <c:h val="0.1775806471450247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4958333333333333"/>
          <c:y val="1.5625E-2"/>
        </c:manualLayout>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solidFill>
              <a:latin typeface="+mn-lt"/>
              <a:ea typeface="+mn-ea"/>
              <a:cs typeface="+mn-cs"/>
            </a:defRPr>
          </a:pPr>
          <a:endParaRPr lang="en-US"/>
        </a:p>
      </c:txPr>
    </c:title>
    <c:autoTitleDeleted val="0"/>
    <c:plotArea>
      <c:layout>
        <c:manualLayout>
          <c:layoutTarget val="inner"/>
          <c:xMode val="edge"/>
          <c:yMode val="edge"/>
          <c:x val="2.7954174647088038E-2"/>
          <c:y val="0.26227669679430848"/>
          <c:w val="0.59470170958359936"/>
          <c:h val="0.65806258161014186"/>
        </c:manualLayout>
      </c:layout>
      <c:pieChart>
        <c:varyColors val="1"/>
        <c:ser>
          <c:idx val="0"/>
          <c:order val="0"/>
          <c:tx>
            <c:strRef>
              <c:f>Sheet1!$B$1</c:f>
              <c:strCache>
                <c:ptCount val="1"/>
                <c:pt idx="0">
                  <c:v>Clicks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898A-459E-8E9E-66E4F004355F}"/>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898A-459E-8E9E-66E4F004355F}"/>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898A-459E-8E9E-66E4F004355F}"/>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898A-459E-8E9E-66E4F004355F}"/>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898A-459E-8E9E-66E4F004355F}"/>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898A-459E-8E9E-66E4F004355F}"/>
              </c:ext>
            </c:extLst>
          </c:dPt>
          <c:dLbls>
            <c:dLbl>
              <c:idx val="0"/>
              <c:layout>
                <c:manualLayout>
                  <c:x val="7.4891916600312608E-2"/>
                  <c:y val="-1.5124392793071414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98A-459E-8E9E-66E4F004355F}"/>
                </c:ext>
              </c:extLst>
            </c:dLbl>
            <c:dLbl>
              <c:idx val="1"/>
              <c:layout>
                <c:manualLayout>
                  <c:x val="-6.3329278362676572E-2"/>
                  <c:y val="2.1595510407046957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98A-459E-8E9E-66E4F004355F}"/>
                </c:ext>
              </c:extLst>
            </c:dLbl>
            <c:dLbl>
              <c:idx val="2"/>
              <c:layout>
                <c:manualLayout>
                  <c:x val="-2.8632295260845202E-2"/>
                  <c:y val="-2.89710852348390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98A-459E-8E9E-66E4F004355F}"/>
                </c:ext>
              </c:extLst>
            </c:dLbl>
            <c:dLbl>
              <c:idx val="3"/>
              <c:layout>
                <c:manualLayout>
                  <c:x val="-7.7238343802530302E-3"/>
                  <c:y val="-0.10771773399420786"/>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98A-459E-8E9E-66E4F004355F}"/>
                </c:ext>
              </c:extLst>
            </c:dLbl>
            <c:dLbl>
              <c:idx val="4"/>
              <c:layout>
                <c:manualLayout>
                  <c:x val="4.6745259370668625E-2"/>
                  <c:y val="-6.4774953226865495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98A-459E-8E9E-66E4F004355F}"/>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Android - Smartphone</c:v>
                </c:pt>
                <c:pt idx="1">
                  <c:v>Android - Tablet</c:v>
                </c:pt>
                <c:pt idx="2">
                  <c:v>Desktop</c:v>
                </c:pt>
                <c:pt idx="3">
                  <c:v>iPad</c:v>
                </c:pt>
                <c:pt idx="4">
                  <c:v>iPhone</c:v>
                </c:pt>
              </c:strCache>
            </c:strRef>
          </c:cat>
          <c:val>
            <c:numRef>
              <c:f>Sheet1!$B$2:$B$6</c:f>
              <c:numCache>
                <c:formatCode>General</c:formatCode>
                <c:ptCount val="5"/>
                <c:pt idx="0">
                  <c:v>15498</c:v>
                </c:pt>
                <c:pt idx="1">
                  <c:v>7</c:v>
                </c:pt>
                <c:pt idx="2">
                  <c:v>6</c:v>
                </c:pt>
                <c:pt idx="3">
                  <c:v>19</c:v>
                </c:pt>
                <c:pt idx="4">
                  <c:v>2120</c:v>
                </c:pt>
              </c:numCache>
            </c:numRef>
          </c:val>
          <c:extLst>
            <c:ext xmlns:c16="http://schemas.microsoft.com/office/drawing/2014/chart" uri="{C3380CC4-5D6E-409C-BE32-E72D297353CC}">
              <c16:uniqueId val="{0000000C-898A-459E-8E9E-66E4F004355F}"/>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3CF47-C3C2-455A-8579-EF4FC09354CD}" type="datetimeFigureOut">
              <a:rPr lang="en-US" smtClean="0"/>
              <a:t>3/23/2023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3AA6F-A110-4CE5-A4EE-A0CCAE4B2006}" type="slidenum">
              <a:rPr lang="en-US" smtClean="0"/>
              <a:t>‹#›</a:t>
            </a:fld>
            <a:endParaRPr lang="en-US"/>
          </a:p>
        </p:txBody>
      </p:sp>
    </p:spTree>
    <p:extLst>
      <p:ext uri="{BB962C8B-B14F-4D97-AF65-F5344CB8AC3E}">
        <p14:creationId xmlns:p14="http://schemas.microsoft.com/office/powerpoint/2010/main" val="2305252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22</a:t>
            </a:fld>
            <a:endParaRPr lang="en-US"/>
          </a:p>
        </p:txBody>
      </p:sp>
    </p:spTree>
    <p:extLst>
      <p:ext uri="{BB962C8B-B14F-4D97-AF65-F5344CB8AC3E}">
        <p14:creationId xmlns:p14="http://schemas.microsoft.com/office/powerpoint/2010/main" val="1280551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23</a:t>
            </a:fld>
            <a:endParaRPr lang="en-US"/>
          </a:p>
        </p:txBody>
      </p:sp>
    </p:spTree>
    <p:extLst>
      <p:ext uri="{BB962C8B-B14F-4D97-AF65-F5344CB8AC3E}">
        <p14:creationId xmlns:p14="http://schemas.microsoft.com/office/powerpoint/2010/main" val="4176084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24</a:t>
            </a:fld>
            <a:endParaRPr lang="en-US"/>
          </a:p>
        </p:txBody>
      </p:sp>
    </p:spTree>
    <p:extLst>
      <p:ext uri="{BB962C8B-B14F-4D97-AF65-F5344CB8AC3E}">
        <p14:creationId xmlns:p14="http://schemas.microsoft.com/office/powerpoint/2010/main" val="2198976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top converting, lower funnel social media tactic. We are re-targeting people who have shown an interest based on engagement with other tactics with the remarketing. We are attributing a lot of sales, and as with all your </a:t>
            </a:r>
            <a:r>
              <a:rPr lang="en-US" dirty="0" err="1"/>
              <a:t>facebook</a:t>
            </a:r>
            <a:r>
              <a:rPr lang="en-US" dirty="0"/>
              <a:t> tactics seeing a high level of social media engagement from people interested in your brand. People are providing testimonials, sharing the ad, and tagging their friends.</a:t>
            </a:r>
          </a:p>
        </p:txBody>
      </p:sp>
      <p:sp>
        <p:nvSpPr>
          <p:cNvPr id="4" name="Slide Number Placeholder 3"/>
          <p:cNvSpPr>
            <a:spLocks noGrp="1"/>
          </p:cNvSpPr>
          <p:nvPr>
            <p:ph type="sldNum" sz="quarter" idx="10"/>
          </p:nvPr>
        </p:nvSpPr>
        <p:spPr/>
        <p:txBody>
          <a:bodyPr/>
          <a:lstStyle/>
          <a:p>
            <a:fld id="{7B5E6370-7D66-40D1-9DE8-55F100002D5A}" type="slidenum">
              <a:rPr lang="en-US" smtClean="0"/>
              <a:t>25</a:t>
            </a:fld>
            <a:endParaRPr lang="en-US"/>
          </a:p>
        </p:txBody>
      </p:sp>
    </p:spTree>
    <p:extLst>
      <p:ext uri="{BB962C8B-B14F-4D97-AF65-F5344CB8AC3E}">
        <p14:creationId xmlns:p14="http://schemas.microsoft.com/office/powerpoint/2010/main" val="561581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top converting, lower funnel social media tactic. We are re-targeting people who have shown an interest based on engagement with other tactics with the remarketing. We are attributing a lot of sales, and as with all your </a:t>
            </a:r>
            <a:r>
              <a:rPr lang="en-US" dirty="0" err="1"/>
              <a:t>facebook</a:t>
            </a:r>
            <a:r>
              <a:rPr lang="en-US" dirty="0"/>
              <a:t> tactics seeing a high level of social media engagement from people interested in your brand. People are providing testimonials, sharing the ad, and tagging their friends.</a:t>
            </a:r>
          </a:p>
        </p:txBody>
      </p:sp>
      <p:sp>
        <p:nvSpPr>
          <p:cNvPr id="4" name="Slide Number Placeholder 3"/>
          <p:cNvSpPr>
            <a:spLocks noGrp="1"/>
          </p:cNvSpPr>
          <p:nvPr>
            <p:ph type="sldNum" sz="quarter" idx="10"/>
          </p:nvPr>
        </p:nvSpPr>
        <p:spPr/>
        <p:txBody>
          <a:bodyPr/>
          <a:lstStyle/>
          <a:p>
            <a:fld id="{7B5E6370-7D66-40D1-9DE8-55F100002D5A}" type="slidenum">
              <a:rPr lang="en-US" smtClean="0"/>
              <a:t>26</a:t>
            </a:fld>
            <a:endParaRPr lang="en-US"/>
          </a:p>
        </p:txBody>
      </p:sp>
    </p:spTree>
    <p:extLst>
      <p:ext uri="{BB962C8B-B14F-4D97-AF65-F5344CB8AC3E}">
        <p14:creationId xmlns:p14="http://schemas.microsoft.com/office/powerpoint/2010/main" val="4207517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5bd05580ac_0_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6" name="Google Shape;796;g5bd05580ac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rPr>
              <a:t>UPDATE IMAGES and TEXT</a:t>
            </a:r>
            <a:endParaRPr/>
          </a:p>
        </p:txBody>
      </p:sp>
      <p:sp>
        <p:nvSpPr>
          <p:cNvPr id="797" name="Google Shape;797;g5bd05580ac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27</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13996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7A05E-95FA-485D-A259-CF352D864C1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97D7F8E-58F6-48C7-8E08-E893A6FEBDE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A4F8E02-91E6-4B14-83A0-328D4747EAF8}"/>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5" name="Footer Placeholder 4">
            <a:extLst>
              <a:ext uri="{FF2B5EF4-FFF2-40B4-BE49-F238E27FC236}">
                <a16:creationId xmlns:a16="http://schemas.microsoft.com/office/drawing/2014/main" id="{96E7ACD5-2782-4E3A-AE2E-DA11A202DC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4A7F02-5D87-4313-9955-CD288D6A209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501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9211B-CC73-4D13-9D99-C05BAD5D83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38BE70-AFBC-4C9E-9BDB-F65E38F6F7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415F9-D261-45AA-90E6-0727B8740330}"/>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5" name="Footer Placeholder 4">
            <a:extLst>
              <a:ext uri="{FF2B5EF4-FFF2-40B4-BE49-F238E27FC236}">
                <a16:creationId xmlns:a16="http://schemas.microsoft.com/office/drawing/2014/main" id="{BF1D6FDA-0928-4FCA-A138-0A5D60270E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3D0AD8-B1D1-4BDD-B42E-9B5B94F0C10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188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6B46DC-5B47-4BA2-BB0B-7676F8538C8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394F7F-2B7E-4061-A2A3-0DC315F3B2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606223-9EC7-4E0A-B45B-D38E42F0790B}"/>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5" name="Footer Placeholder 4">
            <a:extLst>
              <a:ext uri="{FF2B5EF4-FFF2-40B4-BE49-F238E27FC236}">
                <a16:creationId xmlns:a16="http://schemas.microsoft.com/office/drawing/2014/main" id="{DFA9445E-0D7E-4301-ADBE-8E9375BF95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E3EF29E-1E0C-4537-94FE-397480AB706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069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2330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2"/>
          <p:cNvSpPr>
            <a:spLocks noGrp="1"/>
          </p:cNvSpPr>
          <p:nvPr>
            <p:ph type="pic" sz="quarter" idx="11"/>
          </p:nvPr>
        </p:nvSpPr>
        <p:spPr>
          <a:xfrm>
            <a:off x="5140450" y="0"/>
            <a:ext cx="4002360" cy="6858000"/>
          </a:xfrm>
          <a:custGeom>
            <a:avLst/>
            <a:gdLst/>
            <a:ahLst/>
            <a:cxnLst/>
            <a:rect l="l" t="t" r="r" b="b"/>
            <a:pathLst>
              <a:path w="10674350" h="13716000">
                <a:moveTo>
                  <a:pt x="3668886" y="0"/>
                </a:moveTo>
                <a:lnTo>
                  <a:pt x="10674350" y="0"/>
                </a:lnTo>
                <a:lnTo>
                  <a:pt x="7005462" y="13716000"/>
                </a:lnTo>
                <a:lnTo>
                  <a:pt x="0" y="13716000"/>
                </a:lnTo>
                <a:close/>
              </a:path>
            </a:pathLst>
          </a:custGeom>
        </p:spPr>
        <p:txBody>
          <a:bodyPr vert="horz"/>
          <a:lstStyle/>
          <a:p>
            <a:endParaRPr lang="en-US" dirty="0"/>
          </a:p>
        </p:txBody>
      </p:sp>
    </p:spTree>
    <p:extLst>
      <p:ext uri="{BB962C8B-B14F-4D97-AF65-F5344CB8AC3E}">
        <p14:creationId xmlns:p14="http://schemas.microsoft.com/office/powerpoint/2010/main" val="231432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amp; Table/Chart">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493450" y="6283577"/>
            <a:ext cx="8036863" cy="277495"/>
          </a:xfrm>
          <a:prstGeom prst="rect">
            <a:avLst/>
          </a:prstGeom>
        </p:spPr>
        <p:txBody>
          <a:bodyPr anchor="ctr"/>
          <a:lstStyle>
            <a:lvl1pPr marL="0" indent="0">
              <a:buNone/>
              <a:defRPr lang="en-US" sz="525" kern="1200" dirty="0">
                <a:solidFill>
                  <a:srgbClr val="989899"/>
                </a:solidFill>
                <a:latin typeface="Calibri"/>
                <a:ea typeface="Calibri"/>
                <a:cs typeface="Calibri"/>
                <a:sym typeface="Calibri"/>
              </a:defRPr>
            </a:lvl1pPr>
          </a:lstStyle>
          <a:p>
            <a:pPr lvl="0"/>
            <a:r>
              <a:rPr lang="en-US" dirty="0"/>
              <a:t>Insert source info here or delete box</a:t>
            </a:r>
          </a:p>
        </p:txBody>
      </p:sp>
      <p:sp>
        <p:nvSpPr>
          <p:cNvPr id="8" name="Content Placeholder 7"/>
          <p:cNvSpPr>
            <a:spLocks noGrp="1"/>
          </p:cNvSpPr>
          <p:nvPr>
            <p:ph sz="quarter" idx="16" hasCustomPrompt="1"/>
          </p:nvPr>
        </p:nvSpPr>
        <p:spPr>
          <a:xfrm>
            <a:off x="4533310" y="1397000"/>
            <a:ext cx="3997003" cy="4483100"/>
          </a:xfrm>
          <a:prstGeom prst="rect">
            <a:avLst/>
          </a:prstGeom>
        </p:spPr>
        <p:txBody>
          <a:bodyPr/>
          <a:lstStyle>
            <a:lvl1pPr>
              <a:defRPr baseline="0"/>
            </a:lvl1pPr>
          </a:lstStyle>
          <a:p>
            <a:pPr lvl="0"/>
            <a:r>
              <a:rPr lang="en-US" dirty="0"/>
              <a:t>Click icons to insert chart or table</a:t>
            </a:r>
          </a:p>
        </p:txBody>
      </p:sp>
      <p:sp>
        <p:nvSpPr>
          <p:cNvPr id="5" name="Text Placeholder 5"/>
          <p:cNvSpPr>
            <a:spLocks noGrp="1"/>
          </p:cNvSpPr>
          <p:nvPr>
            <p:ph type="body" sz="quarter" idx="14" hasCustomPrompt="1"/>
          </p:nvPr>
        </p:nvSpPr>
        <p:spPr>
          <a:xfrm>
            <a:off x="493450" y="1574660"/>
            <a:ext cx="3754147" cy="246726"/>
          </a:xfrm>
          <a:prstGeom prst="rect">
            <a:avLst/>
          </a:prstGeom>
        </p:spPr>
        <p:txBody>
          <a:bodyPr/>
          <a:lstStyle>
            <a:lvl1pPr marL="0" indent="0">
              <a:buNone/>
              <a:defRPr sz="1050" b="1" i="0">
                <a:solidFill>
                  <a:srgbClr val="0CBAB4"/>
                </a:solidFill>
              </a:defRPr>
            </a:lvl1pPr>
          </a:lstStyle>
          <a:p>
            <a:pPr lvl="0"/>
            <a:r>
              <a:rPr lang="en-US" dirty="0"/>
              <a:t>SUBHEADER</a:t>
            </a:r>
          </a:p>
        </p:txBody>
      </p:sp>
      <p:sp>
        <p:nvSpPr>
          <p:cNvPr id="6" name="Text Placeholder 10"/>
          <p:cNvSpPr>
            <a:spLocks noGrp="1"/>
          </p:cNvSpPr>
          <p:nvPr>
            <p:ph type="body" sz="quarter" idx="17" hasCustomPrompt="1"/>
          </p:nvPr>
        </p:nvSpPr>
        <p:spPr>
          <a:xfrm>
            <a:off x="493450" y="1821386"/>
            <a:ext cx="3754147" cy="823752"/>
          </a:xfrm>
          <a:prstGeom prst="rect">
            <a:avLst/>
          </a:prstGeom>
        </p:spPr>
        <p:txBody>
          <a:bodyPr>
            <a:spAutoFit/>
          </a:bodyPr>
          <a:lstStyle>
            <a:lvl1pPr marL="0" indent="0">
              <a:lnSpc>
                <a:spcPct val="120000"/>
              </a:lnSpc>
              <a:spcBef>
                <a:spcPts val="750"/>
              </a:spcBef>
              <a:buNone/>
              <a:defRPr sz="975" baseline="0">
                <a:solidFill>
                  <a:srgbClr val="424242"/>
                </a:solidFill>
              </a:defRPr>
            </a:lvl1pPr>
            <a:lvl2pPr marL="171450" indent="-171450">
              <a:lnSpc>
                <a:spcPct val="120000"/>
              </a:lnSpc>
              <a:buFont typeface="Arial" charset="0"/>
              <a:buChar char="•"/>
              <a:defRPr sz="825">
                <a:solidFill>
                  <a:srgbClr val="424242"/>
                </a:solidFill>
              </a:defRPr>
            </a:lvl2pPr>
            <a:lvl3pPr marL="342900" indent="-171450">
              <a:lnSpc>
                <a:spcPct val="120000"/>
              </a:lnSpc>
              <a:defRPr sz="675">
                <a:solidFill>
                  <a:srgbClr val="424242"/>
                </a:solidFill>
              </a:defRPr>
            </a:lvl3pPr>
            <a:lvl4pPr>
              <a:lnSpc>
                <a:spcPct val="120000"/>
              </a:lnSpc>
              <a:defRPr sz="975"/>
            </a:lvl4pPr>
            <a:lvl5pPr>
              <a:lnSpc>
                <a:spcPct val="120000"/>
              </a:lnSpc>
              <a:defRPr sz="975"/>
            </a:lvl5pPr>
          </a:lstStyle>
          <a:p>
            <a:pPr lvl="0"/>
            <a:r>
              <a:rPr lang="en-US" dirty="0"/>
              <a:t>This is body copy text. You may duplicate this box with the ”</a:t>
            </a:r>
            <a:r>
              <a:rPr lang="en-US" dirty="0" err="1"/>
              <a:t>Subheader</a:t>
            </a:r>
            <a:r>
              <a:rPr lang="en-US" dirty="0"/>
              <a:t>” box if you need more text boxes.</a:t>
            </a:r>
          </a:p>
          <a:p>
            <a:pPr lvl="1"/>
            <a:r>
              <a:rPr lang="en-US" dirty="0"/>
              <a:t>Second level</a:t>
            </a:r>
          </a:p>
          <a:p>
            <a:pPr lvl="2"/>
            <a:r>
              <a:rPr lang="en-US" dirty="0"/>
              <a:t>Third level</a:t>
            </a:r>
          </a:p>
        </p:txBody>
      </p:sp>
      <p:sp>
        <p:nvSpPr>
          <p:cNvPr id="7" name="Text Placeholder 3"/>
          <p:cNvSpPr>
            <a:spLocks noGrp="1"/>
          </p:cNvSpPr>
          <p:nvPr>
            <p:ph type="body" sz="quarter" idx="12" hasCustomPrompt="1"/>
          </p:nvPr>
        </p:nvSpPr>
        <p:spPr>
          <a:xfrm>
            <a:off x="493450" y="605396"/>
            <a:ext cx="8036791" cy="461405"/>
          </a:xfrm>
          <a:prstGeom prst="rect">
            <a:avLst/>
          </a:prstGeom>
        </p:spPr>
        <p:txBody>
          <a:bodyPr/>
          <a:lstStyle>
            <a:lvl1pPr marL="0" indent="0">
              <a:buNone/>
              <a:defRPr lang="en-US" sz="2438" b="1" kern="1200" cap="all" spc="225" dirty="0">
                <a:solidFill>
                  <a:srgbClr val="424242"/>
                </a:solidFill>
                <a:latin typeface="Calibri"/>
                <a:ea typeface="Calibri"/>
                <a:cs typeface="Calibri"/>
                <a:sym typeface="Calibri"/>
              </a:defRPr>
            </a:lvl1pPr>
          </a:lstStyle>
          <a:p>
            <a:pPr lvl="0"/>
            <a:r>
              <a:rPr lang="en-US" dirty="0"/>
              <a:t>SLIDE HEADER</a:t>
            </a:r>
          </a:p>
        </p:txBody>
      </p:sp>
    </p:spTree>
    <p:extLst>
      <p:ext uri="{BB962C8B-B14F-4D97-AF65-F5344CB8AC3E}">
        <p14:creationId xmlns:p14="http://schemas.microsoft.com/office/powerpoint/2010/main" val="2665520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Agenda - MAX 7">
  <p:cSld name="Agenda - MAX 7">
    <p:spTree>
      <p:nvGrpSpPr>
        <p:cNvPr id="1" name="Shape 16"/>
        <p:cNvGrpSpPr/>
        <p:nvPr/>
      </p:nvGrpSpPr>
      <p:grpSpPr>
        <a:xfrm>
          <a:off x="0" y="0"/>
          <a:ext cx="0" cy="0"/>
          <a:chOff x="0" y="0"/>
          <a:chExt cx="0" cy="0"/>
        </a:xfrm>
      </p:grpSpPr>
    </p:spTree>
    <p:extLst>
      <p:ext uri="{BB962C8B-B14F-4D97-AF65-F5344CB8AC3E}">
        <p14:creationId xmlns:p14="http://schemas.microsoft.com/office/powerpoint/2010/main" val="2455176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BCA2-4D08-492C-B65D-D590B750E7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243EF1-71A0-4B84-9B15-F10EF03C9E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0BF175-E617-423F-9A86-FAF1B35F1D5C}"/>
              </a:ext>
            </a:extLst>
          </p:cNvPr>
          <p:cNvSpPr>
            <a:spLocks noGrp="1"/>
          </p:cNvSpPr>
          <p:nvPr>
            <p:ph type="dt" sz="half" idx="10"/>
          </p:nvPr>
        </p:nvSpPr>
        <p:spPr/>
        <p:txBody>
          <a:bodyPr/>
          <a:lstStyle/>
          <a:p>
            <a:fld id="{B0D2ADDF-35CD-43AF-A178-8421CD4C1835}" type="datetimeFigureOut">
              <a:rPr lang="en-US" smtClean="0"/>
              <a:t>3/23/2023</a:t>
            </a:fld>
            <a:endParaRPr lang="en-US"/>
          </a:p>
        </p:txBody>
      </p:sp>
      <p:sp>
        <p:nvSpPr>
          <p:cNvPr id="5" name="Footer Placeholder 4">
            <a:extLst>
              <a:ext uri="{FF2B5EF4-FFF2-40B4-BE49-F238E27FC236}">
                <a16:creationId xmlns:a16="http://schemas.microsoft.com/office/drawing/2014/main" id="{24346343-474E-4AF1-B180-92220F84B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D12353-ECB4-46CE-8AF4-C55D96B6A736}"/>
              </a:ext>
            </a:extLst>
          </p:cNvPr>
          <p:cNvSpPr>
            <a:spLocks noGrp="1"/>
          </p:cNvSpPr>
          <p:nvPr>
            <p:ph type="sldNum" sz="quarter" idx="12"/>
          </p:nvPr>
        </p:nvSpPr>
        <p:spPr/>
        <p:txBody>
          <a:bodyPr/>
          <a:lstStyle/>
          <a:p>
            <a:fld id="{B474051E-F4AB-4E78-B8F4-2ACF3EBCCA01}" type="slidenum">
              <a:rPr lang="en-US" smtClean="0"/>
              <a:t>‹#›</a:t>
            </a:fld>
            <a:endParaRPr lang="en-US"/>
          </a:p>
        </p:txBody>
      </p:sp>
    </p:spTree>
    <p:extLst>
      <p:ext uri="{BB962C8B-B14F-4D97-AF65-F5344CB8AC3E}">
        <p14:creationId xmlns:p14="http://schemas.microsoft.com/office/powerpoint/2010/main" val="217253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98196-87E4-45EF-812D-934F75F1C6A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A0C7A39-D222-4571-9070-64E6393C46D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04623D-D13B-4797-BADE-A8C0C3795C96}"/>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5" name="Footer Placeholder 4">
            <a:extLst>
              <a:ext uri="{FF2B5EF4-FFF2-40B4-BE49-F238E27FC236}">
                <a16:creationId xmlns:a16="http://schemas.microsoft.com/office/drawing/2014/main" id="{3C29C2BF-A612-481B-93BB-FBDD21F855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1CA834-71EE-43DC-8EAB-16AD40D4855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776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40E12-48A4-4715-8824-DEE3AB02DA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2236F-6B83-4052-ADC4-5F89AF2418C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A0FB4C-B38F-49E6-BE0D-87B5141DF8A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400555-9B28-4E71-98C4-D52694FA85C1}"/>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6" name="Footer Placeholder 5">
            <a:extLst>
              <a:ext uri="{FF2B5EF4-FFF2-40B4-BE49-F238E27FC236}">
                <a16:creationId xmlns:a16="http://schemas.microsoft.com/office/drawing/2014/main" id="{7FBEA06A-2FDD-4756-9B45-5A4F560B08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7D4419-725F-4B35-B023-85762CC1616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306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2A6C3-8F44-4B54-8759-4ADAF3E880A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DF63C6-73C0-4434-8EAF-576F27B1907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A95CF97-1B7E-4019-876B-EB7FBB45E22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6C7D9D-74FB-41F8-A306-63AC5CB3A4E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3B65780-97C6-43A7-AF32-07E090CB4AA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26B73A-185D-4049-BC0A-B3C144B65099}"/>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8" name="Footer Placeholder 7">
            <a:extLst>
              <a:ext uri="{FF2B5EF4-FFF2-40B4-BE49-F238E27FC236}">
                <a16:creationId xmlns:a16="http://schemas.microsoft.com/office/drawing/2014/main" id="{0A4351B2-4732-4C84-8118-5CCCA4C09E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49E2F85-88CA-4811-893C-983A881C1B0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756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723A3-7E5E-4416-8954-0E256FCEA4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F482F2-9CE3-4713-BBB3-A60A5942F305}"/>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4" name="Footer Placeholder 3">
            <a:extLst>
              <a:ext uri="{FF2B5EF4-FFF2-40B4-BE49-F238E27FC236}">
                <a16:creationId xmlns:a16="http://schemas.microsoft.com/office/drawing/2014/main" id="{4DF11F2A-2023-4ED4-9665-3CC84058EB3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5F5446B-D1F3-4333-B8D3-3C1480F569E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075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574F0B-FD56-4866-812A-448C2E84E8D9}"/>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3" name="Footer Placeholder 2">
            <a:extLst>
              <a:ext uri="{FF2B5EF4-FFF2-40B4-BE49-F238E27FC236}">
                <a16:creationId xmlns:a16="http://schemas.microsoft.com/office/drawing/2014/main" id="{39AFCEF2-BC57-475C-9EB2-2F04D2DDB03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E4D7DDB-8F5B-4DD7-812D-B2FFA193C7B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026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14B3-D209-450F-83C6-5A3CF1D2237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A901657-AD4E-402B-8C37-B18529FC1FE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AC4A4D-2A28-4549-B6C3-92634DDD592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D9DC97C-3A77-4D27-9A2A-8A0D30CE2570}"/>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6" name="Footer Placeholder 5">
            <a:extLst>
              <a:ext uri="{FF2B5EF4-FFF2-40B4-BE49-F238E27FC236}">
                <a16:creationId xmlns:a16="http://schemas.microsoft.com/office/drawing/2014/main" id="{05255C6A-15C5-4F2A-8F89-5FBEFE5B91D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B76963-2348-49D1-934D-D7A01B6F105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08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9466-07FE-405E-B1CA-A1276FCA0E0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57E9076-45D2-4E7C-AB46-55BF19B1B60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54F03B8A-92F8-42C8-BC3D-0300F646D7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F40953A-4E83-4A39-B252-42A050BF0749}"/>
              </a:ext>
            </a:extLst>
          </p:cNvPr>
          <p:cNvSpPr>
            <a:spLocks noGrp="1"/>
          </p:cNvSpPr>
          <p:nvPr>
            <p:ph type="dt" sz="half" idx="10"/>
          </p:nvPr>
        </p:nvSpPr>
        <p:spPr/>
        <p:txBody>
          <a:bodyPr/>
          <a:lstStyle/>
          <a:p>
            <a:fld id="{B61BEF0D-F0BB-DE4B-95CE-6DB70DBA9567}" type="datetimeFigureOut">
              <a:rPr lang="en-US" smtClean="0"/>
              <a:pPr/>
              <a:t>3/23/2023</a:t>
            </a:fld>
            <a:endParaRPr lang="en-US" dirty="0"/>
          </a:p>
        </p:txBody>
      </p:sp>
      <p:sp>
        <p:nvSpPr>
          <p:cNvPr id="6" name="Footer Placeholder 5">
            <a:extLst>
              <a:ext uri="{FF2B5EF4-FFF2-40B4-BE49-F238E27FC236}">
                <a16:creationId xmlns:a16="http://schemas.microsoft.com/office/drawing/2014/main" id="{A1E9C45E-EEB5-46EC-89FA-B974CDCF0E4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44508E-37E1-4840-857C-0814ECC4621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666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02D30E-67C4-41A0-AC7E-0EF7828A933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97B646-7229-4A47-B87E-01726EF5AD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581F68-9130-4A6F-9C78-77169D88904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3/23/2023</a:t>
            </a:fld>
            <a:endParaRPr lang="en-US" dirty="0"/>
          </a:p>
        </p:txBody>
      </p:sp>
      <p:sp>
        <p:nvSpPr>
          <p:cNvPr id="5" name="Footer Placeholder 4">
            <a:extLst>
              <a:ext uri="{FF2B5EF4-FFF2-40B4-BE49-F238E27FC236}">
                <a16:creationId xmlns:a16="http://schemas.microsoft.com/office/drawing/2014/main" id="{73889E8C-D323-4FDD-A75F-129CA6F598E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67D887-DBF1-4145-9EFE-93AE94C884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1424268"/>
      </p:ext>
    </p:extLst>
  </p:cSld>
  <p:clrMap bg1="lt1" tx1="dk1" bg2="lt2" tx2="dk2" accent1="accent1" accent2="accent2" accent3="accent3" accent4="accent4" accent5="accent5" accent6="accent6" hlink="hlink" folHlink="folHlink"/>
  <p:sldLayoutIdLst>
    <p:sldLayoutId id="2218958668" r:id="rId1"/>
    <p:sldLayoutId id="2218958669" r:id="rId2"/>
    <p:sldLayoutId id="2218958670" r:id="rId3"/>
    <p:sldLayoutId id="2218958671" r:id="rId4"/>
    <p:sldLayoutId id="2218958672" r:id="rId5"/>
    <p:sldLayoutId id="2218958673" r:id="rId6"/>
    <p:sldLayoutId id="2218958674" r:id="rId7"/>
    <p:sldLayoutId id="2218958675" r:id="rId8"/>
    <p:sldLayoutId id="2218958676" r:id="rId9"/>
    <p:sldLayoutId id="2218958677" r:id="rId10"/>
    <p:sldLayoutId id="2218958678" r:id="rId11"/>
    <p:sldLayoutId id="2218958679" r:id="rId12"/>
    <p:sldLayoutId id="2218958680" r:id="rId13"/>
    <p:sldLayoutId id="2218958681" r:id="rId14"/>
    <p:sldLayoutId id="2218958682"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1.png"/><Relationship Id="rId5" Type="http://schemas.openxmlformats.org/officeDocument/2006/relationships/image" Target="../media/image11.png"/><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hyperlink" Target="https://fb.me/2zBGgTumK6bYah2"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hyperlink" Target="https://fb.me/2hlmOJJuU7JQZnB"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chart" Target="../charts/char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chart" Target="../charts/char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819400"/>
            <a:ext cx="7239000" cy="1938479"/>
          </a:xfrm>
          <a:prstGeom prst="rect">
            <a:avLst/>
          </a:prstGeom>
          <a:noFill/>
        </p:spPr>
        <p:txBody>
          <a:bodyPr wrap="square" rtlCol="0">
            <a:spAutoFit/>
          </a:bodyPr>
          <a:lstStyle/>
          <a:p>
            <a:pPr algn="ctr"/>
            <a:r>
              <a:rPr lang="en-US" sz="2999" dirty="0">
                <a:latin typeface="Couture" pitchFamily="34" charset="0"/>
              </a:rPr>
              <a:t>WRAP REPORT  </a:t>
            </a:r>
          </a:p>
          <a:p>
            <a:pPr algn="ctr"/>
            <a:endParaRPr lang="en-US" sz="2999" dirty="0">
              <a:latin typeface="Couture" pitchFamily="34" charset="0"/>
            </a:endParaRPr>
          </a:p>
          <a:p>
            <a:pPr algn="ctr"/>
            <a:r>
              <a:rPr lang="en-US" sz="2999" dirty="0">
                <a:latin typeface="Couture" pitchFamily="34" charset="0"/>
              </a:rPr>
              <a:t>ORAU – BMC</a:t>
            </a:r>
          </a:p>
          <a:p>
            <a:pPr algn="ctr"/>
            <a:r>
              <a:rPr lang="en-US" sz="2999">
                <a:latin typeface="Couture" pitchFamily="34" charset="0"/>
              </a:rPr>
              <a:t>Massachusetts </a:t>
            </a:r>
            <a:r>
              <a:rPr lang="en-US" sz="2999" dirty="0">
                <a:latin typeface="Couture" pitchFamily="34" charset="0"/>
              </a:rPr>
              <a:t>Digital</a:t>
            </a:r>
          </a:p>
        </p:txBody>
      </p:sp>
    </p:spTree>
    <p:extLst>
      <p:ext uri="{BB962C8B-B14F-4D97-AF65-F5344CB8AC3E}">
        <p14:creationId xmlns:p14="http://schemas.microsoft.com/office/powerpoint/2010/main" val="196888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CREATIVE</a:t>
            </a:r>
          </a:p>
        </p:txBody>
      </p:sp>
      <p:graphicFrame>
        <p:nvGraphicFramePr>
          <p:cNvPr id="3" name="Table 2">
            <a:extLst>
              <a:ext uri="{FF2B5EF4-FFF2-40B4-BE49-F238E27FC236}">
                <a16:creationId xmlns:a16="http://schemas.microsoft.com/office/drawing/2014/main" id="{1064ED6D-0953-1C1D-90A2-9CBF698FBF01}"/>
              </a:ext>
            </a:extLst>
          </p:cNvPr>
          <p:cNvGraphicFramePr>
            <a:graphicFrameLocks noGrp="1"/>
          </p:cNvGraphicFramePr>
          <p:nvPr>
            <p:extLst>
              <p:ext uri="{D42A27DB-BD31-4B8C-83A1-F6EECF244321}">
                <p14:modId xmlns:p14="http://schemas.microsoft.com/office/powerpoint/2010/main" val="707461979"/>
              </p:ext>
            </p:extLst>
          </p:nvPr>
        </p:nvGraphicFramePr>
        <p:xfrm>
          <a:off x="726694" y="1868805"/>
          <a:ext cx="7690612" cy="1560195"/>
        </p:xfrm>
        <a:graphic>
          <a:graphicData uri="http://schemas.openxmlformats.org/drawingml/2006/table">
            <a:tbl>
              <a:tblPr>
                <a:tableStyleId>{073A0DAA-6AF3-43AB-8588-CEC1D06C72B9}</a:tableStyleId>
              </a:tblPr>
              <a:tblGrid>
                <a:gridCol w="3575050">
                  <a:extLst>
                    <a:ext uri="{9D8B030D-6E8A-4147-A177-3AD203B41FA5}">
                      <a16:colId xmlns:a16="http://schemas.microsoft.com/office/drawing/2014/main" val="1398670833"/>
                    </a:ext>
                  </a:extLst>
                </a:gridCol>
                <a:gridCol w="2209800">
                  <a:extLst>
                    <a:ext uri="{9D8B030D-6E8A-4147-A177-3AD203B41FA5}">
                      <a16:colId xmlns:a16="http://schemas.microsoft.com/office/drawing/2014/main" val="4114078953"/>
                    </a:ext>
                  </a:extLst>
                </a:gridCol>
                <a:gridCol w="924750">
                  <a:extLst>
                    <a:ext uri="{9D8B030D-6E8A-4147-A177-3AD203B41FA5}">
                      <a16:colId xmlns:a16="http://schemas.microsoft.com/office/drawing/2014/main" val="1222611551"/>
                    </a:ext>
                  </a:extLst>
                </a:gridCol>
                <a:gridCol w="460312">
                  <a:extLst>
                    <a:ext uri="{9D8B030D-6E8A-4147-A177-3AD203B41FA5}">
                      <a16:colId xmlns:a16="http://schemas.microsoft.com/office/drawing/2014/main" val="1125485244"/>
                    </a:ext>
                  </a:extLst>
                </a:gridCol>
                <a:gridCol w="520700">
                  <a:extLst>
                    <a:ext uri="{9D8B030D-6E8A-4147-A177-3AD203B41FA5}">
                      <a16:colId xmlns:a16="http://schemas.microsoft.com/office/drawing/2014/main" val="4065634832"/>
                    </a:ext>
                  </a:extLst>
                </a:gridCol>
              </a:tblGrid>
              <a:tr h="200025">
                <a:tc>
                  <a:txBody>
                    <a:bodyPr/>
                    <a:lstStyle/>
                    <a:p>
                      <a:pPr algn="l" fontAlgn="b"/>
                      <a:r>
                        <a:rPr lang="en-US" sz="1400" u="none" strike="noStrike">
                          <a:effectLst/>
                        </a:rPr>
                        <a:t>Creative</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dirty="0">
                          <a:effectLst/>
                        </a:rPr>
                        <a:t>Campaign</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Impressions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Clicks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CTR</a:t>
                      </a:r>
                      <a:endParaRPr lang="en-US" sz="14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6530673"/>
                  </a:ext>
                </a:extLst>
              </a:tr>
              <a:tr h="200025">
                <a:tc>
                  <a:txBody>
                    <a:bodyPr/>
                    <a:lstStyle/>
                    <a:p>
                      <a:pPr algn="l" fontAlgn="b"/>
                      <a:r>
                        <a:rPr lang="en-US" sz="1400" u="none" strike="noStrike">
                          <a:effectLst/>
                        </a:rPr>
                        <a:t>HEALing MA_web banners-2023_320x50.png</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182304 - DISPLAY - ENGLISH</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31,171 </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44</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0.15%</a:t>
                      </a:r>
                      <a:endParaRPr lang="en-US" sz="14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6648288"/>
                  </a:ext>
                </a:extLst>
              </a:tr>
              <a:tr h="200025">
                <a:tc>
                  <a:txBody>
                    <a:bodyPr/>
                    <a:lstStyle/>
                    <a:p>
                      <a:pPr algn="l" fontAlgn="b"/>
                      <a:r>
                        <a:rPr lang="en-US" sz="1400" u="none" strike="noStrike" dirty="0" err="1">
                          <a:effectLst/>
                        </a:rPr>
                        <a:t>HEALing</a:t>
                      </a:r>
                      <a:r>
                        <a:rPr lang="en-US" sz="1400" u="none" strike="noStrike" dirty="0">
                          <a:effectLst/>
                        </a:rPr>
                        <a:t> </a:t>
                      </a:r>
                      <a:r>
                        <a:rPr lang="en-US" sz="1400" u="none" strike="noStrike" dirty="0" err="1">
                          <a:effectLst/>
                        </a:rPr>
                        <a:t>MA_web</a:t>
                      </a:r>
                      <a:r>
                        <a:rPr lang="en-US" sz="1400" u="none" strike="noStrike" dirty="0">
                          <a:effectLst/>
                        </a:rPr>
                        <a:t> banners-2023_728x90.png</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182304 - DISPLAY - ENGLISH</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17,685 </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31</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0.18%</a:t>
                      </a:r>
                      <a:endParaRPr lang="en-US" sz="14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17556075"/>
                  </a:ext>
                </a:extLst>
              </a:tr>
              <a:tr h="200025">
                <a:tc>
                  <a:txBody>
                    <a:bodyPr/>
                    <a:lstStyle/>
                    <a:p>
                      <a:pPr algn="l" fontAlgn="b"/>
                      <a:r>
                        <a:rPr lang="en-US" sz="1400" u="none" strike="noStrike" dirty="0" err="1">
                          <a:effectLst/>
                        </a:rPr>
                        <a:t>HEALing</a:t>
                      </a:r>
                      <a:r>
                        <a:rPr lang="en-US" sz="1400" u="none" strike="noStrike" dirty="0">
                          <a:effectLst/>
                        </a:rPr>
                        <a:t> </a:t>
                      </a:r>
                      <a:r>
                        <a:rPr lang="en-US" sz="1400" u="none" strike="noStrike" dirty="0" err="1">
                          <a:effectLst/>
                        </a:rPr>
                        <a:t>MA_web</a:t>
                      </a:r>
                      <a:r>
                        <a:rPr lang="en-US" sz="1400" u="none" strike="noStrike" dirty="0">
                          <a:effectLst/>
                        </a:rPr>
                        <a:t> banners-2023_320x250.png</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182304 - DISPLAY - ENGLISH</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1,983 </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22</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1.13%</a:t>
                      </a:r>
                      <a:endParaRPr lang="en-US" sz="14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47607335"/>
                  </a:ext>
                </a:extLst>
              </a:tr>
              <a:tr h="200025">
                <a:tc>
                  <a:txBody>
                    <a:bodyPr/>
                    <a:lstStyle/>
                    <a:p>
                      <a:pPr algn="l" fontAlgn="b"/>
                      <a:r>
                        <a:rPr lang="en-US" sz="1400" u="none" strike="noStrike" dirty="0" err="1">
                          <a:effectLst/>
                        </a:rPr>
                        <a:t>HEALing</a:t>
                      </a:r>
                      <a:r>
                        <a:rPr lang="en-US" sz="1400" u="none" strike="noStrike" dirty="0">
                          <a:effectLst/>
                        </a:rPr>
                        <a:t> </a:t>
                      </a:r>
                      <a:r>
                        <a:rPr lang="en-US" sz="1400" u="none" strike="noStrike" dirty="0" err="1">
                          <a:effectLst/>
                        </a:rPr>
                        <a:t>MA_web</a:t>
                      </a:r>
                      <a:r>
                        <a:rPr lang="en-US" sz="1400" u="none" strike="noStrike" dirty="0">
                          <a:effectLst/>
                        </a:rPr>
                        <a:t> banners-2023_160x600.png</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182304 - DISPLAY - ENGLISH</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683 </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14</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1.48%</a:t>
                      </a:r>
                      <a:endParaRPr lang="en-US" sz="14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50533679"/>
                  </a:ext>
                </a:extLst>
              </a:tr>
              <a:tr h="200025">
                <a:tc>
                  <a:txBody>
                    <a:bodyPr/>
                    <a:lstStyle/>
                    <a:p>
                      <a:pPr algn="l" fontAlgn="b"/>
                      <a:r>
                        <a:rPr lang="en-US" sz="1400" u="none" strike="noStrike">
                          <a:effectLst/>
                        </a:rPr>
                        <a:t>HEALing MA_web banners-2023_300x600.png</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182304 - DISPLAY - ENGLISH</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222 </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7</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3.66%</a:t>
                      </a:r>
                      <a:endParaRPr lang="en-US" sz="14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52330586"/>
                  </a:ext>
                </a:extLst>
              </a:tr>
              <a:tr h="200025">
                <a:tc>
                  <a:txBody>
                    <a:bodyPr/>
                    <a:lstStyle/>
                    <a:p>
                      <a:pPr algn="l" fontAlgn="b"/>
                      <a:r>
                        <a:rPr lang="en-US" sz="1400" b="1" u="none" strike="noStrike">
                          <a:effectLst/>
                        </a:rPr>
                        <a:t>TOTAL</a:t>
                      </a:r>
                      <a:endParaRPr lang="en-US" sz="1400" b="1" i="0" u="none" strike="noStrike">
                        <a:solidFill>
                          <a:srgbClr val="737C84"/>
                        </a:solidFill>
                        <a:effectLst/>
                        <a:latin typeface="Calibri" panose="020F0502020204030204" pitchFamily="34" charset="0"/>
                      </a:endParaRPr>
                    </a:p>
                  </a:txBody>
                  <a:tcPr marL="9525" marR="9525" marT="9525" marB="0" anchor="b"/>
                </a:tc>
                <a:tc>
                  <a:txBody>
                    <a:bodyPr/>
                    <a:lstStyle/>
                    <a:p>
                      <a:pPr algn="l" fontAlgn="b"/>
                      <a:r>
                        <a:rPr lang="en-US" sz="1400" b="1" u="none" strike="noStrike">
                          <a:effectLst/>
                        </a:rPr>
                        <a:t>-</a:t>
                      </a:r>
                      <a:endParaRPr lang="en-US" sz="1400" b="1"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effectLst/>
                        </a:rPr>
                        <a:t>51,744 </a:t>
                      </a:r>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effectLst/>
                        </a:rPr>
                        <a:t>118</a:t>
                      </a:r>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effectLst/>
                        </a:rPr>
                        <a:t>0.23%</a:t>
                      </a:r>
                      <a:endParaRPr lang="en-US" sz="1400" b="1"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80666914"/>
                  </a:ext>
                </a:extLst>
              </a:tr>
            </a:tbl>
          </a:graphicData>
        </a:graphic>
      </p:graphicFrame>
      <p:graphicFrame>
        <p:nvGraphicFramePr>
          <p:cNvPr id="4" name="Table 3">
            <a:extLst>
              <a:ext uri="{FF2B5EF4-FFF2-40B4-BE49-F238E27FC236}">
                <a16:creationId xmlns:a16="http://schemas.microsoft.com/office/drawing/2014/main" id="{E1C896B4-2716-3D3A-B11C-BD1AD37F4710}"/>
              </a:ext>
            </a:extLst>
          </p:cNvPr>
          <p:cNvGraphicFramePr>
            <a:graphicFrameLocks noGrp="1"/>
          </p:cNvGraphicFramePr>
          <p:nvPr>
            <p:extLst>
              <p:ext uri="{D42A27DB-BD31-4B8C-83A1-F6EECF244321}">
                <p14:modId xmlns:p14="http://schemas.microsoft.com/office/powerpoint/2010/main" val="2973274433"/>
              </p:ext>
            </p:extLst>
          </p:nvPr>
        </p:nvGraphicFramePr>
        <p:xfrm>
          <a:off x="726694" y="3909060"/>
          <a:ext cx="7690612" cy="1560195"/>
        </p:xfrm>
        <a:graphic>
          <a:graphicData uri="http://schemas.openxmlformats.org/drawingml/2006/table">
            <a:tbl>
              <a:tblPr>
                <a:tableStyleId>{073A0DAA-6AF3-43AB-8588-CEC1D06C72B9}</a:tableStyleId>
              </a:tblPr>
              <a:tblGrid>
                <a:gridCol w="3670658">
                  <a:extLst>
                    <a:ext uri="{9D8B030D-6E8A-4147-A177-3AD203B41FA5}">
                      <a16:colId xmlns:a16="http://schemas.microsoft.com/office/drawing/2014/main" val="1398670833"/>
                    </a:ext>
                  </a:extLst>
                </a:gridCol>
                <a:gridCol w="2094385">
                  <a:extLst>
                    <a:ext uri="{9D8B030D-6E8A-4147-A177-3AD203B41FA5}">
                      <a16:colId xmlns:a16="http://schemas.microsoft.com/office/drawing/2014/main" val="4114078953"/>
                    </a:ext>
                  </a:extLst>
                </a:gridCol>
                <a:gridCol w="939518">
                  <a:extLst>
                    <a:ext uri="{9D8B030D-6E8A-4147-A177-3AD203B41FA5}">
                      <a16:colId xmlns:a16="http://schemas.microsoft.com/office/drawing/2014/main" val="1222611551"/>
                    </a:ext>
                  </a:extLst>
                </a:gridCol>
                <a:gridCol w="467663">
                  <a:extLst>
                    <a:ext uri="{9D8B030D-6E8A-4147-A177-3AD203B41FA5}">
                      <a16:colId xmlns:a16="http://schemas.microsoft.com/office/drawing/2014/main" val="1125485244"/>
                    </a:ext>
                  </a:extLst>
                </a:gridCol>
                <a:gridCol w="518388">
                  <a:extLst>
                    <a:ext uri="{9D8B030D-6E8A-4147-A177-3AD203B41FA5}">
                      <a16:colId xmlns:a16="http://schemas.microsoft.com/office/drawing/2014/main" val="4065634832"/>
                    </a:ext>
                  </a:extLst>
                </a:gridCol>
              </a:tblGrid>
              <a:tr h="200025">
                <a:tc>
                  <a:txBody>
                    <a:bodyPr/>
                    <a:lstStyle/>
                    <a:p>
                      <a:pPr algn="l" fontAlgn="b"/>
                      <a:r>
                        <a:rPr lang="en-US" sz="1400" u="none" strike="noStrike">
                          <a:effectLst/>
                        </a:rPr>
                        <a:t>Creative</a:t>
                      </a:r>
                      <a:endParaRPr lang="en-US" sz="1400" b="0" i="0" u="none" strike="noStrike">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dirty="0">
                          <a:effectLst/>
                        </a:rPr>
                        <a:t>Campaign</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Impressions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Clicks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CTR</a:t>
                      </a:r>
                      <a:endParaRPr lang="en-US" sz="14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6530673"/>
                  </a:ext>
                </a:extLst>
              </a:tr>
              <a:tr h="200025">
                <a:tc>
                  <a:txBody>
                    <a:bodyPr/>
                    <a:lstStyle/>
                    <a:p>
                      <a:pPr marL="0" algn="l" defTabSz="685800" rtl="0" eaLnBrk="1" fontAlgn="b" latinLnBrk="0" hangingPunct="1"/>
                      <a:r>
                        <a:rPr lang="en-US" sz="1400" u="none" strike="noStrike" kern="1200" dirty="0" err="1">
                          <a:solidFill>
                            <a:schemeClr val="dk1"/>
                          </a:solidFill>
                          <a:effectLst/>
                          <a:latin typeface="+mn-lt"/>
                          <a:ea typeface="+mn-ea"/>
                          <a:cs typeface="+mn-cs"/>
                        </a:rPr>
                        <a:t>HEALing</a:t>
                      </a:r>
                      <a:r>
                        <a:rPr lang="en-US" sz="1400" u="none" strike="noStrike" kern="1200" dirty="0">
                          <a:solidFill>
                            <a:schemeClr val="dk1"/>
                          </a:solidFill>
                          <a:effectLst/>
                          <a:latin typeface="+mn-lt"/>
                          <a:ea typeface="+mn-ea"/>
                          <a:cs typeface="+mn-cs"/>
                        </a:rPr>
                        <a:t> </a:t>
                      </a:r>
                      <a:r>
                        <a:rPr lang="en-US" sz="1400" u="none" strike="noStrike" kern="1200" dirty="0" err="1">
                          <a:solidFill>
                            <a:schemeClr val="dk1"/>
                          </a:solidFill>
                          <a:effectLst/>
                          <a:latin typeface="+mn-lt"/>
                          <a:ea typeface="+mn-ea"/>
                          <a:cs typeface="+mn-cs"/>
                        </a:rPr>
                        <a:t>MA_web</a:t>
                      </a:r>
                      <a:r>
                        <a:rPr lang="en-US" sz="1400" u="none" strike="noStrike" kern="1200" dirty="0">
                          <a:solidFill>
                            <a:schemeClr val="dk1"/>
                          </a:solidFill>
                          <a:effectLst/>
                          <a:latin typeface="+mn-lt"/>
                          <a:ea typeface="+mn-ea"/>
                          <a:cs typeface="+mn-cs"/>
                        </a:rPr>
                        <a:t> banners-2023_320x50 sp.png</a:t>
                      </a:r>
                    </a:p>
                  </a:txBody>
                  <a:tcPr marL="9525" marR="9525" marT="9525" marB="0" anchor="b"/>
                </a:tc>
                <a:tc>
                  <a:txBody>
                    <a:bodyPr/>
                    <a:lstStyle/>
                    <a:p>
                      <a:pPr marL="0" algn="l" defTabSz="685800" rtl="0" eaLnBrk="1" fontAlgn="b" latinLnBrk="0" hangingPunct="1"/>
                      <a:r>
                        <a:rPr lang="en-US" sz="1400" u="none" strike="noStrike" kern="1200">
                          <a:solidFill>
                            <a:schemeClr val="dk1"/>
                          </a:solidFill>
                          <a:effectLst/>
                          <a:latin typeface="+mn-lt"/>
                          <a:ea typeface="+mn-ea"/>
                          <a:cs typeface="+mn-cs"/>
                        </a:rPr>
                        <a:t>182304 - DISPLAY - SPANISH</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16,337 </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41</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0.27%</a:t>
                      </a:r>
                    </a:p>
                  </a:txBody>
                  <a:tcPr marL="9525" marR="9525" marT="9525" marB="0" anchor="b"/>
                </a:tc>
                <a:extLst>
                  <a:ext uri="{0D108BD9-81ED-4DB2-BD59-A6C34878D82A}">
                    <a16:rowId xmlns:a16="http://schemas.microsoft.com/office/drawing/2014/main" val="356648288"/>
                  </a:ext>
                </a:extLst>
              </a:tr>
              <a:tr h="200025">
                <a:tc>
                  <a:txBody>
                    <a:bodyPr/>
                    <a:lstStyle/>
                    <a:p>
                      <a:pPr marL="0" algn="l" defTabSz="685800" rtl="0" eaLnBrk="1" fontAlgn="b" latinLnBrk="0" hangingPunct="1"/>
                      <a:r>
                        <a:rPr lang="en-US" sz="1400" u="none" strike="noStrike" kern="1200" dirty="0" err="1">
                          <a:solidFill>
                            <a:schemeClr val="dk1"/>
                          </a:solidFill>
                          <a:effectLst/>
                          <a:latin typeface="+mn-lt"/>
                          <a:ea typeface="+mn-ea"/>
                          <a:cs typeface="+mn-cs"/>
                        </a:rPr>
                        <a:t>HEALing</a:t>
                      </a:r>
                      <a:r>
                        <a:rPr lang="en-US" sz="1400" u="none" strike="noStrike" kern="1200" dirty="0">
                          <a:solidFill>
                            <a:schemeClr val="dk1"/>
                          </a:solidFill>
                          <a:effectLst/>
                          <a:latin typeface="+mn-lt"/>
                          <a:ea typeface="+mn-ea"/>
                          <a:cs typeface="+mn-cs"/>
                        </a:rPr>
                        <a:t> </a:t>
                      </a:r>
                      <a:r>
                        <a:rPr lang="en-US" sz="1400" u="none" strike="noStrike" kern="1200" dirty="0" err="1">
                          <a:solidFill>
                            <a:schemeClr val="dk1"/>
                          </a:solidFill>
                          <a:effectLst/>
                          <a:latin typeface="+mn-lt"/>
                          <a:ea typeface="+mn-ea"/>
                          <a:cs typeface="+mn-cs"/>
                        </a:rPr>
                        <a:t>MA_web</a:t>
                      </a:r>
                      <a:r>
                        <a:rPr lang="en-US" sz="1400" u="none" strike="noStrike" kern="1200" dirty="0">
                          <a:solidFill>
                            <a:schemeClr val="dk1"/>
                          </a:solidFill>
                          <a:effectLst/>
                          <a:latin typeface="+mn-lt"/>
                          <a:ea typeface="+mn-ea"/>
                          <a:cs typeface="+mn-cs"/>
                        </a:rPr>
                        <a:t> banners-2023_728x90 sp.png</a:t>
                      </a:r>
                    </a:p>
                  </a:txBody>
                  <a:tcPr marL="9525" marR="9525" marT="9525" marB="0" anchor="b"/>
                </a:tc>
                <a:tc>
                  <a:txBody>
                    <a:bodyPr/>
                    <a:lstStyle/>
                    <a:p>
                      <a:pPr marL="0" algn="l" defTabSz="685800" rtl="0" eaLnBrk="1" fontAlgn="b" latinLnBrk="0" hangingPunct="1"/>
                      <a:r>
                        <a:rPr lang="en-US" sz="1400" u="none" strike="noStrike" kern="1200">
                          <a:solidFill>
                            <a:schemeClr val="dk1"/>
                          </a:solidFill>
                          <a:effectLst/>
                          <a:latin typeface="+mn-lt"/>
                          <a:ea typeface="+mn-ea"/>
                          <a:cs typeface="+mn-cs"/>
                        </a:rPr>
                        <a:t>182304 - DISPLAY - SPANISH</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9,127 </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27</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0.31%</a:t>
                      </a:r>
                    </a:p>
                  </a:txBody>
                  <a:tcPr marL="9525" marR="9525" marT="9525" marB="0" anchor="b"/>
                </a:tc>
                <a:extLst>
                  <a:ext uri="{0D108BD9-81ED-4DB2-BD59-A6C34878D82A}">
                    <a16:rowId xmlns:a16="http://schemas.microsoft.com/office/drawing/2014/main" val="3417556075"/>
                  </a:ext>
                </a:extLst>
              </a:tr>
              <a:tr h="200025">
                <a:tc>
                  <a:txBody>
                    <a:bodyPr/>
                    <a:lstStyle/>
                    <a:p>
                      <a:pPr marL="0" algn="l" defTabSz="685800" rtl="0" eaLnBrk="1" fontAlgn="b" latinLnBrk="0" hangingPunct="1"/>
                      <a:r>
                        <a:rPr lang="en-US" sz="1400" u="none" strike="noStrike" kern="1200" dirty="0" err="1">
                          <a:solidFill>
                            <a:schemeClr val="dk1"/>
                          </a:solidFill>
                          <a:effectLst/>
                          <a:latin typeface="+mn-lt"/>
                          <a:ea typeface="+mn-ea"/>
                          <a:cs typeface="+mn-cs"/>
                        </a:rPr>
                        <a:t>HEALing</a:t>
                      </a:r>
                      <a:r>
                        <a:rPr lang="en-US" sz="1400" u="none" strike="noStrike" kern="1200" dirty="0">
                          <a:solidFill>
                            <a:schemeClr val="dk1"/>
                          </a:solidFill>
                          <a:effectLst/>
                          <a:latin typeface="+mn-lt"/>
                          <a:ea typeface="+mn-ea"/>
                          <a:cs typeface="+mn-cs"/>
                        </a:rPr>
                        <a:t> </a:t>
                      </a:r>
                      <a:r>
                        <a:rPr lang="en-US" sz="1400" u="none" strike="noStrike" kern="1200" dirty="0" err="1">
                          <a:solidFill>
                            <a:schemeClr val="dk1"/>
                          </a:solidFill>
                          <a:effectLst/>
                          <a:latin typeface="+mn-lt"/>
                          <a:ea typeface="+mn-ea"/>
                          <a:cs typeface="+mn-cs"/>
                        </a:rPr>
                        <a:t>MA_web</a:t>
                      </a:r>
                      <a:r>
                        <a:rPr lang="en-US" sz="1400" u="none" strike="noStrike" kern="1200" dirty="0">
                          <a:solidFill>
                            <a:schemeClr val="dk1"/>
                          </a:solidFill>
                          <a:effectLst/>
                          <a:latin typeface="+mn-lt"/>
                          <a:ea typeface="+mn-ea"/>
                          <a:cs typeface="+mn-cs"/>
                        </a:rPr>
                        <a:t> banners-2023_320x250 sp.png</a:t>
                      </a:r>
                    </a:p>
                  </a:txBody>
                  <a:tcPr marL="9525" marR="9525" marT="9525" marB="0" anchor="b"/>
                </a:tc>
                <a:tc>
                  <a:txBody>
                    <a:bodyPr/>
                    <a:lstStyle/>
                    <a:p>
                      <a:pPr marL="0" algn="l" defTabSz="685800" rtl="0" eaLnBrk="1" fontAlgn="b" latinLnBrk="0" hangingPunct="1"/>
                      <a:r>
                        <a:rPr lang="en-US" sz="1400" u="none" strike="noStrike" kern="1200">
                          <a:solidFill>
                            <a:schemeClr val="dk1"/>
                          </a:solidFill>
                          <a:effectLst/>
                          <a:latin typeface="+mn-lt"/>
                          <a:ea typeface="+mn-ea"/>
                          <a:cs typeface="+mn-cs"/>
                        </a:rPr>
                        <a:t>182304 - DISPLAY - SPANISH</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1,195 </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22</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1.92%</a:t>
                      </a:r>
                    </a:p>
                  </a:txBody>
                  <a:tcPr marL="9525" marR="9525" marT="9525" marB="0" anchor="b"/>
                </a:tc>
                <a:extLst>
                  <a:ext uri="{0D108BD9-81ED-4DB2-BD59-A6C34878D82A}">
                    <a16:rowId xmlns:a16="http://schemas.microsoft.com/office/drawing/2014/main" val="3547607335"/>
                  </a:ext>
                </a:extLst>
              </a:tr>
              <a:tr h="200025">
                <a:tc>
                  <a:txBody>
                    <a:bodyPr/>
                    <a:lstStyle/>
                    <a:p>
                      <a:pPr marL="0" algn="l" defTabSz="685800" rtl="0" eaLnBrk="1" fontAlgn="b" latinLnBrk="0" hangingPunct="1"/>
                      <a:r>
                        <a:rPr lang="en-US" sz="1400" u="none" strike="noStrike" kern="1200">
                          <a:solidFill>
                            <a:schemeClr val="dk1"/>
                          </a:solidFill>
                          <a:effectLst/>
                          <a:latin typeface="+mn-lt"/>
                          <a:ea typeface="+mn-ea"/>
                          <a:cs typeface="+mn-cs"/>
                        </a:rPr>
                        <a:t>HEALing MA_web banners-2023_160x600 sp.png</a:t>
                      </a:r>
                    </a:p>
                  </a:txBody>
                  <a:tcPr marL="9525" marR="9525" marT="9525" marB="0" anchor="b"/>
                </a:tc>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182304 - DISPLAY - SPANISH</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263 </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10</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4.04%</a:t>
                      </a:r>
                    </a:p>
                  </a:txBody>
                  <a:tcPr marL="9525" marR="9525" marT="9525" marB="0" anchor="b"/>
                </a:tc>
                <a:extLst>
                  <a:ext uri="{0D108BD9-81ED-4DB2-BD59-A6C34878D82A}">
                    <a16:rowId xmlns:a16="http://schemas.microsoft.com/office/drawing/2014/main" val="4050533679"/>
                  </a:ext>
                </a:extLst>
              </a:tr>
              <a:tr h="200025">
                <a:tc>
                  <a:txBody>
                    <a:bodyPr/>
                    <a:lstStyle/>
                    <a:p>
                      <a:pPr marL="0" algn="l" defTabSz="685800" rtl="0" eaLnBrk="1" fontAlgn="b" latinLnBrk="0" hangingPunct="1"/>
                      <a:r>
                        <a:rPr lang="en-US" sz="1400" u="none" strike="noStrike" kern="1200">
                          <a:solidFill>
                            <a:schemeClr val="dk1"/>
                          </a:solidFill>
                          <a:effectLst/>
                          <a:latin typeface="+mn-lt"/>
                          <a:ea typeface="+mn-ea"/>
                          <a:cs typeface="+mn-cs"/>
                        </a:rPr>
                        <a:t>HEALing MA_web banners-2023_300x600 sp.png</a:t>
                      </a:r>
                    </a:p>
                  </a:txBody>
                  <a:tcPr marL="9525" marR="9525" marT="9525" marB="0" anchor="b"/>
                </a:tc>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182304 - DISPLAY - SPANISH</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100 </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6</a:t>
                      </a:r>
                    </a:p>
                  </a:txBody>
                  <a:tcPr marL="9525" marR="9525" marT="9525" marB="0" anchor="b"/>
                </a:tc>
                <a:tc>
                  <a:txBody>
                    <a:bodyPr/>
                    <a:lstStyle/>
                    <a:p>
                      <a:pPr marL="0" algn="ctr" defTabSz="685800" rtl="0" eaLnBrk="1" fontAlgn="b" latinLnBrk="0" hangingPunct="1"/>
                      <a:r>
                        <a:rPr lang="en-US" sz="1400" u="none" strike="noStrike" kern="1200">
                          <a:solidFill>
                            <a:schemeClr val="dk1"/>
                          </a:solidFill>
                          <a:effectLst/>
                          <a:latin typeface="+mn-lt"/>
                          <a:ea typeface="+mn-ea"/>
                          <a:cs typeface="+mn-cs"/>
                        </a:rPr>
                        <a:t>6.85%</a:t>
                      </a:r>
                    </a:p>
                  </a:txBody>
                  <a:tcPr marL="9525" marR="9525" marT="9525" marB="0" anchor="b"/>
                </a:tc>
                <a:extLst>
                  <a:ext uri="{0D108BD9-81ED-4DB2-BD59-A6C34878D82A}">
                    <a16:rowId xmlns:a16="http://schemas.microsoft.com/office/drawing/2014/main" val="2252330586"/>
                  </a:ext>
                </a:extLst>
              </a:tr>
              <a:tr h="200025">
                <a:tc>
                  <a:txBody>
                    <a:bodyPr/>
                    <a:lstStyle/>
                    <a:p>
                      <a:pPr marL="0" algn="l" defTabSz="685800" rtl="0" eaLnBrk="1" fontAlgn="b" latinLnBrk="0" hangingPunct="1"/>
                      <a:r>
                        <a:rPr lang="en-US" sz="1400" b="1" u="none" strike="noStrike" kern="1200">
                          <a:solidFill>
                            <a:schemeClr val="dk1"/>
                          </a:solidFill>
                          <a:effectLst/>
                          <a:latin typeface="+mn-lt"/>
                          <a:ea typeface="+mn-ea"/>
                          <a:cs typeface="+mn-cs"/>
                        </a:rPr>
                        <a:t>TOTAL</a:t>
                      </a:r>
                    </a:p>
                  </a:txBody>
                  <a:tcPr marL="9525" marR="9525" marT="9525" marB="0" anchor="b"/>
                </a:tc>
                <a:tc>
                  <a:txBody>
                    <a:bodyPr/>
                    <a:lstStyle/>
                    <a:p>
                      <a:pPr marL="0" algn="l" defTabSz="685800" rtl="0" eaLnBrk="1" fontAlgn="b" latinLnBrk="0" hangingPunct="1"/>
                      <a:r>
                        <a:rPr lang="en-US" sz="1400" b="1" u="none" strike="noStrike" kern="1200">
                          <a:solidFill>
                            <a:schemeClr val="dk1"/>
                          </a:solidFill>
                          <a:effectLst/>
                          <a:latin typeface="+mn-lt"/>
                          <a:ea typeface="+mn-ea"/>
                          <a:cs typeface="+mn-cs"/>
                        </a:rPr>
                        <a:t>-</a:t>
                      </a:r>
                    </a:p>
                  </a:txBody>
                  <a:tcPr marL="9525" marR="9525" marT="9525"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27,022 </a:t>
                      </a:r>
                    </a:p>
                  </a:txBody>
                  <a:tcPr marL="9525" marR="9525" marT="9525"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106</a:t>
                      </a:r>
                    </a:p>
                  </a:txBody>
                  <a:tcPr marL="9525" marR="9525" marT="9525"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0.39%</a:t>
                      </a:r>
                    </a:p>
                  </a:txBody>
                  <a:tcPr marL="9525" marR="9525" marT="9525" marB="0" anchor="b"/>
                </a:tc>
                <a:extLst>
                  <a:ext uri="{0D108BD9-81ED-4DB2-BD59-A6C34878D82A}">
                    <a16:rowId xmlns:a16="http://schemas.microsoft.com/office/drawing/2014/main" val="2180666914"/>
                  </a:ext>
                </a:extLst>
              </a:tr>
            </a:tbl>
          </a:graphicData>
        </a:graphic>
      </p:graphicFrame>
    </p:spTree>
    <p:extLst>
      <p:ext uri="{BB962C8B-B14F-4D97-AF65-F5344CB8AC3E}">
        <p14:creationId xmlns:p14="http://schemas.microsoft.com/office/powerpoint/2010/main" val="890482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90678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DEVICE</a:t>
            </a:r>
          </a:p>
        </p:txBody>
      </p:sp>
      <p:pic>
        <p:nvPicPr>
          <p:cNvPr id="4" name="Picture 3" descr="Chart, pie chart&#10;&#10;Description automatically generated">
            <a:extLst>
              <a:ext uri="{FF2B5EF4-FFF2-40B4-BE49-F238E27FC236}">
                <a16:creationId xmlns:a16="http://schemas.microsoft.com/office/drawing/2014/main" id="{5D35A774-216A-8991-E22A-BDD2461C4001}"/>
              </a:ext>
            </a:extLst>
          </p:cNvPr>
          <p:cNvPicPr>
            <a:picLocks noChangeAspect="1"/>
          </p:cNvPicPr>
          <p:nvPr/>
        </p:nvPicPr>
        <p:blipFill rotWithShape="1">
          <a:blip r:embed="rId3">
            <a:extLst>
              <a:ext uri="{28A0092B-C50C-407E-A947-70E740481C1C}">
                <a14:useLocalDpi xmlns:a14="http://schemas.microsoft.com/office/drawing/2010/main" val="0"/>
              </a:ext>
            </a:extLst>
          </a:blip>
          <a:srcRect l="28571" t="16071" r="25893" b="14286"/>
          <a:stretch/>
        </p:blipFill>
        <p:spPr>
          <a:xfrm>
            <a:off x="946364" y="2057399"/>
            <a:ext cx="5059131" cy="3868747"/>
          </a:xfrm>
          <a:prstGeom prst="rect">
            <a:avLst/>
          </a:prstGeom>
        </p:spPr>
      </p:pic>
      <p:grpSp>
        <p:nvGrpSpPr>
          <p:cNvPr id="15" name="Group 14">
            <a:extLst>
              <a:ext uri="{FF2B5EF4-FFF2-40B4-BE49-F238E27FC236}">
                <a16:creationId xmlns:a16="http://schemas.microsoft.com/office/drawing/2014/main" id="{8D54E5CC-CEF2-4CC4-18B7-A6C61E19ADF5}"/>
              </a:ext>
            </a:extLst>
          </p:cNvPr>
          <p:cNvGrpSpPr/>
          <p:nvPr/>
        </p:nvGrpSpPr>
        <p:grpSpPr>
          <a:xfrm>
            <a:off x="6553200" y="3048000"/>
            <a:ext cx="1524000" cy="1828799"/>
            <a:chOff x="3924300" y="5257800"/>
            <a:chExt cx="1339990" cy="1560369"/>
          </a:xfrm>
        </p:grpSpPr>
        <p:pic>
          <p:nvPicPr>
            <p:cNvPr id="8" name="Picture 7">
              <a:extLst>
                <a:ext uri="{FF2B5EF4-FFF2-40B4-BE49-F238E27FC236}">
                  <a16:creationId xmlns:a16="http://schemas.microsoft.com/office/drawing/2014/main" id="{F7DD01A1-E2E3-6958-5E33-217D16189CA6}"/>
                </a:ext>
              </a:extLst>
            </p:cNvPr>
            <p:cNvPicPr>
              <a:picLocks noChangeAspect="1"/>
            </p:cNvPicPr>
            <p:nvPr/>
          </p:nvPicPr>
          <p:blipFill rotWithShape="1">
            <a:blip r:embed="rId3">
              <a:extLst>
                <a:ext uri="{28A0092B-C50C-407E-A947-70E740481C1C}">
                  <a14:useLocalDpi xmlns:a14="http://schemas.microsoft.com/office/drawing/2010/main" val="0"/>
                </a:ext>
              </a:extLst>
            </a:blip>
            <a:srcRect t="89500" r="83000" b="500"/>
            <a:stretch/>
          </p:blipFill>
          <p:spPr>
            <a:xfrm>
              <a:off x="3924300" y="5257800"/>
              <a:ext cx="1295400" cy="381000"/>
            </a:xfrm>
            <a:prstGeom prst="rect">
              <a:avLst/>
            </a:prstGeom>
          </p:spPr>
        </p:pic>
        <p:pic>
          <p:nvPicPr>
            <p:cNvPr id="10" name="Picture 9">
              <a:extLst>
                <a:ext uri="{FF2B5EF4-FFF2-40B4-BE49-F238E27FC236}">
                  <a16:creationId xmlns:a16="http://schemas.microsoft.com/office/drawing/2014/main" id="{82396A01-1AE9-34C0-460B-53E10E152729}"/>
                </a:ext>
              </a:extLst>
            </p:cNvPr>
            <p:cNvPicPr>
              <a:picLocks noChangeAspect="1"/>
            </p:cNvPicPr>
            <p:nvPr/>
          </p:nvPicPr>
          <p:blipFill rotWithShape="1">
            <a:blip r:embed="rId3">
              <a:extLst>
                <a:ext uri="{28A0092B-C50C-407E-A947-70E740481C1C}">
                  <a14:useLocalDpi xmlns:a14="http://schemas.microsoft.com/office/drawing/2010/main" val="0"/>
                </a:ext>
              </a:extLst>
            </a:blip>
            <a:srcRect l="16802" t="89500" r="67698" b="1498"/>
            <a:stretch/>
          </p:blipFill>
          <p:spPr>
            <a:xfrm>
              <a:off x="4038600" y="5629275"/>
              <a:ext cx="1181100" cy="343005"/>
            </a:xfrm>
            <a:prstGeom prst="rect">
              <a:avLst/>
            </a:prstGeom>
          </p:spPr>
        </p:pic>
        <p:pic>
          <p:nvPicPr>
            <p:cNvPr id="11" name="Picture 10">
              <a:extLst>
                <a:ext uri="{FF2B5EF4-FFF2-40B4-BE49-F238E27FC236}">
                  <a16:creationId xmlns:a16="http://schemas.microsoft.com/office/drawing/2014/main" id="{EC487CB4-2E0E-BE17-C648-7954737482E8}"/>
                </a:ext>
              </a:extLst>
            </p:cNvPr>
            <p:cNvPicPr>
              <a:picLocks noChangeAspect="1"/>
            </p:cNvPicPr>
            <p:nvPr/>
          </p:nvPicPr>
          <p:blipFill rotWithShape="1">
            <a:blip r:embed="rId3">
              <a:extLst>
                <a:ext uri="{28A0092B-C50C-407E-A947-70E740481C1C}">
                  <a14:useLocalDpi xmlns:a14="http://schemas.microsoft.com/office/drawing/2010/main" val="0"/>
                </a:ext>
              </a:extLst>
            </a:blip>
            <a:srcRect l="31807" t="89500" r="52693" b="1498"/>
            <a:stretch/>
          </p:blipFill>
          <p:spPr>
            <a:xfrm>
              <a:off x="4013479" y="6020057"/>
              <a:ext cx="1181100" cy="343005"/>
            </a:xfrm>
            <a:prstGeom prst="rect">
              <a:avLst/>
            </a:prstGeom>
          </p:spPr>
        </p:pic>
        <p:pic>
          <p:nvPicPr>
            <p:cNvPr id="12" name="Picture 11">
              <a:extLst>
                <a:ext uri="{FF2B5EF4-FFF2-40B4-BE49-F238E27FC236}">
                  <a16:creationId xmlns:a16="http://schemas.microsoft.com/office/drawing/2014/main" id="{A131AA8F-1EB1-F834-56AC-42C28C7E8C15}"/>
                </a:ext>
              </a:extLst>
            </p:cNvPr>
            <p:cNvPicPr>
              <a:picLocks noChangeAspect="1"/>
            </p:cNvPicPr>
            <p:nvPr/>
          </p:nvPicPr>
          <p:blipFill rotWithShape="1">
            <a:blip r:embed="rId3">
              <a:extLst>
                <a:ext uri="{28A0092B-C50C-407E-A947-70E740481C1C}">
                  <a14:useLocalDpi xmlns:a14="http://schemas.microsoft.com/office/drawing/2010/main" val="0"/>
                </a:ext>
              </a:extLst>
            </a:blip>
            <a:srcRect l="46612" t="90000" r="36388"/>
            <a:stretch/>
          </p:blipFill>
          <p:spPr>
            <a:xfrm>
              <a:off x="3968890" y="6437169"/>
              <a:ext cx="1295400" cy="381000"/>
            </a:xfrm>
            <a:prstGeom prst="rect">
              <a:avLst/>
            </a:prstGeom>
          </p:spPr>
        </p:pic>
      </p:grpSp>
    </p:spTree>
    <p:extLst>
      <p:ext uri="{BB962C8B-B14F-4D97-AF65-F5344CB8AC3E}">
        <p14:creationId xmlns:p14="http://schemas.microsoft.com/office/powerpoint/2010/main" val="3357888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D2742A2-6BAC-CB31-C97E-6C83C170CFFA}"/>
              </a:ext>
            </a:extLst>
          </p:cNvPr>
          <p:cNvGraphicFramePr>
            <a:graphicFrameLocks noGrp="1"/>
          </p:cNvGraphicFramePr>
          <p:nvPr>
            <p:extLst>
              <p:ext uri="{D42A27DB-BD31-4B8C-83A1-F6EECF244321}">
                <p14:modId xmlns:p14="http://schemas.microsoft.com/office/powerpoint/2010/main" val="3811779914"/>
              </p:ext>
            </p:extLst>
          </p:nvPr>
        </p:nvGraphicFramePr>
        <p:xfrm>
          <a:off x="228600" y="1295400"/>
          <a:ext cx="1320048" cy="5338200"/>
        </p:xfrm>
        <a:graphic>
          <a:graphicData uri="http://schemas.openxmlformats.org/drawingml/2006/table">
            <a:tbl>
              <a:tblPr/>
              <a:tblGrid>
                <a:gridCol w="1320048">
                  <a:extLst>
                    <a:ext uri="{9D8B030D-6E8A-4147-A177-3AD203B41FA5}">
                      <a16:colId xmlns:a16="http://schemas.microsoft.com/office/drawing/2014/main" val="1452150795"/>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2KMTCentral</a:t>
                      </a:r>
                    </a:p>
                  </a:txBody>
                  <a:tcPr marL="5180" marR="5180" marT="5180" marB="0" anchor="b">
                    <a:lnL>
                      <a:noFill/>
                    </a:lnL>
                    <a:lnR>
                      <a:noFill/>
                    </a:lnR>
                    <a:lnT>
                      <a:noFill/>
                    </a:lnT>
                    <a:lnB>
                      <a:noFill/>
                    </a:lnB>
                  </a:tcPr>
                </a:tc>
                <a:extLst>
                  <a:ext uri="{0D108BD9-81ED-4DB2-BD59-A6C34878D82A}">
                    <a16:rowId xmlns:a16="http://schemas.microsoft.com/office/drawing/2014/main" val="657800708"/>
                  </a:ext>
                </a:extLst>
              </a:tr>
              <a:tr h="103603">
                <a:tc>
                  <a:txBody>
                    <a:bodyPr/>
                    <a:lstStyle/>
                    <a:p>
                      <a:pPr algn="l" fontAlgn="b"/>
                      <a:r>
                        <a:rPr lang="en-US" sz="800" b="0" i="0" u="none" strike="noStrike">
                          <a:solidFill>
                            <a:srgbClr val="000000"/>
                          </a:solidFill>
                          <a:effectLst/>
                          <a:latin typeface="Calibri" panose="020F0502020204030204" pitchFamily="34" charset="0"/>
                        </a:rPr>
                        <a:t>3 Tiles</a:t>
                      </a:r>
                    </a:p>
                  </a:txBody>
                  <a:tcPr marL="5180" marR="5180" marT="5180" marB="0" anchor="b">
                    <a:lnL>
                      <a:noFill/>
                    </a:lnL>
                    <a:lnR>
                      <a:noFill/>
                    </a:lnR>
                    <a:lnT>
                      <a:noFill/>
                    </a:lnT>
                    <a:lnB>
                      <a:noFill/>
                    </a:lnB>
                  </a:tcPr>
                </a:tc>
                <a:extLst>
                  <a:ext uri="{0D108BD9-81ED-4DB2-BD59-A6C34878D82A}">
                    <a16:rowId xmlns:a16="http://schemas.microsoft.com/office/drawing/2014/main" val="215966738"/>
                  </a:ext>
                </a:extLst>
              </a:tr>
              <a:tr h="103603">
                <a:tc>
                  <a:txBody>
                    <a:bodyPr/>
                    <a:lstStyle/>
                    <a:p>
                      <a:pPr algn="l" fontAlgn="b"/>
                      <a:r>
                        <a:rPr lang="en-US" sz="800" b="0" i="0" u="none" strike="noStrike">
                          <a:solidFill>
                            <a:srgbClr val="000000"/>
                          </a:solidFill>
                          <a:effectLst/>
                          <a:latin typeface="Calibri" panose="020F0502020204030204" pitchFamily="34" charset="0"/>
                        </a:rPr>
                        <a:t>911 Emergency Dispatcher App</a:t>
                      </a:r>
                    </a:p>
                  </a:txBody>
                  <a:tcPr marL="5180" marR="5180" marT="5180" marB="0" anchor="b">
                    <a:lnL>
                      <a:noFill/>
                    </a:lnL>
                    <a:lnR>
                      <a:noFill/>
                    </a:lnR>
                    <a:lnT>
                      <a:noFill/>
                    </a:lnT>
                    <a:lnB>
                      <a:noFill/>
                    </a:lnB>
                  </a:tcPr>
                </a:tc>
                <a:extLst>
                  <a:ext uri="{0D108BD9-81ED-4DB2-BD59-A6C34878D82A}">
                    <a16:rowId xmlns:a16="http://schemas.microsoft.com/office/drawing/2014/main" val="2665540840"/>
                  </a:ext>
                </a:extLst>
              </a:tr>
              <a:tr h="103603">
                <a:tc>
                  <a:txBody>
                    <a:bodyPr/>
                    <a:lstStyle/>
                    <a:p>
                      <a:pPr algn="l" fontAlgn="b"/>
                      <a:r>
                        <a:rPr lang="en-US" sz="800" b="0" i="0" u="none" strike="noStrike">
                          <a:solidFill>
                            <a:srgbClr val="000000"/>
                          </a:solidFill>
                          <a:effectLst/>
                          <a:latin typeface="Calibri" panose="020F0502020204030204" pitchFamily="34" charset="0"/>
                        </a:rPr>
                        <a:t>9Gag</a:t>
                      </a:r>
                    </a:p>
                  </a:txBody>
                  <a:tcPr marL="5180" marR="5180" marT="5180" marB="0" anchor="b">
                    <a:lnL>
                      <a:noFill/>
                    </a:lnL>
                    <a:lnR>
                      <a:noFill/>
                    </a:lnR>
                    <a:lnT>
                      <a:noFill/>
                    </a:lnT>
                    <a:lnB>
                      <a:noFill/>
                    </a:lnB>
                  </a:tcPr>
                </a:tc>
                <a:extLst>
                  <a:ext uri="{0D108BD9-81ED-4DB2-BD59-A6C34878D82A}">
                    <a16:rowId xmlns:a16="http://schemas.microsoft.com/office/drawing/2014/main" val="1542711429"/>
                  </a:ext>
                </a:extLst>
              </a:tr>
              <a:tr h="103603">
                <a:tc>
                  <a:txBody>
                    <a:bodyPr/>
                    <a:lstStyle/>
                    <a:p>
                      <a:pPr algn="l" fontAlgn="b"/>
                      <a:r>
                        <a:rPr lang="en-US" sz="800" b="0" i="0" u="none" strike="noStrike">
                          <a:solidFill>
                            <a:srgbClr val="000000"/>
                          </a:solidFill>
                          <a:effectLst/>
                          <a:latin typeface="Calibri" panose="020F0502020204030204" pitchFamily="34" charset="0"/>
                        </a:rPr>
                        <a:t>AccuWeather</a:t>
                      </a:r>
                    </a:p>
                  </a:txBody>
                  <a:tcPr marL="5180" marR="5180" marT="5180" marB="0" anchor="b">
                    <a:lnL>
                      <a:noFill/>
                    </a:lnL>
                    <a:lnR>
                      <a:noFill/>
                    </a:lnR>
                    <a:lnT>
                      <a:noFill/>
                    </a:lnT>
                    <a:lnB>
                      <a:noFill/>
                    </a:lnB>
                  </a:tcPr>
                </a:tc>
                <a:extLst>
                  <a:ext uri="{0D108BD9-81ED-4DB2-BD59-A6C34878D82A}">
                    <a16:rowId xmlns:a16="http://schemas.microsoft.com/office/drawing/2014/main" val="53677178"/>
                  </a:ext>
                </a:extLst>
              </a:tr>
              <a:tr h="103603">
                <a:tc>
                  <a:txBody>
                    <a:bodyPr/>
                    <a:lstStyle/>
                    <a:p>
                      <a:pPr algn="l" fontAlgn="b"/>
                      <a:r>
                        <a:rPr lang="en-US" sz="800" b="0" i="0" u="none" strike="noStrike">
                          <a:solidFill>
                            <a:srgbClr val="000000"/>
                          </a:solidFill>
                          <a:effectLst/>
                          <a:latin typeface="Calibri" panose="020F0502020204030204" pitchFamily="34" charset="0"/>
                        </a:rPr>
                        <a:t>All Kpop</a:t>
                      </a:r>
                    </a:p>
                  </a:txBody>
                  <a:tcPr marL="5180" marR="5180" marT="5180" marB="0" anchor="b">
                    <a:lnL>
                      <a:noFill/>
                    </a:lnL>
                    <a:lnR>
                      <a:noFill/>
                    </a:lnR>
                    <a:lnT>
                      <a:noFill/>
                    </a:lnT>
                    <a:lnB>
                      <a:noFill/>
                    </a:lnB>
                  </a:tcPr>
                </a:tc>
                <a:extLst>
                  <a:ext uri="{0D108BD9-81ED-4DB2-BD59-A6C34878D82A}">
                    <a16:rowId xmlns:a16="http://schemas.microsoft.com/office/drawing/2014/main" val="2003106533"/>
                  </a:ext>
                </a:extLst>
              </a:tr>
              <a:tr h="103603">
                <a:tc>
                  <a:txBody>
                    <a:bodyPr/>
                    <a:lstStyle/>
                    <a:p>
                      <a:pPr algn="l" fontAlgn="b"/>
                      <a:r>
                        <a:rPr lang="en-US" sz="800" b="0" i="0" u="none" strike="noStrike">
                          <a:solidFill>
                            <a:srgbClr val="000000"/>
                          </a:solidFill>
                          <a:effectLst/>
                          <a:latin typeface="Calibri" panose="020F0502020204030204" pitchFamily="34" charset="0"/>
                        </a:rPr>
                        <a:t>Allrecipes</a:t>
                      </a:r>
                    </a:p>
                  </a:txBody>
                  <a:tcPr marL="5180" marR="5180" marT="5180" marB="0" anchor="b">
                    <a:lnL>
                      <a:noFill/>
                    </a:lnL>
                    <a:lnR>
                      <a:noFill/>
                    </a:lnR>
                    <a:lnT>
                      <a:noFill/>
                    </a:lnT>
                    <a:lnB>
                      <a:noFill/>
                    </a:lnB>
                  </a:tcPr>
                </a:tc>
                <a:extLst>
                  <a:ext uri="{0D108BD9-81ED-4DB2-BD59-A6C34878D82A}">
                    <a16:rowId xmlns:a16="http://schemas.microsoft.com/office/drawing/2014/main" val="3345086692"/>
                  </a:ext>
                </a:extLst>
              </a:tr>
              <a:tr h="103603">
                <a:tc>
                  <a:txBody>
                    <a:bodyPr/>
                    <a:lstStyle/>
                    <a:p>
                      <a:pPr algn="l" fontAlgn="b"/>
                      <a:r>
                        <a:rPr lang="en-US" sz="800" b="0" i="0" u="none" strike="noStrike">
                          <a:solidFill>
                            <a:srgbClr val="000000"/>
                          </a:solidFill>
                          <a:effectLst/>
                          <a:latin typeface="Calibri" panose="020F0502020204030204" pitchFamily="34" charset="0"/>
                        </a:rPr>
                        <a:t>Amino</a:t>
                      </a:r>
                    </a:p>
                  </a:txBody>
                  <a:tcPr marL="5180" marR="5180" marT="5180" marB="0" anchor="b">
                    <a:lnL>
                      <a:noFill/>
                    </a:lnL>
                    <a:lnR>
                      <a:noFill/>
                    </a:lnR>
                    <a:lnT>
                      <a:noFill/>
                    </a:lnT>
                    <a:lnB>
                      <a:noFill/>
                    </a:lnB>
                  </a:tcPr>
                </a:tc>
                <a:extLst>
                  <a:ext uri="{0D108BD9-81ED-4DB2-BD59-A6C34878D82A}">
                    <a16:rowId xmlns:a16="http://schemas.microsoft.com/office/drawing/2014/main" val="3589449141"/>
                  </a:ext>
                </a:extLst>
              </a:tr>
              <a:tr h="103603">
                <a:tc>
                  <a:txBody>
                    <a:bodyPr/>
                    <a:lstStyle/>
                    <a:p>
                      <a:pPr algn="l" fontAlgn="b"/>
                      <a:r>
                        <a:rPr lang="en-US" sz="800" b="0" i="0" u="none" strike="noStrike">
                          <a:solidFill>
                            <a:srgbClr val="000000"/>
                          </a:solidFill>
                          <a:effectLst/>
                          <a:latin typeface="Calibri" panose="020F0502020204030204" pitchFamily="34" charset="0"/>
                        </a:rPr>
                        <a:t>AOL</a:t>
                      </a:r>
                    </a:p>
                  </a:txBody>
                  <a:tcPr marL="5180" marR="5180" marT="5180" marB="0" anchor="b">
                    <a:lnL>
                      <a:noFill/>
                    </a:lnL>
                    <a:lnR>
                      <a:noFill/>
                    </a:lnR>
                    <a:lnT>
                      <a:noFill/>
                    </a:lnT>
                    <a:lnB>
                      <a:noFill/>
                    </a:lnB>
                  </a:tcPr>
                </a:tc>
                <a:extLst>
                  <a:ext uri="{0D108BD9-81ED-4DB2-BD59-A6C34878D82A}">
                    <a16:rowId xmlns:a16="http://schemas.microsoft.com/office/drawing/2014/main" val="771366295"/>
                  </a:ext>
                </a:extLst>
              </a:tr>
              <a:tr h="103603">
                <a:tc>
                  <a:txBody>
                    <a:bodyPr/>
                    <a:lstStyle/>
                    <a:p>
                      <a:pPr algn="l" fontAlgn="b"/>
                      <a:r>
                        <a:rPr lang="en-US" sz="800" b="0" i="0" u="none" strike="noStrike">
                          <a:solidFill>
                            <a:srgbClr val="000000"/>
                          </a:solidFill>
                          <a:effectLst/>
                          <a:latin typeface="Calibri" panose="020F0502020204030204" pitchFamily="34" charset="0"/>
                        </a:rPr>
                        <a:t>Arkadium Games</a:t>
                      </a:r>
                    </a:p>
                  </a:txBody>
                  <a:tcPr marL="5180" marR="5180" marT="5180" marB="0" anchor="b">
                    <a:lnL>
                      <a:noFill/>
                    </a:lnL>
                    <a:lnR>
                      <a:noFill/>
                    </a:lnR>
                    <a:lnT>
                      <a:noFill/>
                    </a:lnT>
                    <a:lnB>
                      <a:noFill/>
                    </a:lnB>
                  </a:tcPr>
                </a:tc>
                <a:extLst>
                  <a:ext uri="{0D108BD9-81ED-4DB2-BD59-A6C34878D82A}">
                    <a16:rowId xmlns:a16="http://schemas.microsoft.com/office/drawing/2014/main" val="2127292528"/>
                  </a:ext>
                </a:extLst>
              </a:tr>
              <a:tr h="103603">
                <a:tc>
                  <a:txBody>
                    <a:bodyPr/>
                    <a:lstStyle/>
                    <a:p>
                      <a:pPr algn="l" fontAlgn="b"/>
                      <a:r>
                        <a:rPr lang="en-US" sz="800" b="0" i="0" u="none" strike="noStrike">
                          <a:solidFill>
                            <a:srgbClr val="000000"/>
                          </a:solidFill>
                          <a:effectLst/>
                          <a:latin typeface="Calibri" panose="020F0502020204030204" pitchFamily="34" charset="0"/>
                        </a:rPr>
                        <a:t>Ask a Manager</a:t>
                      </a:r>
                    </a:p>
                  </a:txBody>
                  <a:tcPr marL="5180" marR="5180" marT="5180" marB="0" anchor="b">
                    <a:lnL>
                      <a:noFill/>
                    </a:lnL>
                    <a:lnR>
                      <a:noFill/>
                    </a:lnR>
                    <a:lnT>
                      <a:noFill/>
                    </a:lnT>
                    <a:lnB>
                      <a:noFill/>
                    </a:lnB>
                  </a:tcPr>
                </a:tc>
                <a:extLst>
                  <a:ext uri="{0D108BD9-81ED-4DB2-BD59-A6C34878D82A}">
                    <a16:rowId xmlns:a16="http://schemas.microsoft.com/office/drawing/2014/main" val="3923760978"/>
                  </a:ext>
                </a:extLst>
              </a:tr>
              <a:tr h="103603">
                <a:tc>
                  <a:txBody>
                    <a:bodyPr/>
                    <a:lstStyle/>
                    <a:p>
                      <a:pPr algn="l" fontAlgn="b"/>
                      <a:r>
                        <a:rPr lang="en-US" sz="800" b="0" i="0" u="none" strike="noStrike">
                          <a:solidFill>
                            <a:srgbClr val="000000"/>
                          </a:solidFill>
                          <a:effectLst/>
                          <a:latin typeface="Calibri" panose="020F0502020204030204" pitchFamily="34" charset="0"/>
                        </a:rPr>
                        <a:t>Aternos</a:t>
                      </a:r>
                    </a:p>
                  </a:txBody>
                  <a:tcPr marL="5180" marR="5180" marT="5180" marB="0" anchor="b">
                    <a:lnL>
                      <a:noFill/>
                    </a:lnL>
                    <a:lnR>
                      <a:noFill/>
                    </a:lnR>
                    <a:lnT>
                      <a:noFill/>
                    </a:lnT>
                    <a:lnB>
                      <a:noFill/>
                    </a:lnB>
                  </a:tcPr>
                </a:tc>
                <a:extLst>
                  <a:ext uri="{0D108BD9-81ED-4DB2-BD59-A6C34878D82A}">
                    <a16:rowId xmlns:a16="http://schemas.microsoft.com/office/drawing/2014/main" val="2983667876"/>
                  </a:ext>
                </a:extLst>
              </a:tr>
              <a:tr h="103603">
                <a:tc>
                  <a:txBody>
                    <a:bodyPr/>
                    <a:lstStyle/>
                    <a:p>
                      <a:pPr algn="l" fontAlgn="b"/>
                      <a:r>
                        <a:rPr lang="en-US" sz="800" b="0" i="0" u="none" strike="noStrike">
                          <a:solidFill>
                            <a:srgbClr val="000000"/>
                          </a:solidFill>
                          <a:effectLst/>
                          <a:latin typeface="Calibri" panose="020F0502020204030204" pitchFamily="34" charset="0"/>
                        </a:rPr>
                        <a:t>Auction Zip</a:t>
                      </a:r>
                    </a:p>
                  </a:txBody>
                  <a:tcPr marL="5180" marR="5180" marT="5180" marB="0" anchor="b">
                    <a:lnL>
                      <a:noFill/>
                    </a:lnL>
                    <a:lnR>
                      <a:noFill/>
                    </a:lnR>
                    <a:lnT>
                      <a:noFill/>
                    </a:lnT>
                    <a:lnB>
                      <a:noFill/>
                    </a:lnB>
                  </a:tcPr>
                </a:tc>
                <a:extLst>
                  <a:ext uri="{0D108BD9-81ED-4DB2-BD59-A6C34878D82A}">
                    <a16:rowId xmlns:a16="http://schemas.microsoft.com/office/drawing/2014/main" val="1870309070"/>
                  </a:ext>
                </a:extLst>
              </a:tr>
              <a:tr h="103603">
                <a:tc>
                  <a:txBody>
                    <a:bodyPr/>
                    <a:lstStyle/>
                    <a:p>
                      <a:pPr algn="l" fontAlgn="b"/>
                      <a:r>
                        <a:rPr lang="en-US" sz="800" b="0" i="0" u="none" strike="noStrike">
                          <a:solidFill>
                            <a:srgbClr val="000000"/>
                          </a:solidFill>
                          <a:effectLst/>
                          <a:latin typeface="Calibri" panose="020F0502020204030204" pitchFamily="34" charset="0"/>
                        </a:rPr>
                        <a:t>Audacy</a:t>
                      </a:r>
                    </a:p>
                  </a:txBody>
                  <a:tcPr marL="5180" marR="5180" marT="5180" marB="0" anchor="b">
                    <a:lnL>
                      <a:noFill/>
                    </a:lnL>
                    <a:lnR>
                      <a:noFill/>
                    </a:lnR>
                    <a:lnT>
                      <a:noFill/>
                    </a:lnT>
                    <a:lnB>
                      <a:noFill/>
                    </a:lnB>
                  </a:tcPr>
                </a:tc>
                <a:extLst>
                  <a:ext uri="{0D108BD9-81ED-4DB2-BD59-A6C34878D82A}">
                    <a16:rowId xmlns:a16="http://schemas.microsoft.com/office/drawing/2014/main" val="1890275286"/>
                  </a:ext>
                </a:extLst>
              </a:tr>
              <a:tr h="103603">
                <a:tc>
                  <a:txBody>
                    <a:bodyPr/>
                    <a:lstStyle/>
                    <a:p>
                      <a:pPr algn="l" fontAlgn="b"/>
                      <a:r>
                        <a:rPr lang="en-US" sz="800" b="0" i="0" u="none" strike="noStrike">
                          <a:solidFill>
                            <a:srgbClr val="000000"/>
                          </a:solidFill>
                          <a:effectLst/>
                          <a:latin typeface="Calibri" panose="020F0502020204030204" pitchFamily="34" charset="0"/>
                        </a:rPr>
                        <a:t>Audiomack</a:t>
                      </a:r>
                    </a:p>
                  </a:txBody>
                  <a:tcPr marL="5180" marR="5180" marT="5180" marB="0" anchor="b">
                    <a:lnL>
                      <a:noFill/>
                    </a:lnL>
                    <a:lnR>
                      <a:noFill/>
                    </a:lnR>
                    <a:lnT>
                      <a:noFill/>
                    </a:lnT>
                    <a:lnB>
                      <a:noFill/>
                    </a:lnB>
                  </a:tcPr>
                </a:tc>
                <a:extLst>
                  <a:ext uri="{0D108BD9-81ED-4DB2-BD59-A6C34878D82A}">
                    <a16:rowId xmlns:a16="http://schemas.microsoft.com/office/drawing/2014/main" val="2054713654"/>
                  </a:ext>
                </a:extLst>
              </a:tr>
              <a:tr h="103603">
                <a:tc>
                  <a:txBody>
                    <a:bodyPr/>
                    <a:lstStyle/>
                    <a:p>
                      <a:pPr algn="l" fontAlgn="b"/>
                      <a:r>
                        <a:rPr lang="en-US" sz="800" b="0" i="0" u="none" strike="noStrike">
                          <a:solidFill>
                            <a:srgbClr val="000000"/>
                          </a:solidFill>
                          <a:effectLst/>
                          <a:latin typeface="Calibri" panose="020F0502020204030204" pitchFamily="34" charset="0"/>
                        </a:rPr>
                        <a:t>Baby Tracker</a:t>
                      </a:r>
                    </a:p>
                  </a:txBody>
                  <a:tcPr marL="5180" marR="5180" marT="5180" marB="0" anchor="b">
                    <a:lnL>
                      <a:noFill/>
                    </a:lnL>
                    <a:lnR>
                      <a:noFill/>
                    </a:lnR>
                    <a:lnT>
                      <a:noFill/>
                    </a:lnT>
                    <a:lnB>
                      <a:noFill/>
                    </a:lnB>
                  </a:tcPr>
                </a:tc>
                <a:extLst>
                  <a:ext uri="{0D108BD9-81ED-4DB2-BD59-A6C34878D82A}">
                    <a16:rowId xmlns:a16="http://schemas.microsoft.com/office/drawing/2014/main" val="1541039929"/>
                  </a:ext>
                </a:extLst>
              </a:tr>
              <a:tr h="103603">
                <a:tc>
                  <a:txBody>
                    <a:bodyPr/>
                    <a:lstStyle/>
                    <a:p>
                      <a:pPr algn="l" fontAlgn="b"/>
                      <a:r>
                        <a:rPr lang="en-US" sz="800" b="0" i="0" u="none" strike="noStrike">
                          <a:solidFill>
                            <a:srgbClr val="000000"/>
                          </a:solidFill>
                          <a:effectLst/>
                          <a:latin typeface="Calibri" panose="020F0502020204030204" pitchFamily="34" charset="0"/>
                        </a:rPr>
                        <a:t>Backgammon</a:t>
                      </a:r>
                    </a:p>
                  </a:txBody>
                  <a:tcPr marL="5180" marR="5180" marT="5180" marB="0" anchor="b">
                    <a:lnL>
                      <a:noFill/>
                    </a:lnL>
                    <a:lnR>
                      <a:noFill/>
                    </a:lnR>
                    <a:lnT>
                      <a:noFill/>
                    </a:lnT>
                    <a:lnB>
                      <a:noFill/>
                    </a:lnB>
                  </a:tcPr>
                </a:tc>
                <a:extLst>
                  <a:ext uri="{0D108BD9-81ED-4DB2-BD59-A6C34878D82A}">
                    <a16:rowId xmlns:a16="http://schemas.microsoft.com/office/drawing/2014/main" val="2165245043"/>
                  </a:ext>
                </a:extLst>
              </a:tr>
              <a:tr h="103603">
                <a:tc>
                  <a:txBody>
                    <a:bodyPr/>
                    <a:lstStyle/>
                    <a:p>
                      <a:pPr algn="l" fontAlgn="b"/>
                      <a:r>
                        <a:rPr lang="en-US" sz="800" b="0" i="0" u="none" strike="noStrike">
                          <a:solidFill>
                            <a:srgbClr val="000000"/>
                          </a:solidFill>
                          <a:effectLst/>
                          <a:latin typeface="Calibri" panose="020F0502020204030204" pitchFamily="34" charset="0"/>
                        </a:rPr>
                        <a:t>Badoo</a:t>
                      </a:r>
                    </a:p>
                  </a:txBody>
                  <a:tcPr marL="5180" marR="5180" marT="5180" marB="0" anchor="b">
                    <a:lnL>
                      <a:noFill/>
                    </a:lnL>
                    <a:lnR>
                      <a:noFill/>
                    </a:lnR>
                    <a:lnT>
                      <a:noFill/>
                    </a:lnT>
                    <a:lnB>
                      <a:noFill/>
                    </a:lnB>
                  </a:tcPr>
                </a:tc>
                <a:extLst>
                  <a:ext uri="{0D108BD9-81ED-4DB2-BD59-A6C34878D82A}">
                    <a16:rowId xmlns:a16="http://schemas.microsoft.com/office/drawing/2014/main" val="519555544"/>
                  </a:ext>
                </a:extLst>
              </a:tr>
              <a:tr h="103603">
                <a:tc>
                  <a:txBody>
                    <a:bodyPr/>
                    <a:lstStyle/>
                    <a:p>
                      <a:pPr algn="l" fontAlgn="b"/>
                      <a:r>
                        <a:rPr lang="en-US" sz="800" b="0" i="0" u="none" strike="noStrike">
                          <a:solidFill>
                            <a:srgbClr val="000000"/>
                          </a:solidFill>
                          <a:effectLst/>
                          <a:latin typeface="Calibri" panose="020F0502020204030204" pitchFamily="34" charset="0"/>
                        </a:rPr>
                        <a:t>Ball Blast</a:t>
                      </a:r>
                    </a:p>
                  </a:txBody>
                  <a:tcPr marL="5180" marR="5180" marT="5180" marB="0" anchor="b">
                    <a:lnL>
                      <a:noFill/>
                    </a:lnL>
                    <a:lnR>
                      <a:noFill/>
                    </a:lnR>
                    <a:lnT>
                      <a:noFill/>
                    </a:lnT>
                    <a:lnB>
                      <a:noFill/>
                    </a:lnB>
                  </a:tcPr>
                </a:tc>
                <a:extLst>
                  <a:ext uri="{0D108BD9-81ED-4DB2-BD59-A6C34878D82A}">
                    <a16:rowId xmlns:a16="http://schemas.microsoft.com/office/drawing/2014/main" val="773337013"/>
                  </a:ext>
                </a:extLst>
              </a:tr>
              <a:tr h="103603">
                <a:tc>
                  <a:txBody>
                    <a:bodyPr/>
                    <a:lstStyle/>
                    <a:p>
                      <a:pPr algn="l" fontAlgn="b"/>
                      <a:r>
                        <a:rPr lang="en-US" sz="800" b="0" i="0" u="none" strike="noStrike">
                          <a:solidFill>
                            <a:srgbClr val="000000"/>
                          </a:solidFill>
                          <a:effectLst/>
                          <a:latin typeface="Calibri" panose="020F0502020204030204" pitchFamily="34" charset="0"/>
                        </a:rPr>
                        <a:t>Ball Sort Puzzle</a:t>
                      </a:r>
                    </a:p>
                  </a:txBody>
                  <a:tcPr marL="5180" marR="5180" marT="5180" marB="0" anchor="b">
                    <a:lnL>
                      <a:noFill/>
                    </a:lnL>
                    <a:lnR>
                      <a:noFill/>
                    </a:lnR>
                    <a:lnT>
                      <a:noFill/>
                    </a:lnT>
                    <a:lnB>
                      <a:noFill/>
                    </a:lnB>
                  </a:tcPr>
                </a:tc>
                <a:extLst>
                  <a:ext uri="{0D108BD9-81ED-4DB2-BD59-A6C34878D82A}">
                    <a16:rowId xmlns:a16="http://schemas.microsoft.com/office/drawing/2014/main" val="3524301344"/>
                  </a:ext>
                </a:extLst>
              </a:tr>
              <a:tr h="103603">
                <a:tc>
                  <a:txBody>
                    <a:bodyPr/>
                    <a:lstStyle/>
                    <a:p>
                      <a:pPr algn="l" fontAlgn="b"/>
                      <a:r>
                        <a:rPr lang="en-US" sz="800" b="0" i="0" u="none" strike="noStrike">
                          <a:solidFill>
                            <a:srgbClr val="000000"/>
                          </a:solidFill>
                          <a:effectLst/>
                          <a:latin typeface="Calibri" panose="020F0502020204030204" pitchFamily="34" charset="0"/>
                        </a:rPr>
                        <a:t>Ballz</a:t>
                      </a:r>
                    </a:p>
                  </a:txBody>
                  <a:tcPr marL="5180" marR="5180" marT="5180" marB="0" anchor="b">
                    <a:lnL>
                      <a:noFill/>
                    </a:lnL>
                    <a:lnR>
                      <a:noFill/>
                    </a:lnR>
                    <a:lnT>
                      <a:noFill/>
                    </a:lnT>
                    <a:lnB>
                      <a:noFill/>
                    </a:lnB>
                  </a:tcPr>
                </a:tc>
                <a:extLst>
                  <a:ext uri="{0D108BD9-81ED-4DB2-BD59-A6C34878D82A}">
                    <a16:rowId xmlns:a16="http://schemas.microsoft.com/office/drawing/2014/main" val="3644233056"/>
                  </a:ext>
                </a:extLst>
              </a:tr>
              <a:tr h="103603">
                <a:tc>
                  <a:txBody>
                    <a:bodyPr/>
                    <a:lstStyle/>
                    <a:p>
                      <a:pPr algn="l" fontAlgn="b"/>
                      <a:r>
                        <a:rPr lang="en-US" sz="800" b="0" i="0" u="none" strike="noStrike">
                          <a:solidFill>
                            <a:srgbClr val="000000"/>
                          </a:solidFill>
                          <a:effectLst/>
                          <a:latin typeface="Calibri" panose="020F0502020204030204" pitchFamily="34" charset="0"/>
                        </a:rPr>
                        <a:t>Barstool Sports</a:t>
                      </a:r>
                    </a:p>
                  </a:txBody>
                  <a:tcPr marL="5180" marR="5180" marT="5180" marB="0" anchor="b">
                    <a:lnL>
                      <a:noFill/>
                    </a:lnL>
                    <a:lnR>
                      <a:noFill/>
                    </a:lnR>
                    <a:lnT>
                      <a:noFill/>
                    </a:lnT>
                    <a:lnB>
                      <a:noFill/>
                    </a:lnB>
                  </a:tcPr>
                </a:tc>
                <a:extLst>
                  <a:ext uri="{0D108BD9-81ED-4DB2-BD59-A6C34878D82A}">
                    <a16:rowId xmlns:a16="http://schemas.microsoft.com/office/drawing/2014/main" val="3849524065"/>
                  </a:ext>
                </a:extLst>
              </a:tr>
              <a:tr h="103603">
                <a:tc>
                  <a:txBody>
                    <a:bodyPr/>
                    <a:lstStyle/>
                    <a:p>
                      <a:pPr algn="l" fontAlgn="b"/>
                      <a:r>
                        <a:rPr lang="en-US" sz="800" b="0" i="0" u="none" strike="noStrike">
                          <a:solidFill>
                            <a:srgbClr val="000000"/>
                          </a:solidFill>
                          <a:effectLst/>
                          <a:latin typeface="Calibri" panose="020F0502020204030204" pitchFamily="34" charset="0"/>
                        </a:rPr>
                        <a:t>Baseball Reference</a:t>
                      </a:r>
                    </a:p>
                  </a:txBody>
                  <a:tcPr marL="5180" marR="5180" marT="5180" marB="0" anchor="b">
                    <a:lnL>
                      <a:noFill/>
                    </a:lnL>
                    <a:lnR>
                      <a:noFill/>
                    </a:lnR>
                    <a:lnT>
                      <a:noFill/>
                    </a:lnT>
                    <a:lnB>
                      <a:noFill/>
                    </a:lnB>
                  </a:tcPr>
                </a:tc>
                <a:extLst>
                  <a:ext uri="{0D108BD9-81ED-4DB2-BD59-A6C34878D82A}">
                    <a16:rowId xmlns:a16="http://schemas.microsoft.com/office/drawing/2014/main" val="3442224245"/>
                  </a:ext>
                </a:extLst>
              </a:tr>
              <a:tr h="103603">
                <a:tc>
                  <a:txBody>
                    <a:bodyPr/>
                    <a:lstStyle/>
                    <a:p>
                      <a:pPr algn="l" fontAlgn="b"/>
                      <a:r>
                        <a:rPr lang="en-US" sz="800" b="0" i="0" u="none" strike="noStrike">
                          <a:solidFill>
                            <a:srgbClr val="000000"/>
                          </a:solidFill>
                          <a:effectLst/>
                          <a:latin typeface="Calibri" panose="020F0502020204030204" pitchFamily="34" charset="0"/>
                        </a:rPr>
                        <a:t>Bazooka Boy</a:t>
                      </a:r>
                    </a:p>
                  </a:txBody>
                  <a:tcPr marL="5180" marR="5180" marT="5180" marB="0" anchor="b">
                    <a:lnL>
                      <a:noFill/>
                    </a:lnL>
                    <a:lnR>
                      <a:noFill/>
                    </a:lnR>
                    <a:lnT>
                      <a:noFill/>
                    </a:lnT>
                    <a:lnB>
                      <a:noFill/>
                    </a:lnB>
                  </a:tcPr>
                </a:tc>
                <a:extLst>
                  <a:ext uri="{0D108BD9-81ED-4DB2-BD59-A6C34878D82A}">
                    <a16:rowId xmlns:a16="http://schemas.microsoft.com/office/drawing/2014/main" val="3518219266"/>
                  </a:ext>
                </a:extLst>
              </a:tr>
              <a:tr h="103603">
                <a:tc>
                  <a:txBody>
                    <a:bodyPr/>
                    <a:lstStyle/>
                    <a:p>
                      <a:pPr algn="l" fontAlgn="b"/>
                      <a:r>
                        <a:rPr lang="en-US" sz="800" b="0" i="0" u="none" strike="noStrike">
                          <a:solidFill>
                            <a:srgbClr val="000000"/>
                          </a:solidFill>
                          <a:effectLst/>
                          <a:latin typeface="Calibri" panose="020F0502020204030204" pitchFamily="34" charset="0"/>
                        </a:rPr>
                        <a:t>Bejeweled Classic</a:t>
                      </a:r>
                    </a:p>
                  </a:txBody>
                  <a:tcPr marL="5180" marR="5180" marT="5180" marB="0" anchor="b">
                    <a:lnL>
                      <a:noFill/>
                    </a:lnL>
                    <a:lnR>
                      <a:noFill/>
                    </a:lnR>
                    <a:lnT>
                      <a:noFill/>
                    </a:lnT>
                    <a:lnB>
                      <a:noFill/>
                    </a:lnB>
                  </a:tcPr>
                </a:tc>
                <a:extLst>
                  <a:ext uri="{0D108BD9-81ED-4DB2-BD59-A6C34878D82A}">
                    <a16:rowId xmlns:a16="http://schemas.microsoft.com/office/drawing/2014/main" val="3804280774"/>
                  </a:ext>
                </a:extLst>
              </a:tr>
              <a:tr h="103603">
                <a:tc>
                  <a:txBody>
                    <a:bodyPr/>
                    <a:lstStyle/>
                    <a:p>
                      <a:pPr algn="l" fontAlgn="b"/>
                      <a:r>
                        <a:rPr lang="en-US" sz="800" b="0" i="0" u="none" strike="noStrike">
                          <a:solidFill>
                            <a:srgbClr val="000000"/>
                          </a:solidFill>
                          <a:effectLst/>
                          <a:latin typeface="Calibri" panose="020F0502020204030204" pitchFamily="34" charset="0"/>
                        </a:rPr>
                        <a:t>Bible</a:t>
                      </a:r>
                    </a:p>
                  </a:txBody>
                  <a:tcPr marL="5180" marR="5180" marT="5180" marB="0" anchor="b">
                    <a:lnL>
                      <a:noFill/>
                    </a:lnL>
                    <a:lnR>
                      <a:noFill/>
                    </a:lnR>
                    <a:lnT>
                      <a:noFill/>
                    </a:lnT>
                    <a:lnB>
                      <a:noFill/>
                    </a:lnB>
                  </a:tcPr>
                </a:tc>
                <a:extLst>
                  <a:ext uri="{0D108BD9-81ED-4DB2-BD59-A6C34878D82A}">
                    <a16:rowId xmlns:a16="http://schemas.microsoft.com/office/drawing/2014/main" val="3742111597"/>
                  </a:ext>
                </a:extLst>
              </a:tr>
              <a:tr h="103603">
                <a:tc>
                  <a:txBody>
                    <a:bodyPr/>
                    <a:lstStyle/>
                    <a:p>
                      <a:pPr algn="l" fontAlgn="b"/>
                      <a:r>
                        <a:rPr lang="en-US" sz="800" b="0" i="0" u="none" strike="noStrike">
                          <a:solidFill>
                            <a:srgbClr val="000000"/>
                          </a:solidFill>
                          <a:effectLst/>
                          <a:latin typeface="Calibri" panose="020F0502020204030204" pitchFamily="34" charset="0"/>
                        </a:rPr>
                        <a:t>Bingo</a:t>
                      </a:r>
                    </a:p>
                  </a:txBody>
                  <a:tcPr marL="5180" marR="5180" marT="5180" marB="0" anchor="b">
                    <a:lnL>
                      <a:noFill/>
                    </a:lnL>
                    <a:lnR>
                      <a:noFill/>
                    </a:lnR>
                    <a:lnT>
                      <a:noFill/>
                    </a:lnT>
                    <a:lnB>
                      <a:noFill/>
                    </a:lnB>
                  </a:tcPr>
                </a:tc>
                <a:extLst>
                  <a:ext uri="{0D108BD9-81ED-4DB2-BD59-A6C34878D82A}">
                    <a16:rowId xmlns:a16="http://schemas.microsoft.com/office/drawing/2014/main" val="2374065915"/>
                  </a:ext>
                </a:extLst>
              </a:tr>
              <a:tr h="103603">
                <a:tc>
                  <a:txBody>
                    <a:bodyPr/>
                    <a:lstStyle/>
                    <a:p>
                      <a:pPr algn="l" fontAlgn="b"/>
                      <a:r>
                        <a:rPr lang="en-US" sz="800" b="0" i="0" u="none" strike="noStrike">
                          <a:solidFill>
                            <a:srgbClr val="000000"/>
                          </a:solidFill>
                          <a:effectLst/>
                          <a:latin typeface="Calibri" panose="020F0502020204030204" pitchFamily="34" charset="0"/>
                        </a:rPr>
                        <a:t>BitLife</a:t>
                      </a:r>
                    </a:p>
                  </a:txBody>
                  <a:tcPr marL="5180" marR="5180" marT="5180" marB="0" anchor="b">
                    <a:lnL>
                      <a:noFill/>
                    </a:lnL>
                    <a:lnR>
                      <a:noFill/>
                    </a:lnR>
                    <a:lnT>
                      <a:noFill/>
                    </a:lnT>
                    <a:lnB>
                      <a:noFill/>
                    </a:lnB>
                  </a:tcPr>
                </a:tc>
                <a:extLst>
                  <a:ext uri="{0D108BD9-81ED-4DB2-BD59-A6C34878D82A}">
                    <a16:rowId xmlns:a16="http://schemas.microsoft.com/office/drawing/2014/main" val="1452583825"/>
                  </a:ext>
                </a:extLst>
              </a:tr>
              <a:tr h="103603">
                <a:tc>
                  <a:txBody>
                    <a:bodyPr/>
                    <a:lstStyle/>
                    <a:p>
                      <a:pPr algn="l" fontAlgn="b"/>
                      <a:r>
                        <a:rPr lang="en-US" sz="800" b="0" i="0" u="none" strike="noStrike">
                          <a:solidFill>
                            <a:srgbClr val="000000"/>
                          </a:solidFill>
                          <a:effectLst/>
                          <a:latin typeface="Calibri" panose="020F0502020204030204" pitchFamily="34" charset="0"/>
                        </a:rPr>
                        <a:t>Blackjack</a:t>
                      </a:r>
                    </a:p>
                  </a:txBody>
                  <a:tcPr marL="5180" marR="5180" marT="5180" marB="0" anchor="b">
                    <a:lnL>
                      <a:noFill/>
                    </a:lnL>
                    <a:lnR>
                      <a:noFill/>
                    </a:lnR>
                    <a:lnT>
                      <a:noFill/>
                    </a:lnT>
                    <a:lnB>
                      <a:noFill/>
                    </a:lnB>
                  </a:tcPr>
                </a:tc>
                <a:extLst>
                  <a:ext uri="{0D108BD9-81ED-4DB2-BD59-A6C34878D82A}">
                    <a16:rowId xmlns:a16="http://schemas.microsoft.com/office/drawing/2014/main" val="29867960"/>
                  </a:ext>
                </a:extLst>
              </a:tr>
              <a:tr h="103603">
                <a:tc>
                  <a:txBody>
                    <a:bodyPr/>
                    <a:lstStyle/>
                    <a:p>
                      <a:pPr algn="l" fontAlgn="b"/>
                      <a:r>
                        <a:rPr lang="en-US" sz="800" b="0" i="0" u="none" strike="noStrike">
                          <a:solidFill>
                            <a:srgbClr val="000000"/>
                          </a:solidFill>
                          <a:effectLst/>
                          <a:latin typeface="Calibri" panose="020F0502020204030204" pitchFamily="34" charset="0"/>
                        </a:rPr>
                        <a:t>Bleeding Cool</a:t>
                      </a:r>
                    </a:p>
                  </a:txBody>
                  <a:tcPr marL="5180" marR="5180" marT="5180" marB="0" anchor="b">
                    <a:lnL>
                      <a:noFill/>
                    </a:lnL>
                    <a:lnR>
                      <a:noFill/>
                    </a:lnR>
                    <a:lnT>
                      <a:noFill/>
                    </a:lnT>
                    <a:lnB>
                      <a:noFill/>
                    </a:lnB>
                  </a:tcPr>
                </a:tc>
                <a:extLst>
                  <a:ext uri="{0D108BD9-81ED-4DB2-BD59-A6C34878D82A}">
                    <a16:rowId xmlns:a16="http://schemas.microsoft.com/office/drawing/2014/main" val="3561263018"/>
                  </a:ext>
                </a:extLst>
              </a:tr>
              <a:tr h="103603">
                <a:tc>
                  <a:txBody>
                    <a:bodyPr/>
                    <a:lstStyle/>
                    <a:p>
                      <a:pPr algn="l" fontAlgn="b"/>
                      <a:r>
                        <a:rPr lang="en-US" sz="800" b="0" i="0" u="none" strike="noStrike">
                          <a:solidFill>
                            <a:srgbClr val="000000"/>
                          </a:solidFill>
                          <a:effectLst/>
                          <a:latin typeface="Calibri" panose="020F0502020204030204" pitchFamily="34" charset="0"/>
                        </a:rPr>
                        <a:t>Block Puzzle</a:t>
                      </a:r>
                    </a:p>
                  </a:txBody>
                  <a:tcPr marL="5180" marR="5180" marT="5180" marB="0" anchor="b">
                    <a:lnL>
                      <a:noFill/>
                    </a:lnL>
                    <a:lnR>
                      <a:noFill/>
                    </a:lnR>
                    <a:lnT>
                      <a:noFill/>
                    </a:lnT>
                    <a:lnB>
                      <a:noFill/>
                    </a:lnB>
                  </a:tcPr>
                </a:tc>
                <a:extLst>
                  <a:ext uri="{0D108BD9-81ED-4DB2-BD59-A6C34878D82A}">
                    <a16:rowId xmlns:a16="http://schemas.microsoft.com/office/drawing/2014/main" val="2817471567"/>
                  </a:ext>
                </a:extLst>
              </a:tr>
              <a:tr h="103603">
                <a:tc>
                  <a:txBody>
                    <a:bodyPr/>
                    <a:lstStyle/>
                    <a:p>
                      <a:pPr algn="l" fontAlgn="b"/>
                      <a:r>
                        <a:rPr lang="en-US" sz="800" b="0" i="0" u="none" strike="noStrike">
                          <a:solidFill>
                            <a:srgbClr val="000000"/>
                          </a:solidFill>
                          <a:effectLst/>
                          <a:latin typeface="Calibri" panose="020F0502020204030204" pitchFamily="34" charset="0"/>
                        </a:rPr>
                        <a:t>Blockscapes</a:t>
                      </a:r>
                    </a:p>
                  </a:txBody>
                  <a:tcPr marL="5180" marR="5180" marT="5180" marB="0" anchor="b">
                    <a:lnL>
                      <a:noFill/>
                    </a:lnL>
                    <a:lnR>
                      <a:noFill/>
                    </a:lnR>
                    <a:lnT>
                      <a:noFill/>
                    </a:lnT>
                    <a:lnB>
                      <a:noFill/>
                    </a:lnB>
                  </a:tcPr>
                </a:tc>
                <a:extLst>
                  <a:ext uri="{0D108BD9-81ED-4DB2-BD59-A6C34878D82A}">
                    <a16:rowId xmlns:a16="http://schemas.microsoft.com/office/drawing/2014/main" val="4124209514"/>
                  </a:ext>
                </a:extLst>
              </a:tr>
              <a:tr h="103603">
                <a:tc>
                  <a:txBody>
                    <a:bodyPr/>
                    <a:lstStyle/>
                    <a:p>
                      <a:pPr algn="l" fontAlgn="b"/>
                      <a:r>
                        <a:rPr lang="en-US" sz="800" b="0" i="0" u="none" strike="noStrike">
                          <a:solidFill>
                            <a:srgbClr val="000000"/>
                          </a:solidFill>
                          <a:effectLst/>
                          <a:latin typeface="Calibri" panose="020F0502020204030204" pitchFamily="34" charset="0"/>
                        </a:rPr>
                        <a:t>Bored Panda</a:t>
                      </a:r>
                    </a:p>
                  </a:txBody>
                  <a:tcPr marL="5180" marR="5180" marT="5180" marB="0" anchor="b">
                    <a:lnL>
                      <a:noFill/>
                    </a:lnL>
                    <a:lnR>
                      <a:noFill/>
                    </a:lnR>
                    <a:lnT>
                      <a:noFill/>
                    </a:lnT>
                    <a:lnB>
                      <a:noFill/>
                    </a:lnB>
                  </a:tcPr>
                </a:tc>
                <a:extLst>
                  <a:ext uri="{0D108BD9-81ED-4DB2-BD59-A6C34878D82A}">
                    <a16:rowId xmlns:a16="http://schemas.microsoft.com/office/drawing/2014/main" val="2243749551"/>
                  </a:ext>
                </a:extLst>
              </a:tr>
              <a:tr h="103603">
                <a:tc>
                  <a:txBody>
                    <a:bodyPr/>
                    <a:lstStyle/>
                    <a:p>
                      <a:pPr algn="l" fontAlgn="b"/>
                      <a:r>
                        <a:rPr lang="en-US" sz="800" b="0" i="0" u="none" strike="noStrike">
                          <a:solidFill>
                            <a:srgbClr val="000000"/>
                          </a:solidFill>
                          <a:effectLst/>
                          <a:latin typeface="Calibri" panose="020F0502020204030204" pitchFamily="34" charset="0"/>
                        </a:rPr>
                        <a:t>Boston</a:t>
                      </a:r>
                    </a:p>
                  </a:txBody>
                  <a:tcPr marL="5180" marR="5180" marT="5180" marB="0" anchor="b">
                    <a:lnL>
                      <a:noFill/>
                    </a:lnL>
                    <a:lnR>
                      <a:noFill/>
                    </a:lnR>
                    <a:lnT>
                      <a:noFill/>
                    </a:lnT>
                    <a:lnB>
                      <a:noFill/>
                    </a:lnB>
                  </a:tcPr>
                </a:tc>
                <a:extLst>
                  <a:ext uri="{0D108BD9-81ED-4DB2-BD59-A6C34878D82A}">
                    <a16:rowId xmlns:a16="http://schemas.microsoft.com/office/drawing/2014/main" val="3844413408"/>
                  </a:ext>
                </a:extLst>
              </a:tr>
              <a:tr h="103603">
                <a:tc>
                  <a:txBody>
                    <a:bodyPr/>
                    <a:lstStyle/>
                    <a:p>
                      <a:pPr algn="l" fontAlgn="b"/>
                      <a:r>
                        <a:rPr lang="en-US" sz="800" b="0" i="0" u="none" strike="noStrike">
                          <a:solidFill>
                            <a:srgbClr val="000000"/>
                          </a:solidFill>
                          <a:effectLst/>
                          <a:latin typeface="Calibri" panose="020F0502020204030204" pitchFamily="34" charset="0"/>
                        </a:rPr>
                        <a:t>Bowmasters</a:t>
                      </a:r>
                    </a:p>
                  </a:txBody>
                  <a:tcPr marL="5180" marR="5180" marT="5180" marB="0" anchor="b">
                    <a:lnL>
                      <a:noFill/>
                    </a:lnL>
                    <a:lnR>
                      <a:noFill/>
                    </a:lnR>
                    <a:lnT>
                      <a:noFill/>
                    </a:lnT>
                    <a:lnB>
                      <a:noFill/>
                    </a:lnB>
                  </a:tcPr>
                </a:tc>
                <a:extLst>
                  <a:ext uri="{0D108BD9-81ED-4DB2-BD59-A6C34878D82A}">
                    <a16:rowId xmlns:a16="http://schemas.microsoft.com/office/drawing/2014/main" val="3860089648"/>
                  </a:ext>
                </a:extLst>
              </a:tr>
              <a:tr h="103603">
                <a:tc>
                  <a:txBody>
                    <a:bodyPr/>
                    <a:lstStyle/>
                    <a:p>
                      <a:pPr algn="l" fontAlgn="b"/>
                      <a:r>
                        <a:rPr lang="en-US" sz="800" b="0" i="0" u="none" strike="noStrike">
                          <a:solidFill>
                            <a:srgbClr val="000000"/>
                          </a:solidFill>
                          <a:effectLst/>
                          <a:latin typeface="Calibri" panose="020F0502020204030204" pitchFamily="34" charset="0"/>
                        </a:rPr>
                        <a:t>BoxRec</a:t>
                      </a:r>
                    </a:p>
                  </a:txBody>
                  <a:tcPr marL="5180" marR="5180" marT="5180" marB="0" anchor="b">
                    <a:lnL>
                      <a:noFill/>
                    </a:lnL>
                    <a:lnR>
                      <a:noFill/>
                    </a:lnR>
                    <a:lnT>
                      <a:noFill/>
                    </a:lnT>
                    <a:lnB>
                      <a:noFill/>
                    </a:lnB>
                  </a:tcPr>
                </a:tc>
                <a:extLst>
                  <a:ext uri="{0D108BD9-81ED-4DB2-BD59-A6C34878D82A}">
                    <a16:rowId xmlns:a16="http://schemas.microsoft.com/office/drawing/2014/main" val="2203351459"/>
                  </a:ext>
                </a:extLst>
              </a:tr>
              <a:tr h="103603">
                <a:tc>
                  <a:txBody>
                    <a:bodyPr/>
                    <a:lstStyle/>
                    <a:p>
                      <a:pPr algn="l" fontAlgn="b"/>
                      <a:r>
                        <a:rPr lang="en-US" sz="800" b="0" i="0" u="none" strike="noStrike">
                          <a:solidFill>
                            <a:srgbClr val="000000"/>
                          </a:solidFill>
                          <a:effectLst/>
                          <a:latin typeface="Calibri" panose="020F0502020204030204" pitchFamily="34" charset="0"/>
                        </a:rPr>
                        <a:t>Bricks Ball Crusher</a:t>
                      </a:r>
                    </a:p>
                  </a:txBody>
                  <a:tcPr marL="5180" marR="5180" marT="5180" marB="0" anchor="b">
                    <a:lnL>
                      <a:noFill/>
                    </a:lnL>
                    <a:lnR>
                      <a:noFill/>
                    </a:lnR>
                    <a:lnT>
                      <a:noFill/>
                    </a:lnT>
                    <a:lnB>
                      <a:noFill/>
                    </a:lnB>
                  </a:tcPr>
                </a:tc>
                <a:extLst>
                  <a:ext uri="{0D108BD9-81ED-4DB2-BD59-A6C34878D82A}">
                    <a16:rowId xmlns:a16="http://schemas.microsoft.com/office/drawing/2014/main" val="1683706989"/>
                  </a:ext>
                </a:extLst>
              </a:tr>
              <a:tr h="103603">
                <a:tc>
                  <a:txBody>
                    <a:bodyPr/>
                    <a:lstStyle/>
                    <a:p>
                      <a:pPr algn="l" fontAlgn="b"/>
                      <a:r>
                        <a:rPr lang="en-US" sz="800" b="0" i="0" u="none" strike="noStrike">
                          <a:solidFill>
                            <a:srgbClr val="000000"/>
                          </a:solidFill>
                          <a:effectLst/>
                          <a:latin typeface="Calibri" panose="020F0502020204030204" pitchFamily="34" charset="0"/>
                        </a:rPr>
                        <a:t>Bricks Breaker Quest</a:t>
                      </a:r>
                    </a:p>
                  </a:txBody>
                  <a:tcPr marL="5180" marR="5180" marT="5180" marB="0" anchor="b">
                    <a:lnL>
                      <a:noFill/>
                    </a:lnL>
                    <a:lnR>
                      <a:noFill/>
                    </a:lnR>
                    <a:lnT>
                      <a:noFill/>
                    </a:lnT>
                    <a:lnB>
                      <a:noFill/>
                    </a:lnB>
                  </a:tcPr>
                </a:tc>
                <a:extLst>
                  <a:ext uri="{0D108BD9-81ED-4DB2-BD59-A6C34878D82A}">
                    <a16:rowId xmlns:a16="http://schemas.microsoft.com/office/drawing/2014/main" val="313335181"/>
                  </a:ext>
                </a:extLst>
              </a:tr>
              <a:tr h="103603">
                <a:tc>
                  <a:txBody>
                    <a:bodyPr/>
                    <a:lstStyle/>
                    <a:p>
                      <a:pPr algn="l" fontAlgn="b"/>
                      <a:r>
                        <a:rPr lang="en-US" sz="800" b="0" i="0" u="none" strike="noStrike">
                          <a:solidFill>
                            <a:srgbClr val="000000"/>
                          </a:solidFill>
                          <a:effectLst/>
                          <a:latin typeface="Calibri" panose="020F0502020204030204" pitchFamily="34" charset="0"/>
                        </a:rPr>
                        <a:t>Bricks n Balls</a:t>
                      </a:r>
                    </a:p>
                  </a:txBody>
                  <a:tcPr marL="5180" marR="5180" marT="5180" marB="0" anchor="b">
                    <a:lnL>
                      <a:noFill/>
                    </a:lnL>
                    <a:lnR>
                      <a:noFill/>
                    </a:lnR>
                    <a:lnT>
                      <a:noFill/>
                    </a:lnT>
                    <a:lnB>
                      <a:noFill/>
                    </a:lnB>
                  </a:tcPr>
                </a:tc>
                <a:extLst>
                  <a:ext uri="{0D108BD9-81ED-4DB2-BD59-A6C34878D82A}">
                    <a16:rowId xmlns:a16="http://schemas.microsoft.com/office/drawing/2014/main" val="1770218225"/>
                  </a:ext>
                </a:extLst>
              </a:tr>
              <a:tr h="103603">
                <a:tc>
                  <a:txBody>
                    <a:bodyPr/>
                    <a:lstStyle/>
                    <a:p>
                      <a:pPr algn="l" fontAlgn="b"/>
                      <a:r>
                        <a:rPr lang="en-US" sz="800" b="0" i="0" u="none" strike="noStrike">
                          <a:solidFill>
                            <a:srgbClr val="000000"/>
                          </a:solidFill>
                          <a:effectLst/>
                          <a:latin typeface="Calibri" panose="020F0502020204030204" pitchFamily="34" charset="0"/>
                        </a:rPr>
                        <a:t>Bridge Base Online</a:t>
                      </a:r>
                    </a:p>
                  </a:txBody>
                  <a:tcPr marL="5180" marR="5180" marT="5180" marB="0" anchor="b">
                    <a:lnL>
                      <a:noFill/>
                    </a:lnL>
                    <a:lnR>
                      <a:noFill/>
                    </a:lnR>
                    <a:lnT>
                      <a:noFill/>
                    </a:lnT>
                    <a:lnB>
                      <a:noFill/>
                    </a:lnB>
                  </a:tcPr>
                </a:tc>
                <a:extLst>
                  <a:ext uri="{0D108BD9-81ED-4DB2-BD59-A6C34878D82A}">
                    <a16:rowId xmlns:a16="http://schemas.microsoft.com/office/drawing/2014/main" val="367441483"/>
                  </a:ext>
                </a:extLst>
              </a:tr>
              <a:tr h="103603">
                <a:tc>
                  <a:txBody>
                    <a:bodyPr/>
                    <a:lstStyle/>
                    <a:p>
                      <a:pPr algn="l" fontAlgn="b"/>
                      <a:r>
                        <a:rPr lang="en-US" sz="800" b="0" i="0" u="none" strike="noStrike">
                          <a:solidFill>
                            <a:srgbClr val="000000"/>
                          </a:solidFill>
                          <a:effectLst/>
                          <a:latin typeface="Calibri" panose="020F0502020204030204" pitchFamily="34" charset="0"/>
                        </a:rPr>
                        <a:t>Britannica</a:t>
                      </a:r>
                    </a:p>
                  </a:txBody>
                  <a:tcPr marL="5180" marR="5180" marT="5180" marB="0" anchor="b">
                    <a:lnL>
                      <a:noFill/>
                    </a:lnL>
                    <a:lnR>
                      <a:noFill/>
                    </a:lnR>
                    <a:lnT>
                      <a:noFill/>
                    </a:lnT>
                    <a:lnB>
                      <a:noFill/>
                    </a:lnB>
                  </a:tcPr>
                </a:tc>
                <a:extLst>
                  <a:ext uri="{0D108BD9-81ED-4DB2-BD59-A6C34878D82A}">
                    <a16:rowId xmlns:a16="http://schemas.microsoft.com/office/drawing/2014/main" val="689799376"/>
                  </a:ext>
                </a:extLst>
              </a:tr>
              <a:tr h="103603">
                <a:tc>
                  <a:txBody>
                    <a:bodyPr/>
                    <a:lstStyle/>
                    <a:p>
                      <a:pPr algn="l" fontAlgn="b"/>
                      <a:r>
                        <a:rPr lang="en-US" sz="800" b="0" i="0" u="none" strike="noStrike" dirty="0" err="1">
                          <a:solidFill>
                            <a:srgbClr val="000000"/>
                          </a:solidFill>
                          <a:effectLst/>
                          <a:latin typeface="Calibri" panose="020F0502020204030204" pitchFamily="34" charset="0"/>
                        </a:rPr>
                        <a:t>Broadcastify</a:t>
                      </a:r>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743911802"/>
                  </a:ext>
                </a:extLst>
              </a:tr>
            </a:tbl>
          </a:graphicData>
        </a:graphic>
      </p:graphicFrame>
      <p:graphicFrame>
        <p:nvGraphicFramePr>
          <p:cNvPr id="4" name="Table 3">
            <a:extLst>
              <a:ext uri="{FF2B5EF4-FFF2-40B4-BE49-F238E27FC236}">
                <a16:creationId xmlns:a16="http://schemas.microsoft.com/office/drawing/2014/main" id="{83CF5939-4777-6868-6127-660D41F972FF}"/>
              </a:ext>
            </a:extLst>
          </p:cNvPr>
          <p:cNvGraphicFramePr>
            <a:graphicFrameLocks noGrp="1"/>
          </p:cNvGraphicFramePr>
          <p:nvPr>
            <p:extLst>
              <p:ext uri="{D42A27DB-BD31-4B8C-83A1-F6EECF244321}">
                <p14:modId xmlns:p14="http://schemas.microsoft.com/office/powerpoint/2010/main" val="3966220697"/>
              </p:ext>
            </p:extLst>
          </p:nvPr>
        </p:nvGraphicFramePr>
        <p:xfrm>
          <a:off x="1981200" y="1295400"/>
          <a:ext cx="1035885" cy="5338200"/>
        </p:xfrm>
        <a:graphic>
          <a:graphicData uri="http://schemas.openxmlformats.org/drawingml/2006/table">
            <a:tbl>
              <a:tblPr/>
              <a:tblGrid>
                <a:gridCol w="1035885">
                  <a:extLst>
                    <a:ext uri="{9D8B030D-6E8A-4147-A177-3AD203B41FA5}">
                      <a16:colId xmlns:a16="http://schemas.microsoft.com/office/drawing/2014/main" val="617282728"/>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BroBible</a:t>
                      </a:r>
                    </a:p>
                  </a:txBody>
                  <a:tcPr marL="5180" marR="5180" marT="5180" marB="0" anchor="b">
                    <a:lnL>
                      <a:noFill/>
                    </a:lnL>
                    <a:lnR>
                      <a:noFill/>
                    </a:lnR>
                    <a:lnT>
                      <a:noFill/>
                    </a:lnT>
                    <a:lnB>
                      <a:noFill/>
                    </a:lnB>
                  </a:tcPr>
                </a:tc>
                <a:extLst>
                  <a:ext uri="{0D108BD9-81ED-4DB2-BD59-A6C34878D82A}">
                    <a16:rowId xmlns:a16="http://schemas.microsoft.com/office/drawing/2014/main" val="3144751175"/>
                  </a:ext>
                </a:extLst>
              </a:tr>
              <a:tr h="103603">
                <a:tc>
                  <a:txBody>
                    <a:bodyPr/>
                    <a:lstStyle/>
                    <a:p>
                      <a:pPr algn="l" fontAlgn="b"/>
                      <a:r>
                        <a:rPr lang="en-US" sz="800" b="0" i="0" u="none" strike="noStrike" dirty="0">
                          <a:solidFill>
                            <a:srgbClr val="000000"/>
                          </a:solidFill>
                          <a:effectLst/>
                          <a:latin typeface="Calibri" panose="020F0502020204030204" pitchFamily="34" charset="0"/>
                        </a:rPr>
                        <a:t>Bubble Pop!</a:t>
                      </a:r>
                    </a:p>
                  </a:txBody>
                  <a:tcPr marL="5180" marR="5180" marT="5180" marB="0" anchor="b">
                    <a:lnL>
                      <a:noFill/>
                    </a:lnL>
                    <a:lnR>
                      <a:noFill/>
                    </a:lnR>
                    <a:lnT>
                      <a:noFill/>
                    </a:lnT>
                    <a:lnB>
                      <a:noFill/>
                    </a:lnB>
                  </a:tcPr>
                </a:tc>
                <a:extLst>
                  <a:ext uri="{0D108BD9-81ED-4DB2-BD59-A6C34878D82A}">
                    <a16:rowId xmlns:a16="http://schemas.microsoft.com/office/drawing/2014/main" val="3083821854"/>
                  </a:ext>
                </a:extLst>
              </a:tr>
              <a:tr h="103603">
                <a:tc>
                  <a:txBody>
                    <a:bodyPr/>
                    <a:lstStyle/>
                    <a:p>
                      <a:pPr algn="l" fontAlgn="b"/>
                      <a:r>
                        <a:rPr lang="en-US" sz="800" b="0" i="0" u="none" strike="noStrike">
                          <a:solidFill>
                            <a:srgbClr val="000000"/>
                          </a:solidFill>
                          <a:effectLst/>
                          <a:latin typeface="Calibri" panose="020F0502020204030204" pitchFamily="34" charset="0"/>
                        </a:rPr>
                        <a:t>Bubble Shooter</a:t>
                      </a:r>
                    </a:p>
                  </a:txBody>
                  <a:tcPr marL="5180" marR="5180" marT="5180" marB="0" anchor="b">
                    <a:lnL>
                      <a:noFill/>
                    </a:lnL>
                    <a:lnR>
                      <a:noFill/>
                    </a:lnR>
                    <a:lnT>
                      <a:noFill/>
                    </a:lnT>
                    <a:lnB>
                      <a:noFill/>
                    </a:lnB>
                  </a:tcPr>
                </a:tc>
                <a:extLst>
                  <a:ext uri="{0D108BD9-81ED-4DB2-BD59-A6C34878D82A}">
                    <a16:rowId xmlns:a16="http://schemas.microsoft.com/office/drawing/2014/main" val="899362442"/>
                  </a:ext>
                </a:extLst>
              </a:tr>
              <a:tr h="103603">
                <a:tc>
                  <a:txBody>
                    <a:bodyPr/>
                    <a:lstStyle/>
                    <a:p>
                      <a:pPr algn="l" fontAlgn="b"/>
                      <a:r>
                        <a:rPr lang="en-US" sz="800" b="0" i="0" u="none" strike="noStrike">
                          <a:solidFill>
                            <a:srgbClr val="000000"/>
                          </a:solidFill>
                          <a:effectLst/>
                          <a:latin typeface="Calibri" panose="020F0502020204030204" pitchFamily="34" charset="0"/>
                        </a:rPr>
                        <a:t>Bulbapedia</a:t>
                      </a:r>
                    </a:p>
                  </a:txBody>
                  <a:tcPr marL="5180" marR="5180" marT="5180" marB="0" anchor="b">
                    <a:lnL>
                      <a:noFill/>
                    </a:lnL>
                    <a:lnR>
                      <a:noFill/>
                    </a:lnR>
                    <a:lnT>
                      <a:noFill/>
                    </a:lnT>
                    <a:lnB>
                      <a:noFill/>
                    </a:lnB>
                  </a:tcPr>
                </a:tc>
                <a:extLst>
                  <a:ext uri="{0D108BD9-81ED-4DB2-BD59-A6C34878D82A}">
                    <a16:rowId xmlns:a16="http://schemas.microsoft.com/office/drawing/2014/main" val="1356348680"/>
                  </a:ext>
                </a:extLst>
              </a:tr>
              <a:tr h="103603">
                <a:tc>
                  <a:txBody>
                    <a:bodyPr/>
                    <a:lstStyle/>
                    <a:p>
                      <a:pPr algn="l" fontAlgn="b"/>
                      <a:r>
                        <a:rPr lang="en-US" sz="800" b="0" i="0" u="none" strike="noStrike">
                          <a:solidFill>
                            <a:srgbClr val="000000"/>
                          </a:solidFill>
                          <a:effectLst/>
                          <a:latin typeface="Calibri" panose="020F0502020204030204" pitchFamily="34" charset="0"/>
                        </a:rPr>
                        <a:t>Buzzfeed</a:t>
                      </a:r>
                    </a:p>
                  </a:txBody>
                  <a:tcPr marL="5180" marR="5180" marT="5180" marB="0" anchor="b">
                    <a:lnL>
                      <a:noFill/>
                    </a:lnL>
                    <a:lnR>
                      <a:noFill/>
                    </a:lnR>
                    <a:lnT>
                      <a:noFill/>
                    </a:lnT>
                    <a:lnB>
                      <a:noFill/>
                    </a:lnB>
                  </a:tcPr>
                </a:tc>
                <a:extLst>
                  <a:ext uri="{0D108BD9-81ED-4DB2-BD59-A6C34878D82A}">
                    <a16:rowId xmlns:a16="http://schemas.microsoft.com/office/drawing/2014/main" val="2963978156"/>
                  </a:ext>
                </a:extLst>
              </a:tr>
              <a:tr h="103603">
                <a:tc>
                  <a:txBody>
                    <a:bodyPr/>
                    <a:lstStyle/>
                    <a:p>
                      <a:pPr algn="l" fontAlgn="b"/>
                      <a:r>
                        <a:rPr lang="en-US" sz="800" b="0" i="0" u="none" strike="noStrike">
                          <a:solidFill>
                            <a:srgbClr val="000000"/>
                          </a:solidFill>
                          <a:effectLst/>
                          <a:latin typeface="Calibri" panose="020F0502020204030204" pitchFamily="34" charset="0"/>
                        </a:rPr>
                        <a:t>Calculator</a:t>
                      </a:r>
                    </a:p>
                  </a:txBody>
                  <a:tcPr marL="5180" marR="5180" marT="5180" marB="0" anchor="b">
                    <a:lnL>
                      <a:noFill/>
                    </a:lnL>
                    <a:lnR>
                      <a:noFill/>
                    </a:lnR>
                    <a:lnT>
                      <a:noFill/>
                    </a:lnT>
                    <a:lnB>
                      <a:noFill/>
                    </a:lnB>
                  </a:tcPr>
                </a:tc>
                <a:extLst>
                  <a:ext uri="{0D108BD9-81ED-4DB2-BD59-A6C34878D82A}">
                    <a16:rowId xmlns:a16="http://schemas.microsoft.com/office/drawing/2014/main" val="2948265582"/>
                  </a:ext>
                </a:extLst>
              </a:tr>
              <a:tr h="103603">
                <a:tc>
                  <a:txBody>
                    <a:bodyPr/>
                    <a:lstStyle/>
                    <a:p>
                      <a:pPr algn="l" fontAlgn="b"/>
                      <a:r>
                        <a:rPr lang="en-US" sz="800" b="0" i="0" u="none" strike="noStrike">
                          <a:solidFill>
                            <a:srgbClr val="000000"/>
                          </a:solidFill>
                          <a:effectLst/>
                          <a:latin typeface="Calibri" panose="020F0502020204030204" pitchFamily="34" charset="0"/>
                        </a:rPr>
                        <a:t>Call Recorder Automatic</a:t>
                      </a:r>
                    </a:p>
                  </a:txBody>
                  <a:tcPr marL="5180" marR="5180" marT="5180" marB="0" anchor="b">
                    <a:lnL>
                      <a:noFill/>
                    </a:lnL>
                    <a:lnR>
                      <a:noFill/>
                    </a:lnR>
                    <a:lnT>
                      <a:noFill/>
                    </a:lnT>
                    <a:lnB>
                      <a:noFill/>
                    </a:lnB>
                  </a:tcPr>
                </a:tc>
                <a:extLst>
                  <a:ext uri="{0D108BD9-81ED-4DB2-BD59-A6C34878D82A}">
                    <a16:rowId xmlns:a16="http://schemas.microsoft.com/office/drawing/2014/main" val="2255598557"/>
                  </a:ext>
                </a:extLst>
              </a:tr>
              <a:tr h="103603">
                <a:tc>
                  <a:txBody>
                    <a:bodyPr/>
                    <a:lstStyle/>
                    <a:p>
                      <a:pPr algn="l" fontAlgn="b"/>
                      <a:r>
                        <a:rPr lang="en-US" sz="800" b="0" i="0" u="none" strike="noStrike">
                          <a:solidFill>
                            <a:srgbClr val="000000"/>
                          </a:solidFill>
                          <a:effectLst/>
                          <a:latin typeface="Calibri" panose="020F0502020204030204" pitchFamily="34" charset="0"/>
                        </a:rPr>
                        <a:t>CallApp</a:t>
                      </a:r>
                    </a:p>
                  </a:txBody>
                  <a:tcPr marL="5180" marR="5180" marT="5180" marB="0" anchor="b">
                    <a:lnL>
                      <a:noFill/>
                    </a:lnL>
                    <a:lnR>
                      <a:noFill/>
                    </a:lnR>
                    <a:lnT>
                      <a:noFill/>
                    </a:lnT>
                    <a:lnB>
                      <a:noFill/>
                    </a:lnB>
                  </a:tcPr>
                </a:tc>
                <a:extLst>
                  <a:ext uri="{0D108BD9-81ED-4DB2-BD59-A6C34878D82A}">
                    <a16:rowId xmlns:a16="http://schemas.microsoft.com/office/drawing/2014/main" val="1063716125"/>
                  </a:ext>
                </a:extLst>
              </a:tr>
              <a:tr h="103603">
                <a:tc>
                  <a:txBody>
                    <a:bodyPr/>
                    <a:lstStyle/>
                    <a:p>
                      <a:pPr algn="l" fontAlgn="b"/>
                      <a:r>
                        <a:rPr lang="en-US" sz="800" b="0" i="0" u="none" strike="noStrike">
                          <a:solidFill>
                            <a:srgbClr val="000000"/>
                          </a:solidFill>
                          <a:effectLst/>
                          <a:latin typeface="Calibri" panose="020F0502020204030204" pitchFamily="34" charset="0"/>
                        </a:rPr>
                        <a:t>Canasta</a:t>
                      </a:r>
                    </a:p>
                  </a:txBody>
                  <a:tcPr marL="5180" marR="5180" marT="5180" marB="0" anchor="b">
                    <a:lnL>
                      <a:noFill/>
                    </a:lnL>
                    <a:lnR>
                      <a:noFill/>
                    </a:lnR>
                    <a:lnT>
                      <a:noFill/>
                    </a:lnT>
                    <a:lnB>
                      <a:noFill/>
                    </a:lnB>
                  </a:tcPr>
                </a:tc>
                <a:extLst>
                  <a:ext uri="{0D108BD9-81ED-4DB2-BD59-A6C34878D82A}">
                    <a16:rowId xmlns:a16="http://schemas.microsoft.com/office/drawing/2014/main" val="1300315197"/>
                  </a:ext>
                </a:extLst>
              </a:tr>
              <a:tr h="103603">
                <a:tc>
                  <a:txBody>
                    <a:bodyPr/>
                    <a:lstStyle/>
                    <a:p>
                      <a:pPr algn="l" fontAlgn="b"/>
                      <a:r>
                        <a:rPr lang="en-US" sz="800" b="0" i="0" u="none" strike="noStrike" dirty="0">
                          <a:solidFill>
                            <a:srgbClr val="000000"/>
                          </a:solidFill>
                          <a:effectLst/>
                          <a:latin typeface="Calibri" panose="020F0502020204030204" pitchFamily="34" charset="0"/>
                        </a:rPr>
                        <a:t>Card Games</a:t>
                      </a:r>
                    </a:p>
                  </a:txBody>
                  <a:tcPr marL="5180" marR="5180" marT="5180" marB="0" anchor="b">
                    <a:lnL>
                      <a:noFill/>
                    </a:lnL>
                    <a:lnR>
                      <a:noFill/>
                    </a:lnR>
                    <a:lnT>
                      <a:noFill/>
                    </a:lnT>
                    <a:lnB>
                      <a:noFill/>
                    </a:lnB>
                  </a:tcPr>
                </a:tc>
                <a:extLst>
                  <a:ext uri="{0D108BD9-81ED-4DB2-BD59-A6C34878D82A}">
                    <a16:rowId xmlns:a16="http://schemas.microsoft.com/office/drawing/2014/main" val="159916543"/>
                  </a:ext>
                </a:extLst>
              </a:tr>
              <a:tr h="103603">
                <a:tc>
                  <a:txBody>
                    <a:bodyPr/>
                    <a:lstStyle/>
                    <a:p>
                      <a:pPr algn="l" fontAlgn="b"/>
                      <a:r>
                        <a:rPr lang="en-US" sz="800" b="0" i="0" u="none" strike="noStrike">
                          <a:solidFill>
                            <a:srgbClr val="000000"/>
                          </a:solidFill>
                          <a:effectLst/>
                          <a:latin typeface="Calibri" panose="020F0502020204030204" pitchFamily="34" charset="0"/>
                        </a:rPr>
                        <a:t>Cars.com</a:t>
                      </a:r>
                    </a:p>
                  </a:txBody>
                  <a:tcPr marL="5180" marR="5180" marT="5180" marB="0" anchor="b">
                    <a:lnL>
                      <a:noFill/>
                    </a:lnL>
                    <a:lnR>
                      <a:noFill/>
                    </a:lnR>
                    <a:lnT>
                      <a:noFill/>
                    </a:lnT>
                    <a:lnB>
                      <a:noFill/>
                    </a:lnB>
                  </a:tcPr>
                </a:tc>
                <a:extLst>
                  <a:ext uri="{0D108BD9-81ED-4DB2-BD59-A6C34878D82A}">
                    <a16:rowId xmlns:a16="http://schemas.microsoft.com/office/drawing/2014/main" val="4253644885"/>
                  </a:ext>
                </a:extLst>
              </a:tr>
              <a:tr h="103603">
                <a:tc>
                  <a:txBody>
                    <a:bodyPr/>
                    <a:lstStyle/>
                    <a:p>
                      <a:pPr algn="l" fontAlgn="b"/>
                      <a:r>
                        <a:rPr lang="en-US" sz="800" b="0" i="0" u="none" strike="noStrike">
                          <a:solidFill>
                            <a:srgbClr val="000000"/>
                          </a:solidFill>
                          <a:effectLst/>
                          <a:latin typeface="Calibri" panose="020F0502020204030204" pitchFamily="34" charset="0"/>
                        </a:rPr>
                        <a:t>Casino Slot Machine</a:t>
                      </a:r>
                    </a:p>
                  </a:txBody>
                  <a:tcPr marL="5180" marR="5180" marT="5180" marB="0" anchor="b">
                    <a:lnL>
                      <a:noFill/>
                    </a:lnL>
                    <a:lnR>
                      <a:noFill/>
                    </a:lnR>
                    <a:lnT>
                      <a:noFill/>
                    </a:lnT>
                    <a:lnB>
                      <a:noFill/>
                    </a:lnB>
                  </a:tcPr>
                </a:tc>
                <a:extLst>
                  <a:ext uri="{0D108BD9-81ED-4DB2-BD59-A6C34878D82A}">
                    <a16:rowId xmlns:a16="http://schemas.microsoft.com/office/drawing/2014/main" val="773379614"/>
                  </a:ext>
                </a:extLst>
              </a:tr>
              <a:tr h="103603">
                <a:tc>
                  <a:txBody>
                    <a:bodyPr/>
                    <a:lstStyle/>
                    <a:p>
                      <a:pPr algn="l" fontAlgn="b"/>
                      <a:r>
                        <a:rPr lang="en-US" sz="800" b="0" i="0" u="none" strike="noStrike">
                          <a:solidFill>
                            <a:srgbClr val="000000"/>
                          </a:solidFill>
                          <a:effectLst/>
                          <a:latin typeface="Calibri" panose="020F0502020204030204" pitchFamily="34" charset="0"/>
                        </a:rPr>
                        <a:t>Cat Escape!</a:t>
                      </a:r>
                    </a:p>
                  </a:txBody>
                  <a:tcPr marL="5180" marR="5180" marT="5180" marB="0" anchor="b">
                    <a:lnL>
                      <a:noFill/>
                    </a:lnL>
                    <a:lnR>
                      <a:noFill/>
                    </a:lnR>
                    <a:lnT>
                      <a:noFill/>
                    </a:lnT>
                    <a:lnB>
                      <a:noFill/>
                    </a:lnB>
                  </a:tcPr>
                </a:tc>
                <a:extLst>
                  <a:ext uri="{0D108BD9-81ED-4DB2-BD59-A6C34878D82A}">
                    <a16:rowId xmlns:a16="http://schemas.microsoft.com/office/drawing/2014/main" val="3973563501"/>
                  </a:ext>
                </a:extLst>
              </a:tr>
              <a:tr h="103603">
                <a:tc>
                  <a:txBody>
                    <a:bodyPr/>
                    <a:lstStyle/>
                    <a:p>
                      <a:pPr algn="l" fontAlgn="b"/>
                      <a:r>
                        <a:rPr lang="en-US" sz="800" b="0" i="0" u="none" strike="noStrike">
                          <a:solidFill>
                            <a:srgbClr val="000000"/>
                          </a:solidFill>
                          <a:effectLst/>
                          <a:latin typeface="Calibri" panose="020F0502020204030204" pitchFamily="34" charset="0"/>
                        </a:rPr>
                        <a:t>CCM</a:t>
                      </a:r>
                    </a:p>
                  </a:txBody>
                  <a:tcPr marL="5180" marR="5180" marT="5180" marB="0" anchor="b">
                    <a:lnL>
                      <a:noFill/>
                    </a:lnL>
                    <a:lnR>
                      <a:noFill/>
                    </a:lnR>
                    <a:lnT>
                      <a:noFill/>
                    </a:lnT>
                    <a:lnB>
                      <a:noFill/>
                    </a:lnB>
                  </a:tcPr>
                </a:tc>
                <a:extLst>
                  <a:ext uri="{0D108BD9-81ED-4DB2-BD59-A6C34878D82A}">
                    <a16:rowId xmlns:a16="http://schemas.microsoft.com/office/drawing/2014/main" val="505803602"/>
                  </a:ext>
                </a:extLst>
              </a:tr>
              <a:tr h="103603">
                <a:tc>
                  <a:txBody>
                    <a:bodyPr/>
                    <a:lstStyle/>
                    <a:p>
                      <a:pPr algn="l" fontAlgn="b"/>
                      <a:r>
                        <a:rPr lang="en-US" sz="800" b="0" i="0" u="none" strike="noStrike">
                          <a:solidFill>
                            <a:srgbClr val="000000"/>
                          </a:solidFill>
                          <a:effectLst/>
                          <a:latin typeface="Calibri" panose="020F0502020204030204" pitchFamily="34" charset="0"/>
                        </a:rPr>
                        <a:t>Checkers</a:t>
                      </a:r>
                    </a:p>
                  </a:txBody>
                  <a:tcPr marL="5180" marR="5180" marT="5180" marB="0" anchor="b">
                    <a:lnL>
                      <a:noFill/>
                    </a:lnL>
                    <a:lnR>
                      <a:noFill/>
                    </a:lnR>
                    <a:lnT>
                      <a:noFill/>
                    </a:lnT>
                    <a:lnB>
                      <a:noFill/>
                    </a:lnB>
                  </a:tcPr>
                </a:tc>
                <a:extLst>
                  <a:ext uri="{0D108BD9-81ED-4DB2-BD59-A6C34878D82A}">
                    <a16:rowId xmlns:a16="http://schemas.microsoft.com/office/drawing/2014/main" val="3330096513"/>
                  </a:ext>
                </a:extLst>
              </a:tr>
              <a:tr h="103603">
                <a:tc>
                  <a:txBody>
                    <a:bodyPr/>
                    <a:lstStyle/>
                    <a:p>
                      <a:pPr algn="l" fontAlgn="b"/>
                      <a:r>
                        <a:rPr lang="en-US" sz="800" b="0" i="0" u="none" strike="noStrike">
                          <a:solidFill>
                            <a:srgbClr val="000000"/>
                          </a:solidFill>
                          <a:effectLst/>
                          <a:latin typeface="Calibri" panose="020F0502020204030204" pitchFamily="34" charset="0"/>
                        </a:rPr>
                        <a:t>Chegg</a:t>
                      </a:r>
                    </a:p>
                  </a:txBody>
                  <a:tcPr marL="5180" marR="5180" marT="5180" marB="0" anchor="b">
                    <a:lnL>
                      <a:noFill/>
                    </a:lnL>
                    <a:lnR>
                      <a:noFill/>
                    </a:lnR>
                    <a:lnT>
                      <a:noFill/>
                    </a:lnT>
                    <a:lnB>
                      <a:noFill/>
                    </a:lnB>
                  </a:tcPr>
                </a:tc>
                <a:extLst>
                  <a:ext uri="{0D108BD9-81ED-4DB2-BD59-A6C34878D82A}">
                    <a16:rowId xmlns:a16="http://schemas.microsoft.com/office/drawing/2014/main" val="1882188908"/>
                  </a:ext>
                </a:extLst>
              </a:tr>
              <a:tr h="103603">
                <a:tc>
                  <a:txBody>
                    <a:bodyPr/>
                    <a:lstStyle/>
                    <a:p>
                      <a:pPr algn="l" fontAlgn="b"/>
                      <a:r>
                        <a:rPr lang="en-US" sz="800" b="0" i="0" u="none" strike="noStrike">
                          <a:solidFill>
                            <a:srgbClr val="000000"/>
                          </a:solidFill>
                          <a:effectLst/>
                          <a:latin typeface="Calibri" panose="020F0502020204030204" pitchFamily="34" charset="0"/>
                        </a:rPr>
                        <a:t>Chess</a:t>
                      </a:r>
                    </a:p>
                  </a:txBody>
                  <a:tcPr marL="5180" marR="5180" marT="5180" marB="0" anchor="b">
                    <a:lnL>
                      <a:noFill/>
                    </a:lnL>
                    <a:lnR>
                      <a:noFill/>
                    </a:lnR>
                    <a:lnT>
                      <a:noFill/>
                    </a:lnT>
                    <a:lnB>
                      <a:noFill/>
                    </a:lnB>
                  </a:tcPr>
                </a:tc>
                <a:extLst>
                  <a:ext uri="{0D108BD9-81ED-4DB2-BD59-A6C34878D82A}">
                    <a16:rowId xmlns:a16="http://schemas.microsoft.com/office/drawing/2014/main" val="4007686851"/>
                  </a:ext>
                </a:extLst>
              </a:tr>
              <a:tr h="103603">
                <a:tc>
                  <a:txBody>
                    <a:bodyPr/>
                    <a:lstStyle/>
                    <a:p>
                      <a:pPr algn="l" fontAlgn="b"/>
                      <a:r>
                        <a:rPr lang="en-US" sz="800" b="0" i="0" u="none" strike="noStrike">
                          <a:solidFill>
                            <a:srgbClr val="000000"/>
                          </a:solidFill>
                          <a:effectLst/>
                          <a:latin typeface="Calibri" panose="020F0502020204030204" pitchFamily="34" charset="0"/>
                        </a:rPr>
                        <a:t>China Times</a:t>
                      </a:r>
                    </a:p>
                  </a:txBody>
                  <a:tcPr marL="5180" marR="5180" marT="5180" marB="0" anchor="b">
                    <a:lnL>
                      <a:noFill/>
                    </a:lnL>
                    <a:lnR>
                      <a:noFill/>
                    </a:lnR>
                    <a:lnT>
                      <a:noFill/>
                    </a:lnT>
                    <a:lnB>
                      <a:noFill/>
                    </a:lnB>
                  </a:tcPr>
                </a:tc>
                <a:extLst>
                  <a:ext uri="{0D108BD9-81ED-4DB2-BD59-A6C34878D82A}">
                    <a16:rowId xmlns:a16="http://schemas.microsoft.com/office/drawing/2014/main" val="3741803830"/>
                  </a:ext>
                </a:extLst>
              </a:tr>
              <a:tr h="103603">
                <a:tc>
                  <a:txBody>
                    <a:bodyPr/>
                    <a:lstStyle/>
                    <a:p>
                      <a:pPr algn="l" fontAlgn="b"/>
                      <a:r>
                        <a:rPr lang="en-US" sz="800" b="0" i="0" u="none" strike="noStrike">
                          <a:solidFill>
                            <a:srgbClr val="000000"/>
                          </a:solidFill>
                          <a:effectLst/>
                          <a:latin typeface="Calibri" panose="020F0502020204030204" pitchFamily="34" charset="0"/>
                        </a:rPr>
                        <a:t>City Takeover</a:t>
                      </a:r>
                    </a:p>
                  </a:txBody>
                  <a:tcPr marL="5180" marR="5180" marT="5180" marB="0" anchor="b">
                    <a:lnL>
                      <a:noFill/>
                    </a:lnL>
                    <a:lnR>
                      <a:noFill/>
                    </a:lnR>
                    <a:lnT>
                      <a:noFill/>
                    </a:lnT>
                    <a:lnB>
                      <a:noFill/>
                    </a:lnB>
                  </a:tcPr>
                </a:tc>
                <a:extLst>
                  <a:ext uri="{0D108BD9-81ED-4DB2-BD59-A6C34878D82A}">
                    <a16:rowId xmlns:a16="http://schemas.microsoft.com/office/drawing/2014/main" val="549501741"/>
                  </a:ext>
                </a:extLst>
              </a:tr>
              <a:tr h="103603">
                <a:tc>
                  <a:txBody>
                    <a:bodyPr/>
                    <a:lstStyle/>
                    <a:p>
                      <a:pPr algn="l" fontAlgn="b"/>
                      <a:r>
                        <a:rPr lang="en-US" sz="800" b="0" i="0" u="none" strike="noStrike">
                          <a:solidFill>
                            <a:srgbClr val="000000"/>
                          </a:solidFill>
                          <a:effectLst/>
                          <a:latin typeface="Calibri" panose="020F0502020204030204" pitchFamily="34" charset="0"/>
                        </a:rPr>
                        <a:t>Classmates</a:t>
                      </a:r>
                    </a:p>
                  </a:txBody>
                  <a:tcPr marL="5180" marR="5180" marT="5180" marB="0" anchor="b">
                    <a:lnL>
                      <a:noFill/>
                    </a:lnL>
                    <a:lnR>
                      <a:noFill/>
                    </a:lnR>
                    <a:lnT>
                      <a:noFill/>
                    </a:lnT>
                    <a:lnB>
                      <a:noFill/>
                    </a:lnB>
                  </a:tcPr>
                </a:tc>
                <a:extLst>
                  <a:ext uri="{0D108BD9-81ED-4DB2-BD59-A6C34878D82A}">
                    <a16:rowId xmlns:a16="http://schemas.microsoft.com/office/drawing/2014/main" val="1956225139"/>
                  </a:ext>
                </a:extLst>
              </a:tr>
              <a:tr h="103603">
                <a:tc>
                  <a:txBody>
                    <a:bodyPr/>
                    <a:lstStyle/>
                    <a:p>
                      <a:pPr algn="l" fontAlgn="b"/>
                      <a:r>
                        <a:rPr lang="en-US" sz="800" b="0" i="0" u="none" strike="noStrike">
                          <a:solidFill>
                            <a:srgbClr val="000000"/>
                          </a:solidFill>
                          <a:effectLst/>
                          <a:latin typeface="Calibri" panose="020F0502020204030204" pitchFamily="34" charset="0"/>
                        </a:rPr>
                        <a:t>ClutchPoints</a:t>
                      </a:r>
                    </a:p>
                  </a:txBody>
                  <a:tcPr marL="5180" marR="5180" marT="5180" marB="0" anchor="b">
                    <a:lnL>
                      <a:noFill/>
                    </a:lnL>
                    <a:lnR>
                      <a:noFill/>
                    </a:lnR>
                    <a:lnT>
                      <a:noFill/>
                    </a:lnT>
                    <a:lnB>
                      <a:noFill/>
                    </a:lnB>
                  </a:tcPr>
                </a:tc>
                <a:extLst>
                  <a:ext uri="{0D108BD9-81ED-4DB2-BD59-A6C34878D82A}">
                    <a16:rowId xmlns:a16="http://schemas.microsoft.com/office/drawing/2014/main" val="885418894"/>
                  </a:ext>
                </a:extLst>
              </a:tr>
              <a:tr h="103603">
                <a:tc>
                  <a:txBody>
                    <a:bodyPr/>
                    <a:lstStyle/>
                    <a:p>
                      <a:pPr algn="l" fontAlgn="b"/>
                      <a:r>
                        <a:rPr lang="en-US" sz="800" b="0" i="0" u="none" strike="noStrike">
                          <a:solidFill>
                            <a:srgbClr val="000000"/>
                          </a:solidFill>
                          <a:effectLst/>
                          <a:latin typeface="Calibri" panose="020F0502020204030204" pitchFamily="34" charset="0"/>
                        </a:rPr>
                        <a:t>Color by Number</a:t>
                      </a:r>
                    </a:p>
                  </a:txBody>
                  <a:tcPr marL="5180" marR="5180" marT="5180" marB="0" anchor="b">
                    <a:lnL>
                      <a:noFill/>
                    </a:lnL>
                    <a:lnR>
                      <a:noFill/>
                    </a:lnR>
                    <a:lnT>
                      <a:noFill/>
                    </a:lnT>
                    <a:lnB>
                      <a:noFill/>
                    </a:lnB>
                  </a:tcPr>
                </a:tc>
                <a:extLst>
                  <a:ext uri="{0D108BD9-81ED-4DB2-BD59-A6C34878D82A}">
                    <a16:rowId xmlns:a16="http://schemas.microsoft.com/office/drawing/2014/main" val="2755978423"/>
                  </a:ext>
                </a:extLst>
              </a:tr>
              <a:tr h="103603">
                <a:tc>
                  <a:txBody>
                    <a:bodyPr/>
                    <a:lstStyle/>
                    <a:p>
                      <a:pPr algn="l" fontAlgn="b"/>
                      <a:r>
                        <a:rPr lang="en-US" sz="800" b="0" i="0" u="none" strike="noStrike">
                          <a:solidFill>
                            <a:srgbClr val="000000"/>
                          </a:solidFill>
                          <a:effectLst/>
                          <a:latin typeface="Calibri" panose="020F0502020204030204" pitchFamily="34" charset="0"/>
                        </a:rPr>
                        <a:t>Color Island</a:t>
                      </a:r>
                    </a:p>
                  </a:txBody>
                  <a:tcPr marL="5180" marR="5180" marT="5180" marB="0" anchor="b">
                    <a:lnL>
                      <a:noFill/>
                    </a:lnL>
                    <a:lnR>
                      <a:noFill/>
                    </a:lnR>
                    <a:lnT>
                      <a:noFill/>
                    </a:lnT>
                    <a:lnB>
                      <a:noFill/>
                    </a:lnB>
                  </a:tcPr>
                </a:tc>
                <a:extLst>
                  <a:ext uri="{0D108BD9-81ED-4DB2-BD59-A6C34878D82A}">
                    <a16:rowId xmlns:a16="http://schemas.microsoft.com/office/drawing/2014/main" val="1105215977"/>
                  </a:ext>
                </a:extLst>
              </a:tr>
              <a:tr h="103603">
                <a:tc>
                  <a:txBody>
                    <a:bodyPr/>
                    <a:lstStyle/>
                    <a:p>
                      <a:pPr algn="l" fontAlgn="b"/>
                      <a:r>
                        <a:rPr lang="en-US" sz="800" b="0" i="0" u="none" strike="noStrike">
                          <a:solidFill>
                            <a:srgbClr val="000000"/>
                          </a:solidFill>
                          <a:effectLst/>
                          <a:latin typeface="Calibri" panose="020F0502020204030204" pitchFamily="34" charset="0"/>
                        </a:rPr>
                        <a:t>Comic Book</a:t>
                      </a:r>
                    </a:p>
                  </a:txBody>
                  <a:tcPr marL="5180" marR="5180" marT="5180" marB="0" anchor="b">
                    <a:lnL>
                      <a:noFill/>
                    </a:lnL>
                    <a:lnR>
                      <a:noFill/>
                    </a:lnR>
                    <a:lnT>
                      <a:noFill/>
                    </a:lnT>
                    <a:lnB>
                      <a:noFill/>
                    </a:lnB>
                  </a:tcPr>
                </a:tc>
                <a:extLst>
                  <a:ext uri="{0D108BD9-81ED-4DB2-BD59-A6C34878D82A}">
                    <a16:rowId xmlns:a16="http://schemas.microsoft.com/office/drawing/2014/main" val="1624163029"/>
                  </a:ext>
                </a:extLst>
              </a:tr>
              <a:tr h="103603">
                <a:tc>
                  <a:txBody>
                    <a:bodyPr/>
                    <a:lstStyle/>
                    <a:p>
                      <a:pPr algn="l" fontAlgn="b"/>
                      <a:r>
                        <a:rPr lang="en-US" sz="800" b="0" i="0" u="none" strike="noStrike">
                          <a:solidFill>
                            <a:srgbClr val="000000"/>
                          </a:solidFill>
                          <a:effectLst/>
                          <a:latin typeface="Calibri" panose="020F0502020204030204" pitchFamily="34" charset="0"/>
                        </a:rPr>
                        <a:t>Comic Book Movie</a:t>
                      </a:r>
                    </a:p>
                  </a:txBody>
                  <a:tcPr marL="5180" marR="5180" marT="5180" marB="0" anchor="b">
                    <a:lnL>
                      <a:noFill/>
                    </a:lnL>
                    <a:lnR>
                      <a:noFill/>
                    </a:lnR>
                    <a:lnT>
                      <a:noFill/>
                    </a:lnT>
                    <a:lnB>
                      <a:noFill/>
                    </a:lnB>
                  </a:tcPr>
                </a:tc>
                <a:extLst>
                  <a:ext uri="{0D108BD9-81ED-4DB2-BD59-A6C34878D82A}">
                    <a16:rowId xmlns:a16="http://schemas.microsoft.com/office/drawing/2014/main" val="2087640906"/>
                  </a:ext>
                </a:extLst>
              </a:tr>
              <a:tr h="103603">
                <a:tc>
                  <a:txBody>
                    <a:bodyPr/>
                    <a:lstStyle/>
                    <a:p>
                      <a:pPr algn="l" fontAlgn="b"/>
                      <a:r>
                        <a:rPr lang="en-US" sz="800" b="0" i="0" u="none" strike="noStrike">
                          <a:solidFill>
                            <a:srgbClr val="000000"/>
                          </a:solidFill>
                          <a:effectLst/>
                          <a:latin typeface="Calibri" panose="020F0502020204030204" pitchFamily="34" charset="0"/>
                        </a:rPr>
                        <a:t>Comic Sands</a:t>
                      </a:r>
                    </a:p>
                  </a:txBody>
                  <a:tcPr marL="5180" marR="5180" marT="5180" marB="0" anchor="b">
                    <a:lnL>
                      <a:noFill/>
                    </a:lnL>
                    <a:lnR>
                      <a:noFill/>
                    </a:lnR>
                    <a:lnT>
                      <a:noFill/>
                    </a:lnT>
                    <a:lnB>
                      <a:noFill/>
                    </a:lnB>
                  </a:tcPr>
                </a:tc>
                <a:extLst>
                  <a:ext uri="{0D108BD9-81ED-4DB2-BD59-A6C34878D82A}">
                    <a16:rowId xmlns:a16="http://schemas.microsoft.com/office/drawing/2014/main" val="2072575878"/>
                  </a:ext>
                </a:extLst>
              </a:tr>
              <a:tr h="103603">
                <a:tc>
                  <a:txBody>
                    <a:bodyPr/>
                    <a:lstStyle/>
                    <a:p>
                      <a:pPr algn="l" fontAlgn="b"/>
                      <a:r>
                        <a:rPr lang="en-US" sz="800" b="0" i="0" u="none" strike="noStrike">
                          <a:solidFill>
                            <a:srgbClr val="000000"/>
                          </a:solidFill>
                          <a:effectLst/>
                          <a:latin typeface="Calibri" panose="020F0502020204030204" pitchFamily="34" charset="0"/>
                        </a:rPr>
                        <a:t>Comics Kingdom</a:t>
                      </a:r>
                    </a:p>
                  </a:txBody>
                  <a:tcPr marL="5180" marR="5180" marT="5180" marB="0" anchor="b">
                    <a:lnL>
                      <a:noFill/>
                    </a:lnL>
                    <a:lnR>
                      <a:noFill/>
                    </a:lnR>
                    <a:lnT>
                      <a:noFill/>
                    </a:lnT>
                    <a:lnB>
                      <a:noFill/>
                    </a:lnB>
                  </a:tcPr>
                </a:tc>
                <a:extLst>
                  <a:ext uri="{0D108BD9-81ED-4DB2-BD59-A6C34878D82A}">
                    <a16:rowId xmlns:a16="http://schemas.microsoft.com/office/drawing/2014/main" val="3685273601"/>
                  </a:ext>
                </a:extLst>
              </a:tr>
              <a:tr h="103603">
                <a:tc>
                  <a:txBody>
                    <a:bodyPr/>
                    <a:lstStyle/>
                    <a:p>
                      <a:pPr algn="l" fontAlgn="b"/>
                      <a:r>
                        <a:rPr lang="en-US" sz="800" b="0" i="0" u="none" strike="noStrike">
                          <a:solidFill>
                            <a:srgbClr val="000000"/>
                          </a:solidFill>
                          <a:effectLst/>
                          <a:latin typeface="Calibri" panose="020F0502020204030204" pitchFamily="34" charset="0"/>
                        </a:rPr>
                        <a:t>Cookie and Kate</a:t>
                      </a:r>
                    </a:p>
                  </a:txBody>
                  <a:tcPr marL="5180" marR="5180" marT="5180" marB="0" anchor="b">
                    <a:lnL>
                      <a:noFill/>
                    </a:lnL>
                    <a:lnR>
                      <a:noFill/>
                    </a:lnR>
                    <a:lnT>
                      <a:noFill/>
                    </a:lnT>
                    <a:lnB>
                      <a:noFill/>
                    </a:lnB>
                  </a:tcPr>
                </a:tc>
                <a:extLst>
                  <a:ext uri="{0D108BD9-81ED-4DB2-BD59-A6C34878D82A}">
                    <a16:rowId xmlns:a16="http://schemas.microsoft.com/office/drawing/2014/main" val="229755836"/>
                  </a:ext>
                </a:extLst>
              </a:tr>
              <a:tr h="103603">
                <a:tc>
                  <a:txBody>
                    <a:bodyPr/>
                    <a:lstStyle/>
                    <a:p>
                      <a:pPr algn="l" fontAlgn="b"/>
                      <a:r>
                        <a:rPr lang="en-US" sz="800" b="0" i="0" u="none" strike="noStrike">
                          <a:solidFill>
                            <a:srgbClr val="000000"/>
                          </a:solidFill>
                          <a:effectLst/>
                          <a:latin typeface="Calibri" panose="020F0502020204030204" pitchFamily="34" charset="0"/>
                        </a:rPr>
                        <a:t>Cox</a:t>
                      </a:r>
                    </a:p>
                  </a:txBody>
                  <a:tcPr marL="5180" marR="5180" marT="5180" marB="0" anchor="b">
                    <a:lnL>
                      <a:noFill/>
                    </a:lnL>
                    <a:lnR>
                      <a:noFill/>
                    </a:lnR>
                    <a:lnT>
                      <a:noFill/>
                    </a:lnT>
                    <a:lnB>
                      <a:noFill/>
                    </a:lnB>
                  </a:tcPr>
                </a:tc>
                <a:extLst>
                  <a:ext uri="{0D108BD9-81ED-4DB2-BD59-A6C34878D82A}">
                    <a16:rowId xmlns:a16="http://schemas.microsoft.com/office/drawing/2014/main" val="3850077788"/>
                  </a:ext>
                </a:extLst>
              </a:tr>
              <a:tr h="103603">
                <a:tc>
                  <a:txBody>
                    <a:bodyPr/>
                    <a:lstStyle/>
                    <a:p>
                      <a:pPr algn="l" fontAlgn="b"/>
                      <a:r>
                        <a:rPr lang="en-US" sz="800" b="0" i="0" u="none" strike="noStrike">
                          <a:solidFill>
                            <a:srgbClr val="000000"/>
                          </a:solidFill>
                          <a:effectLst/>
                          <a:latin typeface="Calibri" panose="020F0502020204030204" pitchFamily="34" charset="0"/>
                        </a:rPr>
                        <a:t>Crazy Games</a:t>
                      </a:r>
                    </a:p>
                  </a:txBody>
                  <a:tcPr marL="5180" marR="5180" marT="5180" marB="0" anchor="b">
                    <a:lnL>
                      <a:noFill/>
                    </a:lnL>
                    <a:lnR>
                      <a:noFill/>
                    </a:lnR>
                    <a:lnT>
                      <a:noFill/>
                    </a:lnT>
                    <a:lnB>
                      <a:noFill/>
                    </a:lnB>
                  </a:tcPr>
                </a:tc>
                <a:extLst>
                  <a:ext uri="{0D108BD9-81ED-4DB2-BD59-A6C34878D82A}">
                    <a16:rowId xmlns:a16="http://schemas.microsoft.com/office/drawing/2014/main" val="2077826608"/>
                  </a:ext>
                </a:extLst>
              </a:tr>
              <a:tr h="103603">
                <a:tc>
                  <a:txBody>
                    <a:bodyPr/>
                    <a:lstStyle/>
                    <a:p>
                      <a:pPr algn="l" fontAlgn="b"/>
                      <a:r>
                        <a:rPr lang="en-US" sz="800" b="0" i="0" u="none" strike="noStrike">
                          <a:solidFill>
                            <a:srgbClr val="000000"/>
                          </a:solidFill>
                          <a:effectLst/>
                          <a:latin typeface="Calibri" panose="020F0502020204030204" pitchFamily="34" charset="0"/>
                        </a:rPr>
                        <a:t>Cribbage</a:t>
                      </a:r>
                    </a:p>
                  </a:txBody>
                  <a:tcPr marL="5180" marR="5180" marT="5180" marB="0" anchor="b">
                    <a:lnL>
                      <a:noFill/>
                    </a:lnL>
                    <a:lnR>
                      <a:noFill/>
                    </a:lnR>
                    <a:lnT>
                      <a:noFill/>
                    </a:lnT>
                    <a:lnB>
                      <a:noFill/>
                    </a:lnB>
                  </a:tcPr>
                </a:tc>
                <a:extLst>
                  <a:ext uri="{0D108BD9-81ED-4DB2-BD59-A6C34878D82A}">
                    <a16:rowId xmlns:a16="http://schemas.microsoft.com/office/drawing/2014/main" val="3790232644"/>
                  </a:ext>
                </a:extLst>
              </a:tr>
              <a:tr h="103603">
                <a:tc>
                  <a:txBody>
                    <a:bodyPr/>
                    <a:lstStyle/>
                    <a:p>
                      <a:pPr algn="l" fontAlgn="b"/>
                      <a:r>
                        <a:rPr lang="en-US" sz="800" b="0" i="0" u="none" strike="noStrike">
                          <a:solidFill>
                            <a:srgbClr val="000000"/>
                          </a:solidFill>
                          <a:effectLst/>
                          <a:latin typeface="Calibri" panose="020F0502020204030204" pitchFamily="34" charset="0"/>
                        </a:rPr>
                        <a:t>Crossword</a:t>
                      </a:r>
                    </a:p>
                  </a:txBody>
                  <a:tcPr marL="5180" marR="5180" marT="5180" marB="0" anchor="b">
                    <a:lnL>
                      <a:noFill/>
                    </a:lnL>
                    <a:lnR>
                      <a:noFill/>
                    </a:lnR>
                    <a:lnT>
                      <a:noFill/>
                    </a:lnT>
                    <a:lnB>
                      <a:noFill/>
                    </a:lnB>
                  </a:tcPr>
                </a:tc>
                <a:extLst>
                  <a:ext uri="{0D108BD9-81ED-4DB2-BD59-A6C34878D82A}">
                    <a16:rowId xmlns:a16="http://schemas.microsoft.com/office/drawing/2014/main" val="1887975567"/>
                  </a:ext>
                </a:extLst>
              </a:tr>
              <a:tr h="103603">
                <a:tc>
                  <a:txBody>
                    <a:bodyPr/>
                    <a:lstStyle/>
                    <a:p>
                      <a:pPr algn="l" fontAlgn="b"/>
                      <a:r>
                        <a:rPr lang="en-US" sz="800" b="0" i="0" u="none" strike="noStrike">
                          <a:solidFill>
                            <a:srgbClr val="000000"/>
                          </a:solidFill>
                          <a:effectLst/>
                          <a:latin typeface="Calibri" panose="020F0502020204030204" pitchFamily="34" charset="0"/>
                        </a:rPr>
                        <a:t>CurseForge</a:t>
                      </a:r>
                    </a:p>
                  </a:txBody>
                  <a:tcPr marL="5180" marR="5180" marT="5180" marB="0" anchor="b">
                    <a:lnL>
                      <a:noFill/>
                    </a:lnL>
                    <a:lnR>
                      <a:noFill/>
                    </a:lnR>
                    <a:lnT>
                      <a:noFill/>
                    </a:lnT>
                    <a:lnB>
                      <a:noFill/>
                    </a:lnB>
                  </a:tcPr>
                </a:tc>
                <a:extLst>
                  <a:ext uri="{0D108BD9-81ED-4DB2-BD59-A6C34878D82A}">
                    <a16:rowId xmlns:a16="http://schemas.microsoft.com/office/drawing/2014/main" val="3451223854"/>
                  </a:ext>
                </a:extLst>
              </a:tr>
              <a:tr h="103603">
                <a:tc>
                  <a:txBody>
                    <a:bodyPr/>
                    <a:lstStyle/>
                    <a:p>
                      <a:pPr algn="l" fontAlgn="b"/>
                      <a:r>
                        <a:rPr lang="en-US" sz="800" b="0" i="0" u="none" strike="noStrike">
                          <a:solidFill>
                            <a:srgbClr val="000000"/>
                          </a:solidFill>
                          <a:effectLst/>
                          <a:latin typeface="Calibri" panose="020F0502020204030204" pitchFamily="34" charset="0"/>
                        </a:rPr>
                        <a:t>d20PFSRD</a:t>
                      </a:r>
                    </a:p>
                  </a:txBody>
                  <a:tcPr marL="5180" marR="5180" marT="5180" marB="0" anchor="b">
                    <a:lnL>
                      <a:noFill/>
                    </a:lnL>
                    <a:lnR>
                      <a:noFill/>
                    </a:lnR>
                    <a:lnT>
                      <a:noFill/>
                    </a:lnT>
                    <a:lnB>
                      <a:noFill/>
                    </a:lnB>
                  </a:tcPr>
                </a:tc>
                <a:extLst>
                  <a:ext uri="{0D108BD9-81ED-4DB2-BD59-A6C34878D82A}">
                    <a16:rowId xmlns:a16="http://schemas.microsoft.com/office/drawing/2014/main" val="1723187949"/>
                  </a:ext>
                </a:extLst>
              </a:tr>
              <a:tr h="103603">
                <a:tc>
                  <a:txBody>
                    <a:bodyPr/>
                    <a:lstStyle/>
                    <a:p>
                      <a:pPr algn="l" fontAlgn="b"/>
                      <a:r>
                        <a:rPr lang="en-US" sz="800" b="0" i="0" u="none" strike="noStrike">
                          <a:solidFill>
                            <a:srgbClr val="000000"/>
                          </a:solidFill>
                          <a:effectLst/>
                          <a:latin typeface="Calibri" panose="020F0502020204030204" pitchFamily="34" charset="0"/>
                        </a:rPr>
                        <a:t>Daily Kos</a:t>
                      </a:r>
                    </a:p>
                  </a:txBody>
                  <a:tcPr marL="5180" marR="5180" marT="5180" marB="0" anchor="b">
                    <a:lnL>
                      <a:noFill/>
                    </a:lnL>
                    <a:lnR>
                      <a:noFill/>
                    </a:lnR>
                    <a:lnT>
                      <a:noFill/>
                    </a:lnT>
                    <a:lnB>
                      <a:noFill/>
                    </a:lnB>
                  </a:tcPr>
                </a:tc>
                <a:extLst>
                  <a:ext uri="{0D108BD9-81ED-4DB2-BD59-A6C34878D82A}">
                    <a16:rowId xmlns:a16="http://schemas.microsoft.com/office/drawing/2014/main" val="28641198"/>
                  </a:ext>
                </a:extLst>
              </a:tr>
              <a:tr h="103603">
                <a:tc>
                  <a:txBody>
                    <a:bodyPr/>
                    <a:lstStyle/>
                    <a:p>
                      <a:pPr algn="l" fontAlgn="b"/>
                      <a:r>
                        <a:rPr lang="en-US" sz="800" b="0" i="0" u="none" strike="noStrike">
                          <a:solidFill>
                            <a:srgbClr val="000000"/>
                          </a:solidFill>
                          <a:effectLst/>
                          <a:latin typeface="Calibri" panose="020F0502020204030204" pitchFamily="34" charset="0"/>
                        </a:rPr>
                        <a:t>Daily Mail</a:t>
                      </a:r>
                    </a:p>
                  </a:txBody>
                  <a:tcPr marL="5180" marR="5180" marT="5180" marB="0" anchor="b">
                    <a:lnL>
                      <a:noFill/>
                    </a:lnL>
                    <a:lnR>
                      <a:noFill/>
                    </a:lnR>
                    <a:lnT>
                      <a:noFill/>
                    </a:lnT>
                    <a:lnB>
                      <a:noFill/>
                    </a:lnB>
                  </a:tcPr>
                </a:tc>
                <a:extLst>
                  <a:ext uri="{0D108BD9-81ED-4DB2-BD59-A6C34878D82A}">
                    <a16:rowId xmlns:a16="http://schemas.microsoft.com/office/drawing/2014/main" val="2032220752"/>
                  </a:ext>
                </a:extLst>
              </a:tr>
              <a:tr h="103603">
                <a:tc>
                  <a:txBody>
                    <a:bodyPr/>
                    <a:lstStyle/>
                    <a:p>
                      <a:pPr algn="l" fontAlgn="b"/>
                      <a:r>
                        <a:rPr lang="en-US" sz="800" b="0" i="0" u="none" strike="noStrike">
                          <a:solidFill>
                            <a:srgbClr val="000000"/>
                          </a:solidFill>
                          <a:effectLst/>
                          <a:latin typeface="Calibri" panose="020F0502020204030204" pitchFamily="34" charset="0"/>
                        </a:rPr>
                        <a:t>DatPiff</a:t>
                      </a:r>
                    </a:p>
                  </a:txBody>
                  <a:tcPr marL="5180" marR="5180" marT="5180" marB="0" anchor="b">
                    <a:lnL>
                      <a:noFill/>
                    </a:lnL>
                    <a:lnR>
                      <a:noFill/>
                    </a:lnR>
                    <a:lnT>
                      <a:noFill/>
                    </a:lnT>
                    <a:lnB>
                      <a:noFill/>
                    </a:lnB>
                  </a:tcPr>
                </a:tc>
                <a:extLst>
                  <a:ext uri="{0D108BD9-81ED-4DB2-BD59-A6C34878D82A}">
                    <a16:rowId xmlns:a16="http://schemas.microsoft.com/office/drawing/2014/main" val="1618990313"/>
                  </a:ext>
                </a:extLst>
              </a:tr>
              <a:tr h="103603">
                <a:tc>
                  <a:txBody>
                    <a:bodyPr/>
                    <a:lstStyle/>
                    <a:p>
                      <a:pPr algn="l" fontAlgn="b"/>
                      <a:r>
                        <a:rPr lang="en-US" sz="800" b="0" i="0" u="none" strike="noStrike">
                          <a:solidFill>
                            <a:srgbClr val="000000"/>
                          </a:solidFill>
                          <a:effectLst/>
                          <a:latin typeface="Calibri" panose="020F0502020204030204" pitchFamily="34" charset="0"/>
                        </a:rPr>
                        <a:t>Dazzly</a:t>
                      </a:r>
                    </a:p>
                  </a:txBody>
                  <a:tcPr marL="5180" marR="5180" marT="5180" marB="0" anchor="b">
                    <a:lnL>
                      <a:noFill/>
                    </a:lnL>
                    <a:lnR>
                      <a:noFill/>
                    </a:lnR>
                    <a:lnT>
                      <a:noFill/>
                    </a:lnT>
                    <a:lnB>
                      <a:noFill/>
                    </a:lnB>
                  </a:tcPr>
                </a:tc>
                <a:extLst>
                  <a:ext uri="{0D108BD9-81ED-4DB2-BD59-A6C34878D82A}">
                    <a16:rowId xmlns:a16="http://schemas.microsoft.com/office/drawing/2014/main" val="3952267187"/>
                  </a:ext>
                </a:extLst>
              </a:tr>
              <a:tr h="103603">
                <a:tc>
                  <a:txBody>
                    <a:bodyPr/>
                    <a:lstStyle/>
                    <a:p>
                      <a:pPr algn="l" fontAlgn="b"/>
                      <a:r>
                        <a:rPr lang="en-US" sz="800" b="0" i="0" u="none" strike="noStrike">
                          <a:solidFill>
                            <a:srgbClr val="000000"/>
                          </a:solidFill>
                          <a:effectLst/>
                          <a:latin typeface="Calibri" panose="020F0502020204030204" pitchFamily="34" charset="0"/>
                        </a:rPr>
                        <a:t>Detik</a:t>
                      </a:r>
                    </a:p>
                  </a:txBody>
                  <a:tcPr marL="5180" marR="5180" marT="5180" marB="0" anchor="b">
                    <a:lnL>
                      <a:noFill/>
                    </a:lnL>
                    <a:lnR>
                      <a:noFill/>
                    </a:lnR>
                    <a:lnT>
                      <a:noFill/>
                    </a:lnT>
                    <a:lnB>
                      <a:noFill/>
                    </a:lnB>
                  </a:tcPr>
                </a:tc>
                <a:extLst>
                  <a:ext uri="{0D108BD9-81ED-4DB2-BD59-A6C34878D82A}">
                    <a16:rowId xmlns:a16="http://schemas.microsoft.com/office/drawing/2014/main" val="2620382892"/>
                  </a:ext>
                </a:extLst>
              </a:tr>
              <a:tr h="103603">
                <a:tc>
                  <a:txBody>
                    <a:bodyPr/>
                    <a:lstStyle/>
                    <a:p>
                      <a:pPr algn="l" fontAlgn="b"/>
                      <a:r>
                        <a:rPr lang="en-US" sz="800" b="0" i="0" u="none" strike="noStrike">
                          <a:solidFill>
                            <a:srgbClr val="000000"/>
                          </a:solidFill>
                          <a:effectLst/>
                          <a:latin typeface="Calibri" panose="020F0502020204030204" pitchFamily="34" charset="0"/>
                        </a:rPr>
                        <a:t>Detroit Free Press</a:t>
                      </a:r>
                    </a:p>
                  </a:txBody>
                  <a:tcPr marL="5180" marR="5180" marT="5180" marB="0" anchor="b">
                    <a:lnL>
                      <a:noFill/>
                    </a:lnL>
                    <a:lnR>
                      <a:noFill/>
                    </a:lnR>
                    <a:lnT>
                      <a:noFill/>
                    </a:lnT>
                    <a:lnB>
                      <a:noFill/>
                    </a:lnB>
                  </a:tcPr>
                </a:tc>
                <a:extLst>
                  <a:ext uri="{0D108BD9-81ED-4DB2-BD59-A6C34878D82A}">
                    <a16:rowId xmlns:a16="http://schemas.microsoft.com/office/drawing/2014/main" val="2023815505"/>
                  </a:ext>
                </a:extLst>
              </a:tr>
              <a:tr h="103603">
                <a:tc>
                  <a:txBody>
                    <a:bodyPr/>
                    <a:lstStyle/>
                    <a:p>
                      <a:pPr algn="l" fontAlgn="b"/>
                      <a:r>
                        <a:rPr lang="en-US" sz="800" b="0" i="0" u="none" strike="noStrike">
                          <a:solidFill>
                            <a:srgbClr val="000000"/>
                          </a:solidFill>
                          <a:effectLst/>
                          <a:latin typeface="Calibri" panose="020F0502020204030204" pitchFamily="34" charset="0"/>
                        </a:rPr>
                        <a:t>dfndr security</a:t>
                      </a:r>
                    </a:p>
                  </a:txBody>
                  <a:tcPr marL="5180" marR="5180" marT="5180" marB="0" anchor="b">
                    <a:lnL>
                      <a:noFill/>
                    </a:lnL>
                    <a:lnR>
                      <a:noFill/>
                    </a:lnR>
                    <a:lnT>
                      <a:noFill/>
                    </a:lnT>
                    <a:lnB>
                      <a:noFill/>
                    </a:lnB>
                  </a:tcPr>
                </a:tc>
                <a:extLst>
                  <a:ext uri="{0D108BD9-81ED-4DB2-BD59-A6C34878D82A}">
                    <a16:rowId xmlns:a16="http://schemas.microsoft.com/office/drawing/2014/main" val="991958508"/>
                  </a:ext>
                </a:extLst>
              </a:tr>
              <a:tr h="103603">
                <a:tc>
                  <a:txBody>
                    <a:bodyPr/>
                    <a:lstStyle/>
                    <a:p>
                      <a:pPr algn="l" fontAlgn="b"/>
                      <a:r>
                        <a:rPr lang="en-US" sz="800" b="0" i="0" u="none" strike="noStrike" dirty="0" err="1">
                          <a:solidFill>
                            <a:srgbClr val="000000"/>
                          </a:solidFill>
                          <a:effectLst/>
                          <a:latin typeface="Calibri" panose="020F0502020204030204" pitchFamily="34" charset="0"/>
                        </a:rPr>
                        <a:t>Diario</a:t>
                      </a:r>
                      <a:r>
                        <a:rPr lang="en-US" sz="800" b="0" i="0" u="none" strike="noStrike" dirty="0">
                          <a:solidFill>
                            <a:srgbClr val="000000"/>
                          </a:solidFill>
                          <a:effectLst/>
                          <a:latin typeface="Calibri" panose="020F0502020204030204" pitchFamily="34" charset="0"/>
                        </a:rPr>
                        <a:t> Deportivo Diez</a:t>
                      </a:r>
                    </a:p>
                  </a:txBody>
                  <a:tcPr marL="5180" marR="5180" marT="5180" marB="0" anchor="b">
                    <a:lnL>
                      <a:noFill/>
                    </a:lnL>
                    <a:lnR>
                      <a:noFill/>
                    </a:lnR>
                    <a:lnT>
                      <a:noFill/>
                    </a:lnT>
                    <a:lnB>
                      <a:noFill/>
                    </a:lnB>
                  </a:tcPr>
                </a:tc>
                <a:extLst>
                  <a:ext uri="{0D108BD9-81ED-4DB2-BD59-A6C34878D82A}">
                    <a16:rowId xmlns:a16="http://schemas.microsoft.com/office/drawing/2014/main" val="3467541948"/>
                  </a:ext>
                </a:extLst>
              </a:tr>
            </a:tbl>
          </a:graphicData>
        </a:graphic>
      </p:graphicFrame>
      <p:graphicFrame>
        <p:nvGraphicFramePr>
          <p:cNvPr id="5" name="Table 4">
            <a:extLst>
              <a:ext uri="{FF2B5EF4-FFF2-40B4-BE49-F238E27FC236}">
                <a16:creationId xmlns:a16="http://schemas.microsoft.com/office/drawing/2014/main" id="{4BADCE52-842F-90A1-B277-BD3C8A4969F1}"/>
              </a:ext>
            </a:extLst>
          </p:cNvPr>
          <p:cNvGraphicFramePr>
            <a:graphicFrameLocks noGrp="1"/>
          </p:cNvGraphicFramePr>
          <p:nvPr>
            <p:extLst>
              <p:ext uri="{D42A27DB-BD31-4B8C-83A1-F6EECF244321}">
                <p14:modId xmlns:p14="http://schemas.microsoft.com/office/powerpoint/2010/main" val="4010538400"/>
              </p:ext>
            </p:extLst>
          </p:nvPr>
        </p:nvGraphicFramePr>
        <p:xfrm>
          <a:off x="3657600" y="1295400"/>
          <a:ext cx="964448" cy="5338200"/>
        </p:xfrm>
        <a:graphic>
          <a:graphicData uri="http://schemas.openxmlformats.org/drawingml/2006/table">
            <a:tbl>
              <a:tblPr/>
              <a:tblGrid>
                <a:gridCol w="964448">
                  <a:extLst>
                    <a:ext uri="{9D8B030D-6E8A-4147-A177-3AD203B41FA5}">
                      <a16:colId xmlns:a16="http://schemas.microsoft.com/office/drawing/2014/main" val="4213341372"/>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Dictionary</a:t>
                      </a:r>
                    </a:p>
                  </a:txBody>
                  <a:tcPr marL="5180" marR="5180" marT="5180" marB="0" anchor="b">
                    <a:lnL>
                      <a:noFill/>
                    </a:lnL>
                    <a:lnR>
                      <a:noFill/>
                    </a:lnR>
                    <a:lnT>
                      <a:noFill/>
                    </a:lnT>
                    <a:lnB>
                      <a:noFill/>
                    </a:lnB>
                  </a:tcPr>
                </a:tc>
                <a:extLst>
                  <a:ext uri="{0D108BD9-81ED-4DB2-BD59-A6C34878D82A}">
                    <a16:rowId xmlns:a16="http://schemas.microsoft.com/office/drawing/2014/main" val="1414085307"/>
                  </a:ext>
                </a:extLst>
              </a:tr>
              <a:tr h="103603">
                <a:tc>
                  <a:txBody>
                    <a:bodyPr/>
                    <a:lstStyle/>
                    <a:p>
                      <a:pPr algn="l" fontAlgn="b"/>
                      <a:r>
                        <a:rPr lang="en-US" sz="800" b="0" i="0" u="none" strike="noStrike">
                          <a:solidFill>
                            <a:srgbClr val="000000"/>
                          </a:solidFill>
                          <a:effectLst/>
                          <a:latin typeface="Calibri" panose="020F0502020204030204" pitchFamily="34" charset="0"/>
                        </a:rPr>
                        <a:t>Differences</a:t>
                      </a:r>
                    </a:p>
                  </a:txBody>
                  <a:tcPr marL="5180" marR="5180" marT="5180" marB="0" anchor="b">
                    <a:lnL>
                      <a:noFill/>
                    </a:lnL>
                    <a:lnR>
                      <a:noFill/>
                    </a:lnR>
                    <a:lnT>
                      <a:noFill/>
                    </a:lnT>
                    <a:lnB>
                      <a:noFill/>
                    </a:lnB>
                  </a:tcPr>
                </a:tc>
                <a:extLst>
                  <a:ext uri="{0D108BD9-81ED-4DB2-BD59-A6C34878D82A}">
                    <a16:rowId xmlns:a16="http://schemas.microsoft.com/office/drawing/2014/main" val="3947568244"/>
                  </a:ext>
                </a:extLst>
              </a:tr>
              <a:tr h="103603">
                <a:tc>
                  <a:txBody>
                    <a:bodyPr/>
                    <a:lstStyle/>
                    <a:p>
                      <a:pPr algn="l" fontAlgn="b"/>
                      <a:r>
                        <a:rPr lang="en-US" sz="800" b="0" i="0" u="none" strike="noStrike">
                          <a:solidFill>
                            <a:srgbClr val="000000"/>
                          </a:solidFill>
                          <a:effectLst/>
                          <a:latin typeface="Calibri" panose="020F0502020204030204" pitchFamily="34" charset="0"/>
                        </a:rPr>
                        <a:t>Dig This!</a:t>
                      </a:r>
                    </a:p>
                  </a:txBody>
                  <a:tcPr marL="5180" marR="5180" marT="5180" marB="0" anchor="b">
                    <a:lnL>
                      <a:noFill/>
                    </a:lnL>
                    <a:lnR>
                      <a:noFill/>
                    </a:lnR>
                    <a:lnT>
                      <a:noFill/>
                    </a:lnT>
                    <a:lnB>
                      <a:noFill/>
                    </a:lnB>
                  </a:tcPr>
                </a:tc>
                <a:extLst>
                  <a:ext uri="{0D108BD9-81ED-4DB2-BD59-A6C34878D82A}">
                    <a16:rowId xmlns:a16="http://schemas.microsoft.com/office/drawing/2014/main" val="3930014115"/>
                  </a:ext>
                </a:extLst>
              </a:tr>
              <a:tr h="103603">
                <a:tc>
                  <a:txBody>
                    <a:bodyPr/>
                    <a:lstStyle/>
                    <a:p>
                      <a:pPr algn="l" fontAlgn="b"/>
                      <a:r>
                        <a:rPr lang="en-US" sz="800" b="0" i="0" u="none" strike="noStrike">
                          <a:solidFill>
                            <a:srgbClr val="000000"/>
                          </a:solidFill>
                          <a:effectLst/>
                          <a:latin typeface="Calibri" panose="020F0502020204030204" pitchFamily="34" charset="0"/>
                        </a:rPr>
                        <a:t>Discogs</a:t>
                      </a:r>
                    </a:p>
                  </a:txBody>
                  <a:tcPr marL="5180" marR="5180" marT="5180" marB="0" anchor="b">
                    <a:lnL>
                      <a:noFill/>
                    </a:lnL>
                    <a:lnR>
                      <a:noFill/>
                    </a:lnR>
                    <a:lnT>
                      <a:noFill/>
                    </a:lnT>
                    <a:lnB>
                      <a:noFill/>
                    </a:lnB>
                  </a:tcPr>
                </a:tc>
                <a:extLst>
                  <a:ext uri="{0D108BD9-81ED-4DB2-BD59-A6C34878D82A}">
                    <a16:rowId xmlns:a16="http://schemas.microsoft.com/office/drawing/2014/main" val="3986864056"/>
                  </a:ext>
                </a:extLst>
              </a:tr>
              <a:tr h="103603">
                <a:tc>
                  <a:txBody>
                    <a:bodyPr/>
                    <a:lstStyle/>
                    <a:p>
                      <a:pPr algn="l" fontAlgn="b"/>
                      <a:r>
                        <a:rPr lang="en-US" sz="800" b="0" i="0" u="none" strike="noStrike">
                          <a:solidFill>
                            <a:srgbClr val="000000"/>
                          </a:solidFill>
                          <a:effectLst/>
                          <a:latin typeface="Calibri" panose="020F0502020204030204" pitchFamily="34" charset="0"/>
                        </a:rPr>
                        <a:t>Dominoes</a:t>
                      </a:r>
                    </a:p>
                  </a:txBody>
                  <a:tcPr marL="5180" marR="5180" marT="5180" marB="0" anchor="b">
                    <a:lnL>
                      <a:noFill/>
                    </a:lnL>
                    <a:lnR>
                      <a:noFill/>
                    </a:lnR>
                    <a:lnT>
                      <a:noFill/>
                    </a:lnT>
                    <a:lnB>
                      <a:noFill/>
                    </a:lnB>
                  </a:tcPr>
                </a:tc>
                <a:extLst>
                  <a:ext uri="{0D108BD9-81ED-4DB2-BD59-A6C34878D82A}">
                    <a16:rowId xmlns:a16="http://schemas.microsoft.com/office/drawing/2014/main" val="217619942"/>
                  </a:ext>
                </a:extLst>
              </a:tr>
              <a:tr h="103603">
                <a:tc>
                  <a:txBody>
                    <a:bodyPr/>
                    <a:lstStyle/>
                    <a:p>
                      <a:pPr algn="l" fontAlgn="b"/>
                      <a:r>
                        <a:rPr lang="en-US" sz="800" b="0" i="0" u="none" strike="noStrike">
                          <a:solidFill>
                            <a:srgbClr val="000000"/>
                          </a:solidFill>
                          <a:effectLst/>
                          <a:latin typeface="Calibri" panose="020F0502020204030204" pitchFamily="34" charset="0"/>
                        </a:rPr>
                        <a:t>Douban</a:t>
                      </a:r>
                    </a:p>
                  </a:txBody>
                  <a:tcPr marL="5180" marR="5180" marT="5180" marB="0" anchor="b">
                    <a:lnL>
                      <a:noFill/>
                    </a:lnL>
                    <a:lnR>
                      <a:noFill/>
                    </a:lnR>
                    <a:lnT>
                      <a:noFill/>
                    </a:lnT>
                    <a:lnB>
                      <a:noFill/>
                    </a:lnB>
                  </a:tcPr>
                </a:tc>
                <a:extLst>
                  <a:ext uri="{0D108BD9-81ED-4DB2-BD59-A6C34878D82A}">
                    <a16:rowId xmlns:a16="http://schemas.microsoft.com/office/drawing/2014/main" val="2557083248"/>
                  </a:ext>
                </a:extLst>
              </a:tr>
              <a:tr h="103603">
                <a:tc>
                  <a:txBody>
                    <a:bodyPr/>
                    <a:lstStyle/>
                    <a:p>
                      <a:pPr algn="l" fontAlgn="b"/>
                      <a:r>
                        <a:rPr lang="en-US" sz="800" b="0" i="0" u="none" strike="noStrike">
                          <a:solidFill>
                            <a:srgbClr val="000000"/>
                          </a:solidFill>
                          <a:effectLst/>
                          <a:latin typeface="Calibri" panose="020F0502020204030204" pitchFamily="34" charset="0"/>
                        </a:rPr>
                        <a:t>Drag n Merge</a:t>
                      </a:r>
                    </a:p>
                  </a:txBody>
                  <a:tcPr marL="5180" marR="5180" marT="5180" marB="0" anchor="b">
                    <a:lnL>
                      <a:noFill/>
                    </a:lnL>
                    <a:lnR>
                      <a:noFill/>
                    </a:lnR>
                    <a:lnT>
                      <a:noFill/>
                    </a:lnT>
                    <a:lnB>
                      <a:noFill/>
                    </a:lnB>
                  </a:tcPr>
                </a:tc>
                <a:extLst>
                  <a:ext uri="{0D108BD9-81ED-4DB2-BD59-A6C34878D82A}">
                    <a16:rowId xmlns:a16="http://schemas.microsoft.com/office/drawing/2014/main" val="3673376759"/>
                  </a:ext>
                </a:extLst>
              </a:tr>
              <a:tr h="103603">
                <a:tc>
                  <a:txBody>
                    <a:bodyPr/>
                    <a:lstStyle/>
                    <a:p>
                      <a:pPr algn="l" fontAlgn="b"/>
                      <a:r>
                        <a:rPr lang="en-US" sz="800" b="0" i="0" u="none" strike="noStrike">
                          <a:solidFill>
                            <a:srgbClr val="000000"/>
                          </a:solidFill>
                          <a:effectLst/>
                          <a:latin typeface="Calibri" panose="020F0502020204030204" pitchFamily="34" charset="0"/>
                        </a:rPr>
                        <a:t>Drop The Number</a:t>
                      </a:r>
                    </a:p>
                  </a:txBody>
                  <a:tcPr marL="5180" marR="5180" marT="5180" marB="0" anchor="b">
                    <a:lnL>
                      <a:noFill/>
                    </a:lnL>
                    <a:lnR>
                      <a:noFill/>
                    </a:lnR>
                    <a:lnT>
                      <a:noFill/>
                    </a:lnT>
                    <a:lnB>
                      <a:noFill/>
                    </a:lnB>
                  </a:tcPr>
                </a:tc>
                <a:extLst>
                  <a:ext uri="{0D108BD9-81ED-4DB2-BD59-A6C34878D82A}">
                    <a16:rowId xmlns:a16="http://schemas.microsoft.com/office/drawing/2014/main" val="3419658395"/>
                  </a:ext>
                </a:extLst>
              </a:tr>
              <a:tr h="103603">
                <a:tc>
                  <a:txBody>
                    <a:bodyPr/>
                    <a:lstStyle/>
                    <a:p>
                      <a:pPr algn="l" fontAlgn="b"/>
                      <a:r>
                        <a:rPr lang="en-US" sz="800" b="0" i="0" u="none" strike="noStrike">
                          <a:solidFill>
                            <a:srgbClr val="000000"/>
                          </a:solidFill>
                          <a:effectLst/>
                          <a:latin typeface="Calibri" panose="020F0502020204030204" pitchFamily="34" charset="0"/>
                        </a:rPr>
                        <a:t>Drugs.com</a:t>
                      </a:r>
                    </a:p>
                  </a:txBody>
                  <a:tcPr marL="5180" marR="5180" marT="5180" marB="0" anchor="b">
                    <a:lnL>
                      <a:noFill/>
                    </a:lnL>
                    <a:lnR>
                      <a:noFill/>
                    </a:lnR>
                    <a:lnT>
                      <a:noFill/>
                    </a:lnT>
                    <a:lnB>
                      <a:noFill/>
                    </a:lnB>
                  </a:tcPr>
                </a:tc>
                <a:extLst>
                  <a:ext uri="{0D108BD9-81ED-4DB2-BD59-A6C34878D82A}">
                    <a16:rowId xmlns:a16="http://schemas.microsoft.com/office/drawing/2014/main" val="3432676660"/>
                  </a:ext>
                </a:extLst>
              </a:tr>
              <a:tr h="103603">
                <a:tc>
                  <a:txBody>
                    <a:bodyPr/>
                    <a:lstStyle/>
                    <a:p>
                      <a:pPr algn="l" fontAlgn="b"/>
                      <a:r>
                        <a:rPr lang="en-US" sz="800" b="0" i="0" u="none" strike="noStrike">
                          <a:solidFill>
                            <a:srgbClr val="000000"/>
                          </a:solidFill>
                          <a:effectLst/>
                          <a:latin typeface="Calibri" panose="020F0502020204030204" pitchFamily="34" charset="0"/>
                        </a:rPr>
                        <a:t>EarthLink</a:t>
                      </a:r>
                    </a:p>
                  </a:txBody>
                  <a:tcPr marL="5180" marR="5180" marT="5180" marB="0" anchor="b">
                    <a:lnL>
                      <a:noFill/>
                    </a:lnL>
                    <a:lnR>
                      <a:noFill/>
                    </a:lnR>
                    <a:lnT>
                      <a:noFill/>
                    </a:lnT>
                    <a:lnB>
                      <a:noFill/>
                    </a:lnB>
                  </a:tcPr>
                </a:tc>
                <a:extLst>
                  <a:ext uri="{0D108BD9-81ED-4DB2-BD59-A6C34878D82A}">
                    <a16:rowId xmlns:a16="http://schemas.microsoft.com/office/drawing/2014/main" val="497262016"/>
                  </a:ext>
                </a:extLst>
              </a:tr>
              <a:tr h="103603">
                <a:tc>
                  <a:txBody>
                    <a:bodyPr/>
                    <a:lstStyle/>
                    <a:p>
                      <a:pPr algn="l" fontAlgn="b"/>
                      <a:r>
                        <a:rPr lang="en-US" sz="800" b="0" i="0" u="none" strike="noStrike">
                          <a:solidFill>
                            <a:srgbClr val="000000"/>
                          </a:solidFill>
                          <a:effectLst/>
                          <a:latin typeface="Calibri" panose="020F0502020204030204" pitchFamily="34" charset="0"/>
                        </a:rPr>
                        <a:t>Easy Game</a:t>
                      </a:r>
                    </a:p>
                  </a:txBody>
                  <a:tcPr marL="5180" marR="5180" marT="5180" marB="0" anchor="b">
                    <a:lnL>
                      <a:noFill/>
                    </a:lnL>
                    <a:lnR>
                      <a:noFill/>
                    </a:lnR>
                    <a:lnT>
                      <a:noFill/>
                    </a:lnT>
                    <a:lnB>
                      <a:noFill/>
                    </a:lnB>
                  </a:tcPr>
                </a:tc>
                <a:extLst>
                  <a:ext uri="{0D108BD9-81ED-4DB2-BD59-A6C34878D82A}">
                    <a16:rowId xmlns:a16="http://schemas.microsoft.com/office/drawing/2014/main" val="999028228"/>
                  </a:ext>
                </a:extLst>
              </a:tr>
              <a:tr h="103603">
                <a:tc>
                  <a:txBody>
                    <a:bodyPr/>
                    <a:lstStyle/>
                    <a:p>
                      <a:pPr algn="l" fontAlgn="b"/>
                      <a:r>
                        <a:rPr lang="en-US" sz="800" b="0" i="0" u="none" strike="noStrike">
                          <a:solidFill>
                            <a:srgbClr val="000000"/>
                          </a:solidFill>
                          <a:effectLst/>
                          <a:latin typeface="Calibri" panose="020F0502020204030204" pitchFamily="34" charset="0"/>
                        </a:rPr>
                        <a:t>eBaum's World</a:t>
                      </a:r>
                    </a:p>
                  </a:txBody>
                  <a:tcPr marL="5180" marR="5180" marT="5180" marB="0" anchor="b">
                    <a:lnL>
                      <a:noFill/>
                    </a:lnL>
                    <a:lnR>
                      <a:noFill/>
                    </a:lnR>
                    <a:lnT>
                      <a:noFill/>
                    </a:lnT>
                    <a:lnB>
                      <a:noFill/>
                    </a:lnB>
                  </a:tcPr>
                </a:tc>
                <a:extLst>
                  <a:ext uri="{0D108BD9-81ED-4DB2-BD59-A6C34878D82A}">
                    <a16:rowId xmlns:a16="http://schemas.microsoft.com/office/drawing/2014/main" val="630912284"/>
                  </a:ext>
                </a:extLst>
              </a:tr>
              <a:tr h="103603">
                <a:tc>
                  <a:txBody>
                    <a:bodyPr/>
                    <a:lstStyle/>
                    <a:p>
                      <a:pPr algn="l" fontAlgn="b"/>
                      <a:r>
                        <a:rPr lang="en-US" sz="800" b="0" i="0" u="none" strike="noStrike">
                          <a:solidFill>
                            <a:srgbClr val="000000"/>
                          </a:solidFill>
                          <a:effectLst/>
                          <a:latin typeface="Calibri" panose="020F0502020204030204" pitchFamily="34" charset="0"/>
                        </a:rPr>
                        <a:t>eBay</a:t>
                      </a:r>
                    </a:p>
                  </a:txBody>
                  <a:tcPr marL="5180" marR="5180" marT="5180" marB="0" anchor="b">
                    <a:lnL>
                      <a:noFill/>
                    </a:lnL>
                    <a:lnR>
                      <a:noFill/>
                    </a:lnR>
                    <a:lnT>
                      <a:noFill/>
                    </a:lnT>
                    <a:lnB>
                      <a:noFill/>
                    </a:lnB>
                  </a:tcPr>
                </a:tc>
                <a:extLst>
                  <a:ext uri="{0D108BD9-81ED-4DB2-BD59-A6C34878D82A}">
                    <a16:rowId xmlns:a16="http://schemas.microsoft.com/office/drawing/2014/main" val="2741549371"/>
                  </a:ext>
                </a:extLst>
              </a:tr>
              <a:tr h="103603">
                <a:tc>
                  <a:txBody>
                    <a:bodyPr/>
                    <a:lstStyle/>
                    <a:p>
                      <a:pPr algn="l" fontAlgn="b"/>
                      <a:r>
                        <a:rPr lang="en-US" sz="800" b="0" i="0" u="none" strike="noStrike">
                          <a:solidFill>
                            <a:srgbClr val="000000"/>
                          </a:solidFill>
                          <a:effectLst/>
                          <a:latin typeface="Calibri" panose="020F0502020204030204" pitchFamily="34" charset="0"/>
                        </a:rPr>
                        <a:t>EDHREC</a:t>
                      </a:r>
                    </a:p>
                  </a:txBody>
                  <a:tcPr marL="5180" marR="5180" marT="5180" marB="0" anchor="b">
                    <a:lnL>
                      <a:noFill/>
                    </a:lnL>
                    <a:lnR>
                      <a:noFill/>
                    </a:lnR>
                    <a:lnT>
                      <a:noFill/>
                    </a:lnT>
                    <a:lnB>
                      <a:noFill/>
                    </a:lnB>
                  </a:tcPr>
                </a:tc>
                <a:extLst>
                  <a:ext uri="{0D108BD9-81ED-4DB2-BD59-A6C34878D82A}">
                    <a16:rowId xmlns:a16="http://schemas.microsoft.com/office/drawing/2014/main" val="1680691439"/>
                  </a:ext>
                </a:extLst>
              </a:tr>
              <a:tr h="103603">
                <a:tc>
                  <a:txBody>
                    <a:bodyPr/>
                    <a:lstStyle/>
                    <a:p>
                      <a:pPr algn="l" fontAlgn="b"/>
                      <a:r>
                        <a:rPr lang="en-US" sz="800" b="0" i="0" u="none" strike="noStrike">
                          <a:solidFill>
                            <a:srgbClr val="000000"/>
                          </a:solidFill>
                          <a:effectLst/>
                          <a:latin typeface="Calibri" panose="020F0502020204030204" pitchFamily="34" charset="0"/>
                        </a:rPr>
                        <a:t>Eenadu</a:t>
                      </a:r>
                    </a:p>
                  </a:txBody>
                  <a:tcPr marL="5180" marR="5180" marT="5180" marB="0" anchor="b">
                    <a:lnL>
                      <a:noFill/>
                    </a:lnL>
                    <a:lnR>
                      <a:noFill/>
                    </a:lnR>
                    <a:lnT>
                      <a:noFill/>
                    </a:lnT>
                    <a:lnB>
                      <a:noFill/>
                    </a:lnB>
                  </a:tcPr>
                </a:tc>
                <a:extLst>
                  <a:ext uri="{0D108BD9-81ED-4DB2-BD59-A6C34878D82A}">
                    <a16:rowId xmlns:a16="http://schemas.microsoft.com/office/drawing/2014/main" val="3535994462"/>
                  </a:ext>
                </a:extLst>
              </a:tr>
              <a:tr h="103603">
                <a:tc>
                  <a:txBody>
                    <a:bodyPr/>
                    <a:lstStyle/>
                    <a:p>
                      <a:pPr algn="l" fontAlgn="b"/>
                      <a:r>
                        <a:rPr lang="en-US" sz="800" b="0" i="0" u="none" strike="noStrike">
                          <a:solidFill>
                            <a:srgbClr val="000000"/>
                          </a:solidFill>
                          <a:effectLst/>
                          <a:latin typeface="Calibri" panose="020F0502020204030204" pitchFamily="34" charset="0"/>
                        </a:rPr>
                        <a:t>Elder Scrolls</a:t>
                      </a:r>
                    </a:p>
                  </a:txBody>
                  <a:tcPr marL="5180" marR="5180" marT="5180" marB="0" anchor="b">
                    <a:lnL>
                      <a:noFill/>
                    </a:lnL>
                    <a:lnR>
                      <a:noFill/>
                    </a:lnR>
                    <a:lnT>
                      <a:noFill/>
                    </a:lnT>
                    <a:lnB>
                      <a:noFill/>
                    </a:lnB>
                  </a:tcPr>
                </a:tc>
                <a:extLst>
                  <a:ext uri="{0D108BD9-81ED-4DB2-BD59-A6C34878D82A}">
                    <a16:rowId xmlns:a16="http://schemas.microsoft.com/office/drawing/2014/main" val="848137363"/>
                  </a:ext>
                </a:extLst>
              </a:tr>
              <a:tr h="103603">
                <a:tc>
                  <a:txBody>
                    <a:bodyPr/>
                    <a:lstStyle/>
                    <a:p>
                      <a:pPr algn="l" fontAlgn="b"/>
                      <a:r>
                        <a:rPr lang="en-US" sz="800" b="0" i="0" u="none" strike="noStrike">
                          <a:solidFill>
                            <a:srgbClr val="000000"/>
                          </a:solidFill>
                          <a:effectLst/>
                          <a:latin typeface="Calibri" panose="020F0502020204030204" pitchFamily="34" charset="0"/>
                        </a:rPr>
                        <a:t>Encyclopedia</a:t>
                      </a:r>
                    </a:p>
                  </a:txBody>
                  <a:tcPr marL="5180" marR="5180" marT="5180" marB="0" anchor="b">
                    <a:lnL>
                      <a:noFill/>
                    </a:lnL>
                    <a:lnR>
                      <a:noFill/>
                    </a:lnR>
                    <a:lnT>
                      <a:noFill/>
                    </a:lnT>
                    <a:lnB>
                      <a:noFill/>
                    </a:lnB>
                  </a:tcPr>
                </a:tc>
                <a:extLst>
                  <a:ext uri="{0D108BD9-81ED-4DB2-BD59-A6C34878D82A}">
                    <a16:rowId xmlns:a16="http://schemas.microsoft.com/office/drawing/2014/main" val="1578565197"/>
                  </a:ext>
                </a:extLst>
              </a:tr>
              <a:tr h="103603">
                <a:tc>
                  <a:txBody>
                    <a:bodyPr/>
                    <a:lstStyle/>
                    <a:p>
                      <a:pPr algn="l" fontAlgn="b"/>
                      <a:r>
                        <a:rPr lang="en-US" sz="800" b="0" i="0" u="none" strike="noStrike">
                          <a:solidFill>
                            <a:srgbClr val="000000"/>
                          </a:solidFill>
                          <a:effectLst/>
                          <a:latin typeface="Calibri" panose="020F0502020204030204" pitchFamily="34" charset="0"/>
                        </a:rPr>
                        <a:t>Entertainment Weekly</a:t>
                      </a:r>
                    </a:p>
                  </a:txBody>
                  <a:tcPr marL="5180" marR="5180" marT="5180" marB="0" anchor="b">
                    <a:lnL>
                      <a:noFill/>
                    </a:lnL>
                    <a:lnR>
                      <a:noFill/>
                    </a:lnR>
                    <a:lnT>
                      <a:noFill/>
                    </a:lnT>
                    <a:lnB>
                      <a:noFill/>
                    </a:lnB>
                  </a:tcPr>
                </a:tc>
                <a:extLst>
                  <a:ext uri="{0D108BD9-81ED-4DB2-BD59-A6C34878D82A}">
                    <a16:rowId xmlns:a16="http://schemas.microsoft.com/office/drawing/2014/main" val="335981275"/>
                  </a:ext>
                </a:extLst>
              </a:tr>
              <a:tr h="103603">
                <a:tc>
                  <a:txBody>
                    <a:bodyPr/>
                    <a:lstStyle/>
                    <a:p>
                      <a:pPr algn="l" fontAlgn="b"/>
                      <a:r>
                        <a:rPr lang="en-US" sz="800" b="0" i="0" u="none" strike="noStrike">
                          <a:solidFill>
                            <a:srgbClr val="000000"/>
                          </a:solidFill>
                          <a:effectLst/>
                          <a:latin typeface="Calibri" panose="020F0502020204030204" pitchFamily="34" charset="0"/>
                        </a:rPr>
                        <a:t>Equibase</a:t>
                      </a:r>
                    </a:p>
                  </a:txBody>
                  <a:tcPr marL="5180" marR="5180" marT="5180" marB="0" anchor="b">
                    <a:lnL>
                      <a:noFill/>
                    </a:lnL>
                    <a:lnR>
                      <a:noFill/>
                    </a:lnR>
                    <a:lnT>
                      <a:noFill/>
                    </a:lnT>
                    <a:lnB>
                      <a:noFill/>
                    </a:lnB>
                  </a:tcPr>
                </a:tc>
                <a:extLst>
                  <a:ext uri="{0D108BD9-81ED-4DB2-BD59-A6C34878D82A}">
                    <a16:rowId xmlns:a16="http://schemas.microsoft.com/office/drawing/2014/main" val="3059332986"/>
                  </a:ext>
                </a:extLst>
              </a:tr>
              <a:tr h="103603">
                <a:tc>
                  <a:txBody>
                    <a:bodyPr/>
                    <a:lstStyle/>
                    <a:p>
                      <a:pPr algn="l" fontAlgn="b"/>
                      <a:r>
                        <a:rPr lang="en-US" sz="800" b="0" i="0" u="none" strike="noStrike">
                          <a:solidFill>
                            <a:srgbClr val="000000"/>
                          </a:solidFill>
                          <a:effectLst/>
                          <a:latin typeface="Calibri" panose="020F0502020204030204" pitchFamily="34" charset="0"/>
                        </a:rPr>
                        <a:t>ESPN</a:t>
                      </a:r>
                    </a:p>
                  </a:txBody>
                  <a:tcPr marL="5180" marR="5180" marT="5180" marB="0" anchor="b">
                    <a:lnL>
                      <a:noFill/>
                    </a:lnL>
                    <a:lnR>
                      <a:noFill/>
                    </a:lnR>
                    <a:lnT>
                      <a:noFill/>
                    </a:lnT>
                    <a:lnB>
                      <a:noFill/>
                    </a:lnB>
                  </a:tcPr>
                </a:tc>
                <a:extLst>
                  <a:ext uri="{0D108BD9-81ED-4DB2-BD59-A6C34878D82A}">
                    <a16:rowId xmlns:a16="http://schemas.microsoft.com/office/drawing/2014/main" val="3144391687"/>
                  </a:ext>
                </a:extLst>
              </a:tr>
              <a:tr h="103603">
                <a:tc>
                  <a:txBody>
                    <a:bodyPr/>
                    <a:lstStyle/>
                    <a:p>
                      <a:pPr algn="l" fontAlgn="b"/>
                      <a:r>
                        <a:rPr lang="en-US" sz="800" b="0" i="0" u="none" strike="noStrike">
                          <a:solidFill>
                            <a:srgbClr val="000000"/>
                          </a:solidFill>
                          <a:effectLst/>
                          <a:latin typeface="Calibri" panose="020F0502020204030204" pitchFamily="34" charset="0"/>
                        </a:rPr>
                        <a:t>Euchre</a:t>
                      </a:r>
                    </a:p>
                  </a:txBody>
                  <a:tcPr marL="5180" marR="5180" marT="5180" marB="0" anchor="b">
                    <a:lnL>
                      <a:noFill/>
                    </a:lnL>
                    <a:lnR>
                      <a:noFill/>
                    </a:lnR>
                    <a:lnT>
                      <a:noFill/>
                    </a:lnT>
                    <a:lnB>
                      <a:noFill/>
                    </a:lnB>
                  </a:tcPr>
                </a:tc>
                <a:extLst>
                  <a:ext uri="{0D108BD9-81ED-4DB2-BD59-A6C34878D82A}">
                    <a16:rowId xmlns:a16="http://schemas.microsoft.com/office/drawing/2014/main" val="2208028308"/>
                  </a:ext>
                </a:extLst>
              </a:tr>
              <a:tr h="103603">
                <a:tc>
                  <a:txBody>
                    <a:bodyPr/>
                    <a:lstStyle/>
                    <a:p>
                      <a:pPr algn="l" fontAlgn="b"/>
                      <a:r>
                        <a:rPr lang="en-US" sz="800" b="0" i="0" u="none" strike="noStrike">
                          <a:solidFill>
                            <a:srgbClr val="000000"/>
                          </a:solidFill>
                          <a:effectLst/>
                          <a:latin typeface="Calibri" panose="020F0502020204030204" pitchFamily="34" charset="0"/>
                        </a:rPr>
                        <a:t>Evermatch</a:t>
                      </a:r>
                    </a:p>
                  </a:txBody>
                  <a:tcPr marL="5180" marR="5180" marT="5180" marB="0" anchor="b">
                    <a:lnL>
                      <a:noFill/>
                    </a:lnL>
                    <a:lnR>
                      <a:noFill/>
                    </a:lnR>
                    <a:lnT>
                      <a:noFill/>
                    </a:lnT>
                    <a:lnB>
                      <a:noFill/>
                    </a:lnB>
                  </a:tcPr>
                </a:tc>
                <a:extLst>
                  <a:ext uri="{0D108BD9-81ED-4DB2-BD59-A6C34878D82A}">
                    <a16:rowId xmlns:a16="http://schemas.microsoft.com/office/drawing/2014/main" val="2696667260"/>
                  </a:ext>
                </a:extLst>
              </a:tr>
              <a:tr h="103603">
                <a:tc>
                  <a:txBody>
                    <a:bodyPr/>
                    <a:lstStyle/>
                    <a:p>
                      <a:pPr algn="l" fontAlgn="b"/>
                      <a:r>
                        <a:rPr lang="en-US" sz="800" b="0" i="0" u="none" strike="noStrike">
                          <a:solidFill>
                            <a:srgbClr val="000000"/>
                          </a:solidFill>
                          <a:effectLst/>
                          <a:latin typeface="Calibri" panose="020F0502020204030204" pitchFamily="34" charset="0"/>
                        </a:rPr>
                        <a:t>Fanatics</a:t>
                      </a:r>
                    </a:p>
                  </a:txBody>
                  <a:tcPr marL="5180" marR="5180" marT="5180" marB="0" anchor="b">
                    <a:lnL>
                      <a:noFill/>
                    </a:lnL>
                    <a:lnR>
                      <a:noFill/>
                    </a:lnR>
                    <a:lnT>
                      <a:noFill/>
                    </a:lnT>
                    <a:lnB>
                      <a:noFill/>
                    </a:lnB>
                  </a:tcPr>
                </a:tc>
                <a:extLst>
                  <a:ext uri="{0D108BD9-81ED-4DB2-BD59-A6C34878D82A}">
                    <a16:rowId xmlns:a16="http://schemas.microsoft.com/office/drawing/2014/main" val="1649560291"/>
                  </a:ext>
                </a:extLst>
              </a:tr>
              <a:tr h="103603">
                <a:tc>
                  <a:txBody>
                    <a:bodyPr/>
                    <a:lstStyle/>
                    <a:p>
                      <a:pPr algn="l" fontAlgn="b"/>
                      <a:r>
                        <a:rPr lang="en-US" sz="800" b="0" i="0" u="none" strike="noStrike">
                          <a:solidFill>
                            <a:srgbClr val="000000"/>
                          </a:solidFill>
                          <a:effectLst/>
                          <a:latin typeface="Calibri" panose="020F0502020204030204" pitchFamily="34" charset="0"/>
                        </a:rPr>
                        <a:t>Fantrax</a:t>
                      </a:r>
                    </a:p>
                  </a:txBody>
                  <a:tcPr marL="5180" marR="5180" marT="5180" marB="0" anchor="b">
                    <a:lnL>
                      <a:noFill/>
                    </a:lnL>
                    <a:lnR>
                      <a:noFill/>
                    </a:lnR>
                    <a:lnT>
                      <a:noFill/>
                    </a:lnT>
                    <a:lnB>
                      <a:noFill/>
                    </a:lnB>
                  </a:tcPr>
                </a:tc>
                <a:extLst>
                  <a:ext uri="{0D108BD9-81ED-4DB2-BD59-A6C34878D82A}">
                    <a16:rowId xmlns:a16="http://schemas.microsoft.com/office/drawing/2014/main" val="2219204576"/>
                  </a:ext>
                </a:extLst>
              </a:tr>
              <a:tr h="103603">
                <a:tc>
                  <a:txBody>
                    <a:bodyPr/>
                    <a:lstStyle/>
                    <a:p>
                      <a:pPr algn="l" fontAlgn="b"/>
                      <a:r>
                        <a:rPr lang="en-US" sz="800" b="0" i="0" u="none" strike="noStrike">
                          <a:solidFill>
                            <a:srgbClr val="000000"/>
                          </a:solidFill>
                          <a:effectLst/>
                          <a:latin typeface="Calibri" panose="020F0502020204030204" pitchFamily="34" charset="0"/>
                        </a:rPr>
                        <a:t>Fark.com</a:t>
                      </a:r>
                    </a:p>
                  </a:txBody>
                  <a:tcPr marL="5180" marR="5180" marT="5180" marB="0" anchor="b">
                    <a:lnL>
                      <a:noFill/>
                    </a:lnL>
                    <a:lnR>
                      <a:noFill/>
                    </a:lnR>
                    <a:lnT>
                      <a:noFill/>
                    </a:lnT>
                    <a:lnB>
                      <a:noFill/>
                    </a:lnB>
                  </a:tcPr>
                </a:tc>
                <a:extLst>
                  <a:ext uri="{0D108BD9-81ED-4DB2-BD59-A6C34878D82A}">
                    <a16:rowId xmlns:a16="http://schemas.microsoft.com/office/drawing/2014/main" val="262402635"/>
                  </a:ext>
                </a:extLst>
              </a:tr>
              <a:tr h="103603">
                <a:tc>
                  <a:txBody>
                    <a:bodyPr/>
                    <a:lstStyle/>
                    <a:p>
                      <a:pPr algn="l" fontAlgn="b"/>
                      <a:r>
                        <a:rPr lang="en-US" sz="800" b="0" i="0" u="none" strike="noStrike">
                          <a:solidFill>
                            <a:srgbClr val="000000"/>
                          </a:solidFill>
                          <a:effectLst/>
                          <a:latin typeface="Calibri" panose="020F0502020204030204" pitchFamily="34" charset="0"/>
                        </a:rPr>
                        <a:t>Find A Grave</a:t>
                      </a:r>
                    </a:p>
                  </a:txBody>
                  <a:tcPr marL="5180" marR="5180" marT="5180" marB="0" anchor="b">
                    <a:lnL>
                      <a:noFill/>
                    </a:lnL>
                    <a:lnR>
                      <a:noFill/>
                    </a:lnR>
                    <a:lnT>
                      <a:noFill/>
                    </a:lnT>
                    <a:lnB>
                      <a:noFill/>
                    </a:lnB>
                  </a:tcPr>
                </a:tc>
                <a:extLst>
                  <a:ext uri="{0D108BD9-81ED-4DB2-BD59-A6C34878D82A}">
                    <a16:rowId xmlns:a16="http://schemas.microsoft.com/office/drawing/2014/main" val="1039526303"/>
                  </a:ext>
                </a:extLst>
              </a:tr>
              <a:tr h="103603">
                <a:tc>
                  <a:txBody>
                    <a:bodyPr/>
                    <a:lstStyle/>
                    <a:p>
                      <a:pPr algn="l" fontAlgn="b"/>
                      <a:r>
                        <a:rPr lang="en-US" sz="800" b="0" i="0" u="none" strike="noStrike">
                          <a:solidFill>
                            <a:srgbClr val="000000"/>
                          </a:solidFill>
                          <a:effectLst/>
                          <a:latin typeface="Calibri" panose="020F0502020204030204" pitchFamily="34" charset="0"/>
                        </a:rPr>
                        <a:t>FiveThirtyEight</a:t>
                      </a:r>
                    </a:p>
                  </a:txBody>
                  <a:tcPr marL="5180" marR="5180" marT="5180" marB="0" anchor="b">
                    <a:lnL>
                      <a:noFill/>
                    </a:lnL>
                    <a:lnR>
                      <a:noFill/>
                    </a:lnR>
                    <a:lnT>
                      <a:noFill/>
                    </a:lnT>
                    <a:lnB>
                      <a:noFill/>
                    </a:lnB>
                  </a:tcPr>
                </a:tc>
                <a:extLst>
                  <a:ext uri="{0D108BD9-81ED-4DB2-BD59-A6C34878D82A}">
                    <a16:rowId xmlns:a16="http://schemas.microsoft.com/office/drawing/2014/main" val="4041933283"/>
                  </a:ext>
                </a:extLst>
              </a:tr>
              <a:tr h="103603">
                <a:tc>
                  <a:txBody>
                    <a:bodyPr/>
                    <a:lstStyle/>
                    <a:p>
                      <a:pPr algn="l" fontAlgn="b"/>
                      <a:r>
                        <a:rPr lang="en-US" sz="800" b="0" i="0" u="none" strike="noStrike">
                          <a:solidFill>
                            <a:srgbClr val="000000"/>
                          </a:solidFill>
                          <a:effectLst/>
                          <a:latin typeface="Calibri" panose="020F0502020204030204" pitchFamily="34" charset="0"/>
                        </a:rPr>
                        <a:t>Flow Free</a:t>
                      </a:r>
                    </a:p>
                  </a:txBody>
                  <a:tcPr marL="5180" marR="5180" marT="5180" marB="0" anchor="b">
                    <a:lnL>
                      <a:noFill/>
                    </a:lnL>
                    <a:lnR>
                      <a:noFill/>
                    </a:lnR>
                    <a:lnT>
                      <a:noFill/>
                    </a:lnT>
                    <a:lnB>
                      <a:noFill/>
                    </a:lnB>
                  </a:tcPr>
                </a:tc>
                <a:extLst>
                  <a:ext uri="{0D108BD9-81ED-4DB2-BD59-A6C34878D82A}">
                    <a16:rowId xmlns:a16="http://schemas.microsoft.com/office/drawing/2014/main" val="3764587988"/>
                  </a:ext>
                </a:extLst>
              </a:tr>
              <a:tr h="103603">
                <a:tc>
                  <a:txBody>
                    <a:bodyPr/>
                    <a:lstStyle/>
                    <a:p>
                      <a:pPr algn="l" fontAlgn="b"/>
                      <a:r>
                        <a:rPr lang="en-US" sz="800" b="0" i="0" u="none" strike="noStrike">
                          <a:solidFill>
                            <a:srgbClr val="000000"/>
                          </a:solidFill>
                          <a:effectLst/>
                          <a:latin typeface="Calibri" panose="020F0502020204030204" pitchFamily="34" charset="0"/>
                        </a:rPr>
                        <a:t>Fortnite</a:t>
                      </a:r>
                    </a:p>
                  </a:txBody>
                  <a:tcPr marL="5180" marR="5180" marT="5180" marB="0" anchor="b">
                    <a:lnL>
                      <a:noFill/>
                    </a:lnL>
                    <a:lnR>
                      <a:noFill/>
                    </a:lnR>
                    <a:lnT>
                      <a:noFill/>
                    </a:lnT>
                    <a:lnB>
                      <a:noFill/>
                    </a:lnB>
                  </a:tcPr>
                </a:tc>
                <a:extLst>
                  <a:ext uri="{0D108BD9-81ED-4DB2-BD59-A6C34878D82A}">
                    <a16:rowId xmlns:a16="http://schemas.microsoft.com/office/drawing/2014/main" val="3428680662"/>
                  </a:ext>
                </a:extLst>
              </a:tr>
              <a:tr h="103603">
                <a:tc>
                  <a:txBody>
                    <a:bodyPr/>
                    <a:lstStyle/>
                    <a:p>
                      <a:pPr algn="l" fontAlgn="b"/>
                      <a:r>
                        <a:rPr lang="en-US" sz="800" b="0" i="0" u="none" strike="noStrike">
                          <a:solidFill>
                            <a:srgbClr val="000000"/>
                          </a:solidFill>
                          <a:effectLst/>
                          <a:latin typeface="Calibri" panose="020F0502020204030204" pitchFamily="34" charset="0"/>
                        </a:rPr>
                        <a:t>Fox News</a:t>
                      </a:r>
                    </a:p>
                  </a:txBody>
                  <a:tcPr marL="5180" marR="5180" marT="5180" marB="0" anchor="b">
                    <a:lnL>
                      <a:noFill/>
                    </a:lnL>
                    <a:lnR>
                      <a:noFill/>
                    </a:lnR>
                    <a:lnT>
                      <a:noFill/>
                    </a:lnT>
                    <a:lnB>
                      <a:noFill/>
                    </a:lnB>
                  </a:tcPr>
                </a:tc>
                <a:extLst>
                  <a:ext uri="{0D108BD9-81ED-4DB2-BD59-A6C34878D82A}">
                    <a16:rowId xmlns:a16="http://schemas.microsoft.com/office/drawing/2014/main" val="1056378899"/>
                  </a:ext>
                </a:extLst>
              </a:tr>
              <a:tr h="103603">
                <a:tc>
                  <a:txBody>
                    <a:bodyPr/>
                    <a:lstStyle/>
                    <a:p>
                      <a:pPr algn="l" fontAlgn="b"/>
                      <a:r>
                        <a:rPr lang="en-US" sz="800" b="0" i="0" u="none" strike="noStrike">
                          <a:solidFill>
                            <a:srgbClr val="000000"/>
                          </a:solidFill>
                          <a:effectLst/>
                          <a:latin typeface="Calibri" panose="020F0502020204030204" pitchFamily="34" charset="0"/>
                        </a:rPr>
                        <a:t>FUTBIN</a:t>
                      </a:r>
                    </a:p>
                  </a:txBody>
                  <a:tcPr marL="5180" marR="5180" marT="5180" marB="0" anchor="b">
                    <a:lnL>
                      <a:noFill/>
                    </a:lnL>
                    <a:lnR>
                      <a:noFill/>
                    </a:lnR>
                    <a:lnT>
                      <a:noFill/>
                    </a:lnT>
                    <a:lnB>
                      <a:noFill/>
                    </a:lnB>
                  </a:tcPr>
                </a:tc>
                <a:extLst>
                  <a:ext uri="{0D108BD9-81ED-4DB2-BD59-A6C34878D82A}">
                    <a16:rowId xmlns:a16="http://schemas.microsoft.com/office/drawing/2014/main" val="36396408"/>
                  </a:ext>
                </a:extLst>
              </a:tr>
              <a:tr h="103603">
                <a:tc>
                  <a:txBody>
                    <a:bodyPr/>
                    <a:lstStyle/>
                    <a:p>
                      <a:pPr algn="l" fontAlgn="b"/>
                      <a:r>
                        <a:rPr lang="en-US" sz="800" b="0" i="0" u="none" strike="noStrike">
                          <a:solidFill>
                            <a:srgbClr val="000000"/>
                          </a:solidFill>
                          <a:effectLst/>
                          <a:latin typeface="Calibri" panose="020F0502020204030204" pitchFamily="34" charset="0"/>
                        </a:rPr>
                        <a:t>Game8</a:t>
                      </a:r>
                    </a:p>
                  </a:txBody>
                  <a:tcPr marL="5180" marR="5180" marT="5180" marB="0" anchor="b">
                    <a:lnL>
                      <a:noFill/>
                    </a:lnL>
                    <a:lnR>
                      <a:noFill/>
                    </a:lnR>
                    <a:lnT>
                      <a:noFill/>
                    </a:lnT>
                    <a:lnB>
                      <a:noFill/>
                    </a:lnB>
                  </a:tcPr>
                </a:tc>
                <a:extLst>
                  <a:ext uri="{0D108BD9-81ED-4DB2-BD59-A6C34878D82A}">
                    <a16:rowId xmlns:a16="http://schemas.microsoft.com/office/drawing/2014/main" val="1532773186"/>
                  </a:ext>
                </a:extLst>
              </a:tr>
              <a:tr h="103603">
                <a:tc>
                  <a:txBody>
                    <a:bodyPr/>
                    <a:lstStyle/>
                    <a:p>
                      <a:pPr algn="l" fontAlgn="b"/>
                      <a:r>
                        <a:rPr lang="en-US" sz="800" b="0" i="0" u="none" strike="noStrike">
                          <a:solidFill>
                            <a:srgbClr val="000000"/>
                          </a:solidFill>
                          <a:effectLst/>
                          <a:latin typeface="Calibri" panose="020F0502020204030204" pitchFamily="34" charset="0"/>
                        </a:rPr>
                        <a:t>GameFAQs</a:t>
                      </a:r>
                    </a:p>
                  </a:txBody>
                  <a:tcPr marL="5180" marR="5180" marT="5180" marB="0" anchor="b">
                    <a:lnL>
                      <a:noFill/>
                    </a:lnL>
                    <a:lnR>
                      <a:noFill/>
                    </a:lnR>
                    <a:lnT>
                      <a:noFill/>
                    </a:lnT>
                    <a:lnB>
                      <a:noFill/>
                    </a:lnB>
                  </a:tcPr>
                </a:tc>
                <a:extLst>
                  <a:ext uri="{0D108BD9-81ED-4DB2-BD59-A6C34878D82A}">
                    <a16:rowId xmlns:a16="http://schemas.microsoft.com/office/drawing/2014/main" val="556397730"/>
                  </a:ext>
                </a:extLst>
              </a:tr>
              <a:tr h="103603">
                <a:tc>
                  <a:txBody>
                    <a:bodyPr/>
                    <a:lstStyle/>
                    <a:p>
                      <a:pPr algn="l" fontAlgn="b"/>
                      <a:r>
                        <a:rPr lang="en-US" sz="800" b="0" i="0" u="none" strike="noStrike">
                          <a:solidFill>
                            <a:srgbClr val="000000"/>
                          </a:solidFill>
                          <a:effectLst/>
                          <a:latin typeface="Calibri" panose="020F0502020204030204" pitchFamily="34" charset="0"/>
                        </a:rPr>
                        <a:t>GamePress</a:t>
                      </a:r>
                    </a:p>
                  </a:txBody>
                  <a:tcPr marL="5180" marR="5180" marT="5180" marB="0" anchor="b">
                    <a:lnL>
                      <a:noFill/>
                    </a:lnL>
                    <a:lnR>
                      <a:noFill/>
                    </a:lnR>
                    <a:lnT>
                      <a:noFill/>
                    </a:lnT>
                    <a:lnB>
                      <a:noFill/>
                    </a:lnB>
                  </a:tcPr>
                </a:tc>
                <a:extLst>
                  <a:ext uri="{0D108BD9-81ED-4DB2-BD59-A6C34878D82A}">
                    <a16:rowId xmlns:a16="http://schemas.microsoft.com/office/drawing/2014/main" val="287058582"/>
                  </a:ext>
                </a:extLst>
              </a:tr>
              <a:tr h="103603">
                <a:tc>
                  <a:txBody>
                    <a:bodyPr/>
                    <a:lstStyle/>
                    <a:p>
                      <a:pPr algn="l" fontAlgn="b"/>
                      <a:r>
                        <a:rPr lang="en-US" sz="800" b="0" i="0" u="none" strike="noStrike">
                          <a:solidFill>
                            <a:srgbClr val="000000"/>
                          </a:solidFill>
                          <a:effectLst/>
                          <a:latin typeface="Calibri" panose="020F0502020204030204" pitchFamily="34" charset="0"/>
                        </a:rPr>
                        <a:t>Gateway Classic Cars</a:t>
                      </a:r>
                    </a:p>
                  </a:txBody>
                  <a:tcPr marL="5180" marR="5180" marT="5180" marB="0" anchor="b">
                    <a:lnL>
                      <a:noFill/>
                    </a:lnL>
                    <a:lnR>
                      <a:noFill/>
                    </a:lnR>
                    <a:lnT>
                      <a:noFill/>
                    </a:lnT>
                    <a:lnB>
                      <a:noFill/>
                    </a:lnB>
                  </a:tcPr>
                </a:tc>
                <a:extLst>
                  <a:ext uri="{0D108BD9-81ED-4DB2-BD59-A6C34878D82A}">
                    <a16:rowId xmlns:a16="http://schemas.microsoft.com/office/drawing/2014/main" val="3987927901"/>
                  </a:ext>
                </a:extLst>
              </a:tr>
              <a:tr h="103603">
                <a:tc>
                  <a:txBody>
                    <a:bodyPr/>
                    <a:lstStyle/>
                    <a:p>
                      <a:pPr algn="l" fontAlgn="b"/>
                      <a:r>
                        <a:rPr lang="en-US" sz="800" b="0" i="0" u="none" strike="noStrike">
                          <a:solidFill>
                            <a:srgbClr val="000000"/>
                          </a:solidFill>
                          <a:effectLst/>
                          <a:latin typeface="Calibri" panose="020F0502020204030204" pitchFamily="34" charset="0"/>
                        </a:rPr>
                        <a:t>Go Escape!</a:t>
                      </a:r>
                    </a:p>
                  </a:txBody>
                  <a:tcPr marL="5180" marR="5180" marT="5180" marB="0" anchor="b">
                    <a:lnL>
                      <a:noFill/>
                    </a:lnL>
                    <a:lnR>
                      <a:noFill/>
                    </a:lnR>
                    <a:lnT>
                      <a:noFill/>
                    </a:lnT>
                    <a:lnB>
                      <a:noFill/>
                    </a:lnB>
                  </a:tcPr>
                </a:tc>
                <a:extLst>
                  <a:ext uri="{0D108BD9-81ED-4DB2-BD59-A6C34878D82A}">
                    <a16:rowId xmlns:a16="http://schemas.microsoft.com/office/drawing/2014/main" val="2269350011"/>
                  </a:ext>
                </a:extLst>
              </a:tr>
              <a:tr h="103603">
                <a:tc>
                  <a:txBody>
                    <a:bodyPr/>
                    <a:lstStyle/>
                    <a:p>
                      <a:pPr algn="l" fontAlgn="b"/>
                      <a:r>
                        <a:rPr lang="en-US" sz="800" b="0" i="0" u="none" strike="noStrike">
                          <a:solidFill>
                            <a:srgbClr val="000000"/>
                          </a:solidFill>
                          <a:effectLst/>
                          <a:latin typeface="Calibri" panose="020F0502020204030204" pitchFamily="34" charset="0"/>
                        </a:rPr>
                        <a:t>GoComics</a:t>
                      </a:r>
                    </a:p>
                  </a:txBody>
                  <a:tcPr marL="5180" marR="5180" marT="5180" marB="0" anchor="b">
                    <a:lnL>
                      <a:noFill/>
                    </a:lnL>
                    <a:lnR>
                      <a:noFill/>
                    </a:lnR>
                    <a:lnT>
                      <a:noFill/>
                    </a:lnT>
                    <a:lnB>
                      <a:noFill/>
                    </a:lnB>
                  </a:tcPr>
                </a:tc>
                <a:extLst>
                  <a:ext uri="{0D108BD9-81ED-4DB2-BD59-A6C34878D82A}">
                    <a16:rowId xmlns:a16="http://schemas.microsoft.com/office/drawing/2014/main" val="196515583"/>
                  </a:ext>
                </a:extLst>
              </a:tr>
              <a:tr h="103603">
                <a:tc>
                  <a:txBody>
                    <a:bodyPr/>
                    <a:lstStyle/>
                    <a:p>
                      <a:pPr algn="l" fontAlgn="b"/>
                      <a:r>
                        <a:rPr lang="en-US" sz="800" b="0" i="0" u="none" strike="noStrike">
                          <a:solidFill>
                            <a:srgbClr val="000000"/>
                          </a:solidFill>
                          <a:effectLst/>
                          <a:latin typeface="Calibri" panose="020F0502020204030204" pitchFamily="34" charset="0"/>
                        </a:rPr>
                        <a:t>Going Balls</a:t>
                      </a:r>
                    </a:p>
                  </a:txBody>
                  <a:tcPr marL="5180" marR="5180" marT="5180" marB="0" anchor="b">
                    <a:lnL>
                      <a:noFill/>
                    </a:lnL>
                    <a:lnR>
                      <a:noFill/>
                    </a:lnR>
                    <a:lnT>
                      <a:noFill/>
                    </a:lnT>
                    <a:lnB>
                      <a:noFill/>
                    </a:lnB>
                  </a:tcPr>
                </a:tc>
                <a:extLst>
                  <a:ext uri="{0D108BD9-81ED-4DB2-BD59-A6C34878D82A}">
                    <a16:rowId xmlns:a16="http://schemas.microsoft.com/office/drawing/2014/main" val="1174662288"/>
                  </a:ext>
                </a:extLst>
              </a:tr>
              <a:tr h="103603">
                <a:tc>
                  <a:txBody>
                    <a:bodyPr/>
                    <a:lstStyle/>
                    <a:p>
                      <a:pPr algn="l" fontAlgn="b"/>
                      <a:r>
                        <a:rPr lang="en-US" sz="800" b="0" i="0" u="none" strike="noStrike">
                          <a:solidFill>
                            <a:srgbClr val="000000"/>
                          </a:solidFill>
                          <a:effectLst/>
                          <a:latin typeface="Calibri" panose="020F0502020204030204" pitchFamily="34" charset="0"/>
                        </a:rPr>
                        <a:t>Greek Rank</a:t>
                      </a:r>
                    </a:p>
                  </a:txBody>
                  <a:tcPr marL="5180" marR="5180" marT="5180" marB="0" anchor="b">
                    <a:lnL>
                      <a:noFill/>
                    </a:lnL>
                    <a:lnR>
                      <a:noFill/>
                    </a:lnR>
                    <a:lnT>
                      <a:noFill/>
                    </a:lnT>
                    <a:lnB>
                      <a:noFill/>
                    </a:lnB>
                  </a:tcPr>
                </a:tc>
                <a:extLst>
                  <a:ext uri="{0D108BD9-81ED-4DB2-BD59-A6C34878D82A}">
                    <a16:rowId xmlns:a16="http://schemas.microsoft.com/office/drawing/2014/main" val="584730957"/>
                  </a:ext>
                </a:extLst>
              </a:tr>
              <a:tr h="103603">
                <a:tc>
                  <a:txBody>
                    <a:bodyPr/>
                    <a:lstStyle/>
                    <a:p>
                      <a:pPr algn="l" fontAlgn="b"/>
                      <a:r>
                        <a:rPr lang="en-US" sz="800" b="0" i="0" u="none" strike="noStrike">
                          <a:solidFill>
                            <a:srgbClr val="000000"/>
                          </a:solidFill>
                          <a:effectLst/>
                          <a:latin typeface="Calibri" panose="020F0502020204030204" pitchFamily="34" charset="0"/>
                        </a:rPr>
                        <a:t>GSN</a:t>
                      </a:r>
                    </a:p>
                  </a:txBody>
                  <a:tcPr marL="5180" marR="5180" marT="5180" marB="0" anchor="b">
                    <a:lnL>
                      <a:noFill/>
                    </a:lnL>
                    <a:lnR>
                      <a:noFill/>
                    </a:lnR>
                    <a:lnT>
                      <a:noFill/>
                    </a:lnT>
                    <a:lnB>
                      <a:noFill/>
                    </a:lnB>
                  </a:tcPr>
                </a:tc>
                <a:extLst>
                  <a:ext uri="{0D108BD9-81ED-4DB2-BD59-A6C34878D82A}">
                    <a16:rowId xmlns:a16="http://schemas.microsoft.com/office/drawing/2014/main" val="236389038"/>
                  </a:ext>
                </a:extLst>
              </a:tr>
              <a:tr h="103603">
                <a:tc>
                  <a:txBody>
                    <a:bodyPr/>
                    <a:lstStyle/>
                    <a:p>
                      <a:pPr algn="l" fontAlgn="b"/>
                      <a:r>
                        <a:rPr lang="en-US" sz="800" b="0" i="0" u="none" strike="noStrike">
                          <a:solidFill>
                            <a:srgbClr val="000000"/>
                          </a:solidFill>
                          <a:effectLst/>
                          <a:latin typeface="Calibri" panose="020F0502020204030204" pitchFamily="34" charset="0"/>
                        </a:rPr>
                        <a:t>Guitar</a:t>
                      </a:r>
                    </a:p>
                  </a:txBody>
                  <a:tcPr marL="5180" marR="5180" marT="5180" marB="0" anchor="b">
                    <a:lnL>
                      <a:noFill/>
                    </a:lnL>
                    <a:lnR>
                      <a:noFill/>
                    </a:lnR>
                    <a:lnT>
                      <a:noFill/>
                    </a:lnT>
                    <a:lnB>
                      <a:noFill/>
                    </a:lnB>
                  </a:tcPr>
                </a:tc>
                <a:extLst>
                  <a:ext uri="{0D108BD9-81ED-4DB2-BD59-A6C34878D82A}">
                    <a16:rowId xmlns:a16="http://schemas.microsoft.com/office/drawing/2014/main" val="3926654244"/>
                  </a:ext>
                </a:extLst>
              </a:tr>
              <a:tr h="103603">
                <a:tc>
                  <a:txBody>
                    <a:bodyPr/>
                    <a:lstStyle/>
                    <a:p>
                      <a:pPr algn="l" fontAlgn="b"/>
                      <a:r>
                        <a:rPr lang="en-US" sz="800" b="0" i="0" u="none" strike="noStrike" dirty="0">
                          <a:solidFill>
                            <a:srgbClr val="000000"/>
                          </a:solidFill>
                          <a:effectLst/>
                          <a:latin typeface="Calibri" panose="020F0502020204030204" pitchFamily="34" charset="0"/>
                        </a:rPr>
                        <a:t>Happy Canvas</a:t>
                      </a:r>
                    </a:p>
                  </a:txBody>
                  <a:tcPr marL="5180" marR="5180" marT="5180" marB="0" anchor="b">
                    <a:lnL>
                      <a:noFill/>
                    </a:lnL>
                    <a:lnR>
                      <a:noFill/>
                    </a:lnR>
                    <a:lnT>
                      <a:noFill/>
                    </a:lnT>
                    <a:lnB>
                      <a:noFill/>
                    </a:lnB>
                  </a:tcPr>
                </a:tc>
                <a:extLst>
                  <a:ext uri="{0D108BD9-81ED-4DB2-BD59-A6C34878D82A}">
                    <a16:rowId xmlns:a16="http://schemas.microsoft.com/office/drawing/2014/main" val="4125767670"/>
                  </a:ext>
                </a:extLst>
              </a:tr>
            </a:tbl>
          </a:graphicData>
        </a:graphic>
      </p:graphicFrame>
      <p:graphicFrame>
        <p:nvGraphicFramePr>
          <p:cNvPr id="7" name="Table 6">
            <a:extLst>
              <a:ext uri="{FF2B5EF4-FFF2-40B4-BE49-F238E27FC236}">
                <a16:creationId xmlns:a16="http://schemas.microsoft.com/office/drawing/2014/main" id="{F45DBAD9-3524-8B52-4E68-ECB953FD3DCB}"/>
              </a:ext>
            </a:extLst>
          </p:cNvPr>
          <p:cNvGraphicFramePr>
            <a:graphicFrameLocks noGrp="1"/>
          </p:cNvGraphicFramePr>
          <p:nvPr>
            <p:extLst>
              <p:ext uri="{D42A27DB-BD31-4B8C-83A1-F6EECF244321}">
                <p14:modId xmlns:p14="http://schemas.microsoft.com/office/powerpoint/2010/main" val="125213410"/>
              </p:ext>
            </p:extLst>
          </p:nvPr>
        </p:nvGraphicFramePr>
        <p:xfrm>
          <a:off x="5156346" y="1295400"/>
          <a:ext cx="1285123" cy="5338200"/>
        </p:xfrm>
        <a:graphic>
          <a:graphicData uri="http://schemas.openxmlformats.org/drawingml/2006/table">
            <a:tbl>
              <a:tblPr/>
              <a:tblGrid>
                <a:gridCol w="1285123">
                  <a:extLst>
                    <a:ext uri="{9D8B030D-6E8A-4147-A177-3AD203B41FA5}">
                      <a16:colId xmlns:a16="http://schemas.microsoft.com/office/drawing/2014/main" val="2192364436"/>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Happy Color</a:t>
                      </a:r>
                    </a:p>
                  </a:txBody>
                  <a:tcPr marL="5180" marR="5180" marT="5180" marB="0" anchor="b">
                    <a:lnL>
                      <a:noFill/>
                    </a:lnL>
                    <a:lnR>
                      <a:noFill/>
                    </a:lnR>
                    <a:lnT>
                      <a:noFill/>
                    </a:lnT>
                    <a:lnB>
                      <a:noFill/>
                    </a:lnB>
                  </a:tcPr>
                </a:tc>
                <a:extLst>
                  <a:ext uri="{0D108BD9-81ED-4DB2-BD59-A6C34878D82A}">
                    <a16:rowId xmlns:a16="http://schemas.microsoft.com/office/drawing/2014/main" val="1928001098"/>
                  </a:ext>
                </a:extLst>
              </a:tr>
              <a:tr h="103603">
                <a:tc>
                  <a:txBody>
                    <a:bodyPr/>
                    <a:lstStyle/>
                    <a:p>
                      <a:pPr algn="l" fontAlgn="b"/>
                      <a:r>
                        <a:rPr lang="en-US" sz="800" b="0" i="0" u="none" strike="noStrike">
                          <a:solidFill>
                            <a:srgbClr val="000000"/>
                          </a:solidFill>
                          <a:effectLst/>
                          <a:latin typeface="Calibri" panose="020F0502020204030204" pitchFamily="34" charset="0"/>
                        </a:rPr>
                        <a:t>Haru Cats</a:t>
                      </a:r>
                    </a:p>
                  </a:txBody>
                  <a:tcPr marL="5180" marR="5180" marT="5180" marB="0" anchor="b">
                    <a:lnL>
                      <a:noFill/>
                    </a:lnL>
                    <a:lnR>
                      <a:noFill/>
                    </a:lnR>
                    <a:lnT>
                      <a:noFill/>
                    </a:lnT>
                    <a:lnB>
                      <a:noFill/>
                    </a:lnB>
                  </a:tcPr>
                </a:tc>
                <a:extLst>
                  <a:ext uri="{0D108BD9-81ED-4DB2-BD59-A6C34878D82A}">
                    <a16:rowId xmlns:a16="http://schemas.microsoft.com/office/drawing/2014/main" val="154242232"/>
                  </a:ext>
                </a:extLst>
              </a:tr>
              <a:tr h="103603">
                <a:tc>
                  <a:txBody>
                    <a:bodyPr/>
                    <a:lstStyle/>
                    <a:p>
                      <a:pPr algn="l" fontAlgn="b"/>
                      <a:r>
                        <a:rPr lang="en-US" sz="800" b="0" i="0" u="none" strike="noStrike">
                          <a:solidFill>
                            <a:srgbClr val="000000"/>
                          </a:solidFill>
                          <a:effectLst/>
                          <a:latin typeface="Calibri" panose="020F0502020204030204" pitchFamily="34" charset="0"/>
                        </a:rPr>
                        <a:t>Hearts</a:t>
                      </a:r>
                    </a:p>
                  </a:txBody>
                  <a:tcPr marL="5180" marR="5180" marT="5180" marB="0" anchor="b">
                    <a:lnL>
                      <a:noFill/>
                    </a:lnL>
                    <a:lnR>
                      <a:noFill/>
                    </a:lnR>
                    <a:lnT>
                      <a:noFill/>
                    </a:lnT>
                    <a:lnB>
                      <a:noFill/>
                    </a:lnB>
                  </a:tcPr>
                </a:tc>
                <a:extLst>
                  <a:ext uri="{0D108BD9-81ED-4DB2-BD59-A6C34878D82A}">
                    <a16:rowId xmlns:a16="http://schemas.microsoft.com/office/drawing/2014/main" val="828418010"/>
                  </a:ext>
                </a:extLst>
              </a:tr>
              <a:tr h="103603">
                <a:tc>
                  <a:txBody>
                    <a:bodyPr/>
                    <a:lstStyle/>
                    <a:p>
                      <a:pPr algn="l" fontAlgn="b"/>
                      <a:r>
                        <a:rPr lang="en-US" sz="800" b="0" i="0" u="none" strike="noStrike">
                          <a:solidFill>
                            <a:srgbClr val="000000"/>
                          </a:solidFill>
                          <a:effectLst/>
                          <a:latin typeface="Calibri" panose="020F0502020204030204" pitchFamily="34" charset="0"/>
                        </a:rPr>
                        <a:t>Heavy.com</a:t>
                      </a:r>
                    </a:p>
                  </a:txBody>
                  <a:tcPr marL="5180" marR="5180" marT="5180" marB="0" anchor="b">
                    <a:lnL>
                      <a:noFill/>
                    </a:lnL>
                    <a:lnR>
                      <a:noFill/>
                    </a:lnR>
                    <a:lnT>
                      <a:noFill/>
                    </a:lnT>
                    <a:lnB>
                      <a:noFill/>
                    </a:lnB>
                  </a:tcPr>
                </a:tc>
                <a:extLst>
                  <a:ext uri="{0D108BD9-81ED-4DB2-BD59-A6C34878D82A}">
                    <a16:rowId xmlns:a16="http://schemas.microsoft.com/office/drawing/2014/main" val="3535900462"/>
                  </a:ext>
                </a:extLst>
              </a:tr>
              <a:tr h="103603">
                <a:tc>
                  <a:txBody>
                    <a:bodyPr/>
                    <a:lstStyle/>
                    <a:p>
                      <a:pPr algn="l" fontAlgn="b"/>
                      <a:r>
                        <a:rPr lang="en-US" sz="800" b="0" i="0" u="none" strike="noStrike">
                          <a:solidFill>
                            <a:srgbClr val="000000"/>
                          </a:solidFill>
                          <a:effectLst/>
                          <a:latin typeface="Calibri" panose="020F0502020204030204" pitchFamily="34" charset="0"/>
                        </a:rPr>
                        <a:t>Helix Jump</a:t>
                      </a:r>
                    </a:p>
                  </a:txBody>
                  <a:tcPr marL="5180" marR="5180" marT="5180" marB="0" anchor="b">
                    <a:lnL>
                      <a:noFill/>
                    </a:lnL>
                    <a:lnR>
                      <a:noFill/>
                    </a:lnR>
                    <a:lnT>
                      <a:noFill/>
                    </a:lnT>
                    <a:lnB>
                      <a:noFill/>
                    </a:lnB>
                  </a:tcPr>
                </a:tc>
                <a:extLst>
                  <a:ext uri="{0D108BD9-81ED-4DB2-BD59-A6C34878D82A}">
                    <a16:rowId xmlns:a16="http://schemas.microsoft.com/office/drawing/2014/main" val="195677402"/>
                  </a:ext>
                </a:extLst>
              </a:tr>
              <a:tr h="103603">
                <a:tc>
                  <a:txBody>
                    <a:bodyPr/>
                    <a:lstStyle/>
                    <a:p>
                      <a:pPr algn="l" fontAlgn="b"/>
                      <a:r>
                        <a:rPr lang="en-US" sz="800" b="0" i="0" u="none" strike="noStrike">
                          <a:solidFill>
                            <a:srgbClr val="000000"/>
                          </a:solidFill>
                          <a:effectLst/>
                          <a:latin typeface="Calibri" panose="020F0502020204030204" pitchFamily="34" charset="0"/>
                        </a:rPr>
                        <a:t>hi5</a:t>
                      </a:r>
                    </a:p>
                  </a:txBody>
                  <a:tcPr marL="5180" marR="5180" marT="5180" marB="0" anchor="b">
                    <a:lnL>
                      <a:noFill/>
                    </a:lnL>
                    <a:lnR>
                      <a:noFill/>
                    </a:lnR>
                    <a:lnT>
                      <a:noFill/>
                    </a:lnT>
                    <a:lnB>
                      <a:noFill/>
                    </a:lnB>
                  </a:tcPr>
                </a:tc>
                <a:extLst>
                  <a:ext uri="{0D108BD9-81ED-4DB2-BD59-A6C34878D82A}">
                    <a16:rowId xmlns:a16="http://schemas.microsoft.com/office/drawing/2014/main" val="245860081"/>
                  </a:ext>
                </a:extLst>
              </a:tr>
              <a:tr h="103603">
                <a:tc>
                  <a:txBody>
                    <a:bodyPr/>
                    <a:lstStyle/>
                    <a:p>
                      <a:pPr algn="l" fontAlgn="b"/>
                      <a:r>
                        <a:rPr lang="en-US" sz="800" b="0" i="0" u="none" strike="noStrike">
                          <a:solidFill>
                            <a:srgbClr val="000000"/>
                          </a:solidFill>
                          <a:effectLst/>
                          <a:latin typeface="Calibri" panose="020F0502020204030204" pitchFamily="34" charset="0"/>
                        </a:rPr>
                        <a:t>High Heels</a:t>
                      </a:r>
                    </a:p>
                  </a:txBody>
                  <a:tcPr marL="5180" marR="5180" marT="5180" marB="0" anchor="b">
                    <a:lnL>
                      <a:noFill/>
                    </a:lnL>
                    <a:lnR>
                      <a:noFill/>
                    </a:lnR>
                    <a:lnT>
                      <a:noFill/>
                    </a:lnT>
                    <a:lnB>
                      <a:noFill/>
                    </a:lnB>
                  </a:tcPr>
                </a:tc>
                <a:extLst>
                  <a:ext uri="{0D108BD9-81ED-4DB2-BD59-A6C34878D82A}">
                    <a16:rowId xmlns:a16="http://schemas.microsoft.com/office/drawing/2014/main" val="3991936992"/>
                  </a:ext>
                </a:extLst>
              </a:tr>
              <a:tr h="103603">
                <a:tc>
                  <a:txBody>
                    <a:bodyPr/>
                    <a:lstStyle/>
                    <a:p>
                      <a:pPr algn="l" fontAlgn="b"/>
                      <a:r>
                        <a:rPr lang="en-US" sz="800" b="0" i="0" u="none" strike="noStrike">
                          <a:solidFill>
                            <a:srgbClr val="000000"/>
                          </a:solidFill>
                          <a:effectLst/>
                          <a:latin typeface="Calibri" panose="020F0502020204030204" pitchFamily="34" charset="0"/>
                        </a:rPr>
                        <a:t>Hometalk</a:t>
                      </a:r>
                    </a:p>
                  </a:txBody>
                  <a:tcPr marL="5180" marR="5180" marT="5180" marB="0" anchor="b">
                    <a:lnL>
                      <a:noFill/>
                    </a:lnL>
                    <a:lnR>
                      <a:noFill/>
                    </a:lnR>
                    <a:lnT>
                      <a:noFill/>
                    </a:lnT>
                    <a:lnB>
                      <a:noFill/>
                    </a:lnB>
                  </a:tcPr>
                </a:tc>
                <a:extLst>
                  <a:ext uri="{0D108BD9-81ED-4DB2-BD59-A6C34878D82A}">
                    <a16:rowId xmlns:a16="http://schemas.microsoft.com/office/drawing/2014/main" val="3208571212"/>
                  </a:ext>
                </a:extLst>
              </a:tr>
              <a:tr h="103603">
                <a:tc>
                  <a:txBody>
                    <a:bodyPr/>
                    <a:lstStyle/>
                    <a:p>
                      <a:pPr algn="l" fontAlgn="b"/>
                      <a:r>
                        <a:rPr lang="en-US" sz="800" b="0" i="0" u="none" strike="noStrike">
                          <a:solidFill>
                            <a:srgbClr val="000000"/>
                          </a:solidFill>
                          <a:effectLst/>
                          <a:latin typeface="Calibri" panose="020F0502020204030204" pitchFamily="34" charset="0"/>
                        </a:rPr>
                        <a:t>IAA</a:t>
                      </a:r>
                    </a:p>
                  </a:txBody>
                  <a:tcPr marL="5180" marR="5180" marT="5180" marB="0" anchor="b">
                    <a:lnL>
                      <a:noFill/>
                    </a:lnL>
                    <a:lnR>
                      <a:noFill/>
                    </a:lnR>
                    <a:lnT>
                      <a:noFill/>
                    </a:lnT>
                    <a:lnB>
                      <a:noFill/>
                    </a:lnB>
                  </a:tcPr>
                </a:tc>
                <a:extLst>
                  <a:ext uri="{0D108BD9-81ED-4DB2-BD59-A6C34878D82A}">
                    <a16:rowId xmlns:a16="http://schemas.microsoft.com/office/drawing/2014/main" val="2972843017"/>
                  </a:ext>
                </a:extLst>
              </a:tr>
              <a:tr h="103603">
                <a:tc>
                  <a:txBody>
                    <a:bodyPr/>
                    <a:lstStyle/>
                    <a:p>
                      <a:pPr algn="l" fontAlgn="b"/>
                      <a:r>
                        <a:rPr lang="en-US" sz="800" b="0" i="0" u="none" strike="noStrike">
                          <a:solidFill>
                            <a:srgbClr val="000000"/>
                          </a:solidFill>
                          <a:effectLst/>
                          <a:latin typeface="Calibri" panose="020F0502020204030204" pitchFamily="34" charset="0"/>
                        </a:rPr>
                        <a:t>Imgur</a:t>
                      </a:r>
                    </a:p>
                  </a:txBody>
                  <a:tcPr marL="5180" marR="5180" marT="5180" marB="0" anchor="b">
                    <a:lnL>
                      <a:noFill/>
                    </a:lnL>
                    <a:lnR>
                      <a:noFill/>
                    </a:lnR>
                    <a:lnT>
                      <a:noFill/>
                    </a:lnT>
                    <a:lnB>
                      <a:noFill/>
                    </a:lnB>
                  </a:tcPr>
                </a:tc>
                <a:extLst>
                  <a:ext uri="{0D108BD9-81ED-4DB2-BD59-A6C34878D82A}">
                    <a16:rowId xmlns:a16="http://schemas.microsoft.com/office/drawing/2014/main" val="4154133755"/>
                  </a:ext>
                </a:extLst>
              </a:tr>
              <a:tr h="103603">
                <a:tc>
                  <a:txBody>
                    <a:bodyPr/>
                    <a:lstStyle/>
                    <a:p>
                      <a:pPr algn="l" fontAlgn="b"/>
                      <a:r>
                        <a:rPr lang="en-US" sz="800" b="0" i="0" u="none" strike="noStrike">
                          <a:solidFill>
                            <a:srgbClr val="000000"/>
                          </a:solidFill>
                          <a:effectLst/>
                          <a:latin typeface="Calibri" panose="020F0502020204030204" pitchFamily="34" charset="0"/>
                        </a:rPr>
                        <a:t>IMLeagues</a:t>
                      </a:r>
                    </a:p>
                  </a:txBody>
                  <a:tcPr marL="5180" marR="5180" marT="5180" marB="0" anchor="b">
                    <a:lnL>
                      <a:noFill/>
                    </a:lnL>
                    <a:lnR>
                      <a:noFill/>
                    </a:lnR>
                    <a:lnT>
                      <a:noFill/>
                    </a:lnT>
                    <a:lnB>
                      <a:noFill/>
                    </a:lnB>
                  </a:tcPr>
                </a:tc>
                <a:extLst>
                  <a:ext uri="{0D108BD9-81ED-4DB2-BD59-A6C34878D82A}">
                    <a16:rowId xmlns:a16="http://schemas.microsoft.com/office/drawing/2014/main" val="1357987780"/>
                  </a:ext>
                </a:extLst>
              </a:tr>
              <a:tr h="103603">
                <a:tc>
                  <a:txBody>
                    <a:bodyPr/>
                    <a:lstStyle/>
                    <a:p>
                      <a:pPr algn="l" fontAlgn="b"/>
                      <a:r>
                        <a:rPr lang="en-US" sz="800" b="0" i="0" u="none" strike="noStrike">
                          <a:solidFill>
                            <a:srgbClr val="000000"/>
                          </a:solidFill>
                          <a:effectLst/>
                          <a:latin typeface="Calibri" panose="020F0502020204030204" pitchFamily="34" charset="0"/>
                        </a:rPr>
                        <a:t>IMVU</a:t>
                      </a:r>
                    </a:p>
                  </a:txBody>
                  <a:tcPr marL="5180" marR="5180" marT="5180" marB="0" anchor="b">
                    <a:lnL>
                      <a:noFill/>
                    </a:lnL>
                    <a:lnR>
                      <a:noFill/>
                    </a:lnR>
                    <a:lnT>
                      <a:noFill/>
                    </a:lnT>
                    <a:lnB>
                      <a:noFill/>
                    </a:lnB>
                  </a:tcPr>
                </a:tc>
                <a:extLst>
                  <a:ext uri="{0D108BD9-81ED-4DB2-BD59-A6C34878D82A}">
                    <a16:rowId xmlns:a16="http://schemas.microsoft.com/office/drawing/2014/main" val="1589493486"/>
                  </a:ext>
                </a:extLst>
              </a:tr>
              <a:tr h="103603">
                <a:tc>
                  <a:txBody>
                    <a:bodyPr/>
                    <a:lstStyle/>
                    <a:p>
                      <a:pPr algn="l" fontAlgn="b"/>
                      <a:r>
                        <a:rPr lang="en-US" sz="800" b="0" i="0" u="none" strike="noStrike">
                          <a:solidFill>
                            <a:srgbClr val="000000"/>
                          </a:solidFill>
                          <a:effectLst/>
                          <a:latin typeface="Calibri" panose="020F0502020204030204" pitchFamily="34" charset="0"/>
                        </a:rPr>
                        <a:t>IndyStar</a:t>
                      </a:r>
                    </a:p>
                  </a:txBody>
                  <a:tcPr marL="5180" marR="5180" marT="5180" marB="0" anchor="b">
                    <a:lnL>
                      <a:noFill/>
                    </a:lnL>
                    <a:lnR>
                      <a:noFill/>
                    </a:lnR>
                    <a:lnT>
                      <a:noFill/>
                    </a:lnT>
                    <a:lnB>
                      <a:noFill/>
                    </a:lnB>
                  </a:tcPr>
                </a:tc>
                <a:extLst>
                  <a:ext uri="{0D108BD9-81ED-4DB2-BD59-A6C34878D82A}">
                    <a16:rowId xmlns:a16="http://schemas.microsoft.com/office/drawing/2014/main" val="3592214402"/>
                  </a:ext>
                </a:extLst>
              </a:tr>
              <a:tr h="103603">
                <a:tc>
                  <a:txBody>
                    <a:bodyPr/>
                    <a:lstStyle/>
                    <a:p>
                      <a:pPr algn="l" fontAlgn="b"/>
                      <a:r>
                        <a:rPr lang="en-US" sz="800" b="0" i="0" u="none" strike="noStrike">
                          <a:solidFill>
                            <a:srgbClr val="000000"/>
                          </a:solidFill>
                          <a:effectLst/>
                          <a:latin typeface="Calibri" panose="020F0502020204030204" pitchFamily="34" charset="0"/>
                        </a:rPr>
                        <a:t>Issuu</a:t>
                      </a:r>
                    </a:p>
                  </a:txBody>
                  <a:tcPr marL="5180" marR="5180" marT="5180" marB="0" anchor="b">
                    <a:lnL>
                      <a:noFill/>
                    </a:lnL>
                    <a:lnR>
                      <a:noFill/>
                    </a:lnR>
                    <a:lnT>
                      <a:noFill/>
                    </a:lnT>
                    <a:lnB>
                      <a:noFill/>
                    </a:lnB>
                  </a:tcPr>
                </a:tc>
                <a:extLst>
                  <a:ext uri="{0D108BD9-81ED-4DB2-BD59-A6C34878D82A}">
                    <a16:rowId xmlns:a16="http://schemas.microsoft.com/office/drawing/2014/main" val="1335538825"/>
                  </a:ext>
                </a:extLst>
              </a:tr>
              <a:tr h="103603">
                <a:tc>
                  <a:txBody>
                    <a:bodyPr/>
                    <a:lstStyle/>
                    <a:p>
                      <a:pPr algn="l" fontAlgn="b"/>
                      <a:r>
                        <a:rPr lang="en-US" sz="800" b="0" i="0" u="none" strike="noStrike">
                          <a:solidFill>
                            <a:srgbClr val="000000"/>
                          </a:solidFill>
                          <a:effectLst/>
                          <a:latin typeface="Calibri" panose="020F0502020204030204" pitchFamily="34" charset="0"/>
                        </a:rPr>
                        <a:t>ITM</a:t>
                      </a:r>
                    </a:p>
                  </a:txBody>
                  <a:tcPr marL="5180" marR="5180" marT="5180" marB="0" anchor="b">
                    <a:lnL>
                      <a:noFill/>
                    </a:lnL>
                    <a:lnR>
                      <a:noFill/>
                    </a:lnR>
                    <a:lnT>
                      <a:noFill/>
                    </a:lnT>
                    <a:lnB>
                      <a:noFill/>
                    </a:lnB>
                  </a:tcPr>
                </a:tc>
                <a:extLst>
                  <a:ext uri="{0D108BD9-81ED-4DB2-BD59-A6C34878D82A}">
                    <a16:rowId xmlns:a16="http://schemas.microsoft.com/office/drawing/2014/main" val="2830750732"/>
                  </a:ext>
                </a:extLst>
              </a:tr>
              <a:tr h="103603">
                <a:tc>
                  <a:txBody>
                    <a:bodyPr/>
                    <a:lstStyle/>
                    <a:p>
                      <a:pPr algn="l" fontAlgn="b"/>
                      <a:r>
                        <a:rPr lang="en-US" sz="800" b="0" i="0" u="none" strike="noStrike">
                          <a:solidFill>
                            <a:srgbClr val="000000"/>
                          </a:solidFill>
                          <a:effectLst/>
                          <a:latin typeface="Calibri" panose="020F0502020204030204" pitchFamily="34" charset="0"/>
                        </a:rPr>
                        <a:t>Javatpoint</a:t>
                      </a:r>
                    </a:p>
                  </a:txBody>
                  <a:tcPr marL="5180" marR="5180" marT="5180" marB="0" anchor="b">
                    <a:lnL>
                      <a:noFill/>
                    </a:lnL>
                    <a:lnR>
                      <a:noFill/>
                    </a:lnR>
                    <a:lnT>
                      <a:noFill/>
                    </a:lnT>
                    <a:lnB>
                      <a:noFill/>
                    </a:lnB>
                  </a:tcPr>
                </a:tc>
                <a:extLst>
                  <a:ext uri="{0D108BD9-81ED-4DB2-BD59-A6C34878D82A}">
                    <a16:rowId xmlns:a16="http://schemas.microsoft.com/office/drawing/2014/main" val="173996322"/>
                  </a:ext>
                </a:extLst>
              </a:tr>
              <a:tr h="103603">
                <a:tc>
                  <a:txBody>
                    <a:bodyPr/>
                    <a:lstStyle/>
                    <a:p>
                      <a:pPr algn="l" fontAlgn="b"/>
                      <a:r>
                        <a:rPr lang="en-US" sz="800" b="0" i="0" u="none" strike="noStrike">
                          <a:solidFill>
                            <a:srgbClr val="000000"/>
                          </a:solidFill>
                          <a:effectLst/>
                          <a:latin typeface="Calibri" panose="020F0502020204030204" pitchFamily="34" charset="0"/>
                        </a:rPr>
                        <a:t>Jewel Hunter</a:t>
                      </a:r>
                    </a:p>
                  </a:txBody>
                  <a:tcPr marL="5180" marR="5180" marT="5180" marB="0" anchor="b">
                    <a:lnL>
                      <a:noFill/>
                    </a:lnL>
                    <a:lnR>
                      <a:noFill/>
                    </a:lnR>
                    <a:lnT>
                      <a:noFill/>
                    </a:lnT>
                    <a:lnB>
                      <a:noFill/>
                    </a:lnB>
                  </a:tcPr>
                </a:tc>
                <a:extLst>
                  <a:ext uri="{0D108BD9-81ED-4DB2-BD59-A6C34878D82A}">
                    <a16:rowId xmlns:a16="http://schemas.microsoft.com/office/drawing/2014/main" val="321113913"/>
                  </a:ext>
                </a:extLst>
              </a:tr>
              <a:tr h="103603">
                <a:tc>
                  <a:txBody>
                    <a:bodyPr/>
                    <a:lstStyle/>
                    <a:p>
                      <a:pPr algn="l" fontAlgn="b"/>
                      <a:r>
                        <a:rPr lang="en-US" sz="800" b="0" i="0" u="none" strike="noStrike">
                          <a:solidFill>
                            <a:srgbClr val="000000"/>
                          </a:solidFill>
                          <a:effectLst/>
                          <a:latin typeface="Calibri" panose="020F0502020204030204" pitchFamily="34" charset="0"/>
                        </a:rPr>
                        <a:t>Jigsaw Puzzle</a:t>
                      </a:r>
                    </a:p>
                  </a:txBody>
                  <a:tcPr marL="5180" marR="5180" marT="5180" marB="0" anchor="b">
                    <a:lnL>
                      <a:noFill/>
                    </a:lnL>
                    <a:lnR>
                      <a:noFill/>
                    </a:lnR>
                    <a:lnT>
                      <a:noFill/>
                    </a:lnT>
                    <a:lnB>
                      <a:noFill/>
                    </a:lnB>
                  </a:tcPr>
                </a:tc>
                <a:extLst>
                  <a:ext uri="{0D108BD9-81ED-4DB2-BD59-A6C34878D82A}">
                    <a16:rowId xmlns:a16="http://schemas.microsoft.com/office/drawing/2014/main" val="2352926733"/>
                  </a:ext>
                </a:extLst>
              </a:tr>
              <a:tr h="103603">
                <a:tc>
                  <a:txBody>
                    <a:bodyPr/>
                    <a:lstStyle/>
                    <a:p>
                      <a:pPr algn="l" fontAlgn="b"/>
                      <a:r>
                        <a:rPr lang="en-US" sz="800" b="0" i="0" u="none" strike="noStrike">
                          <a:solidFill>
                            <a:srgbClr val="000000"/>
                          </a:solidFill>
                          <a:effectLst/>
                          <a:latin typeface="Calibri" panose="020F0502020204030204" pitchFamily="34" charset="0"/>
                        </a:rPr>
                        <a:t>KDVR &amp; FOX31</a:t>
                      </a:r>
                    </a:p>
                  </a:txBody>
                  <a:tcPr marL="5180" marR="5180" marT="5180" marB="0" anchor="b">
                    <a:lnL>
                      <a:noFill/>
                    </a:lnL>
                    <a:lnR>
                      <a:noFill/>
                    </a:lnR>
                    <a:lnT>
                      <a:noFill/>
                    </a:lnT>
                    <a:lnB>
                      <a:noFill/>
                    </a:lnB>
                  </a:tcPr>
                </a:tc>
                <a:extLst>
                  <a:ext uri="{0D108BD9-81ED-4DB2-BD59-A6C34878D82A}">
                    <a16:rowId xmlns:a16="http://schemas.microsoft.com/office/drawing/2014/main" val="377976821"/>
                  </a:ext>
                </a:extLst>
              </a:tr>
              <a:tr h="103603">
                <a:tc>
                  <a:txBody>
                    <a:bodyPr/>
                    <a:lstStyle/>
                    <a:p>
                      <a:pPr algn="l" fontAlgn="b"/>
                      <a:r>
                        <a:rPr lang="en-US" sz="800" b="0" i="0" u="none" strike="noStrike">
                          <a:solidFill>
                            <a:srgbClr val="000000"/>
                          </a:solidFill>
                          <a:effectLst/>
                          <a:latin typeface="Calibri" panose="020F0502020204030204" pitchFamily="34" charset="0"/>
                        </a:rPr>
                        <a:t>KenKen Puzzle</a:t>
                      </a:r>
                    </a:p>
                  </a:txBody>
                  <a:tcPr marL="5180" marR="5180" marT="5180" marB="0" anchor="b">
                    <a:lnL>
                      <a:noFill/>
                    </a:lnL>
                    <a:lnR>
                      <a:noFill/>
                    </a:lnR>
                    <a:lnT>
                      <a:noFill/>
                    </a:lnT>
                    <a:lnB>
                      <a:noFill/>
                    </a:lnB>
                  </a:tcPr>
                </a:tc>
                <a:extLst>
                  <a:ext uri="{0D108BD9-81ED-4DB2-BD59-A6C34878D82A}">
                    <a16:rowId xmlns:a16="http://schemas.microsoft.com/office/drawing/2014/main" val="593761772"/>
                  </a:ext>
                </a:extLst>
              </a:tr>
              <a:tr h="103603">
                <a:tc>
                  <a:txBody>
                    <a:bodyPr/>
                    <a:lstStyle/>
                    <a:p>
                      <a:pPr algn="l" fontAlgn="b"/>
                      <a:r>
                        <a:rPr lang="en-US" sz="800" b="0" i="0" u="none" strike="noStrike">
                          <a:solidFill>
                            <a:srgbClr val="000000"/>
                          </a:solidFill>
                          <a:effectLst/>
                          <a:latin typeface="Calibri" panose="020F0502020204030204" pitchFamily="34" charset="0"/>
                        </a:rPr>
                        <a:t>Kinetic</a:t>
                      </a:r>
                    </a:p>
                  </a:txBody>
                  <a:tcPr marL="5180" marR="5180" marT="5180" marB="0" anchor="b">
                    <a:lnL>
                      <a:noFill/>
                    </a:lnL>
                    <a:lnR>
                      <a:noFill/>
                    </a:lnR>
                    <a:lnT>
                      <a:noFill/>
                    </a:lnT>
                    <a:lnB>
                      <a:noFill/>
                    </a:lnB>
                  </a:tcPr>
                </a:tc>
                <a:extLst>
                  <a:ext uri="{0D108BD9-81ED-4DB2-BD59-A6C34878D82A}">
                    <a16:rowId xmlns:a16="http://schemas.microsoft.com/office/drawing/2014/main" val="3025080812"/>
                  </a:ext>
                </a:extLst>
              </a:tr>
              <a:tr h="103603">
                <a:tc>
                  <a:txBody>
                    <a:bodyPr/>
                    <a:lstStyle/>
                    <a:p>
                      <a:pPr algn="l" fontAlgn="b"/>
                      <a:r>
                        <a:rPr lang="en-US" sz="800" b="0" i="0" u="none" strike="noStrike">
                          <a:solidFill>
                            <a:srgbClr val="000000"/>
                          </a:solidFill>
                          <a:effectLst/>
                          <a:latin typeface="Calibri" panose="020F0502020204030204" pitchFamily="34" charset="0"/>
                        </a:rPr>
                        <a:t>Know Your Meme</a:t>
                      </a:r>
                    </a:p>
                  </a:txBody>
                  <a:tcPr marL="5180" marR="5180" marT="5180" marB="0" anchor="b">
                    <a:lnL>
                      <a:noFill/>
                    </a:lnL>
                    <a:lnR>
                      <a:noFill/>
                    </a:lnR>
                    <a:lnT>
                      <a:noFill/>
                    </a:lnT>
                    <a:lnB>
                      <a:noFill/>
                    </a:lnB>
                  </a:tcPr>
                </a:tc>
                <a:extLst>
                  <a:ext uri="{0D108BD9-81ED-4DB2-BD59-A6C34878D82A}">
                    <a16:rowId xmlns:a16="http://schemas.microsoft.com/office/drawing/2014/main" val="2952670125"/>
                  </a:ext>
                </a:extLst>
              </a:tr>
              <a:tr h="103603">
                <a:tc>
                  <a:txBody>
                    <a:bodyPr/>
                    <a:lstStyle/>
                    <a:p>
                      <a:pPr algn="l" fontAlgn="b"/>
                      <a:r>
                        <a:rPr lang="en-US" sz="800" b="0" i="0" u="none" strike="noStrike">
                          <a:solidFill>
                            <a:srgbClr val="000000"/>
                          </a:solidFill>
                          <a:effectLst/>
                          <a:latin typeface="Calibri" panose="020F0502020204030204" pitchFamily="34" charset="0"/>
                        </a:rPr>
                        <a:t>Kotaku</a:t>
                      </a:r>
                    </a:p>
                  </a:txBody>
                  <a:tcPr marL="5180" marR="5180" marT="5180" marB="0" anchor="b">
                    <a:lnL>
                      <a:noFill/>
                    </a:lnL>
                    <a:lnR>
                      <a:noFill/>
                    </a:lnR>
                    <a:lnT>
                      <a:noFill/>
                    </a:lnT>
                    <a:lnB>
                      <a:noFill/>
                    </a:lnB>
                  </a:tcPr>
                </a:tc>
                <a:extLst>
                  <a:ext uri="{0D108BD9-81ED-4DB2-BD59-A6C34878D82A}">
                    <a16:rowId xmlns:a16="http://schemas.microsoft.com/office/drawing/2014/main" val="3674813814"/>
                  </a:ext>
                </a:extLst>
              </a:tr>
              <a:tr h="103603">
                <a:tc>
                  <a:txBody>
                    <a:bodyPr/>
                    <a:lstStyle/>
                    <a:p>
                      <a:pPr algn="l" fontAlgn="b"/>
                      <a:r>
                        <a:rPr lang="en-US" sz="800" b="0" i="0" u="none" strike="noStrike">
                          <a:solidFill>
                            <a:srgbClr val="000000"/>
                          </a:solidFill>
                          <a:effectLst/>
                          <a:latin typeface="Calibri" panose="020F0502020204030204" pitchFamily="34" charset="0"/>
                        </a:rPr>
                        <a:t>Kryss- The Battle of the Words</a:t>
                      </a:r>
                    </a:p>
                  </a:txBody>
                  <a:tcPr marL="5180" marR="5180" marT="5180" marB="0" anchor="b">
                    <a:lnL>
                      <a:noFill/>
                    </a:lnL>
                    <a:lnR>
                      <a:noFill/>
                    </a:lnR>
                    <a:lnT>
                      <a:noFill/>
                    </a:lnT>
                    <a:lnB>
                      <a:noFill/>
                    </a:lnB>
                  </a:tcPr>
                </a:tc>
                <a:extLst>
                  <a:ext uri="{0D108BD9-81ED-4DB2-BD59-A6C34878D82A}">
                    <a16:rowId xmlns:a16="http://schemas.microsoft.com/office/drawing/2014/main" val="2034028198"/>
                  </a:ext>
                </a:extLst>
              </a:tr>
              <a:tr h="103603">
                <a:tc>
                  <a:txBody>
                    <a:bodyPr/>
                    <a:lstStyle/>
                    <a:p>
                      <a:pPr algn="l" fontAlgn="b"/>
                      <a:r>
                        <a:rPr lang="en-US" sz="800" b="0" i="0" u="none" strike="noStrike">
                          <a:solidFill>
                            <a:srgbClr val="000000"/>
                          </a:solidFill>
                          <a:effectLst/>
                          <a:latin typeface="Calibri" panose="020F0502020204030204" pitchFamily="34" charset="0"/>
                        </a:rPr>
                        <a:t>Law Insider</a:t>
                      </a:r>
                    </a:p>
                  </a:txBody>
                  <a:tcPr marL="5180" marR="5180" marT="5180" marB="0" anchor="b">
                    <a:lnL>
                      <a:noFill/>
                    </a:lnL>
                    <a:lnR>
                      <a:noFill/>
                    </a:lnR>
                    <a:lnT>
                      <a:noFill/>
                    </a:lnT>
                    <a:lnB>
                      <a:noFill/>
                    </a:lnB>
                  </a:tcPr>
                </a:tc>
                <a:extLst>
                  <a:ext uri="{0D108BD9-81ED-4DB2-BD59-A6C34878D82A}">
                    <a16:rowId xmlns:a16="http://schemas.microsoft.com/office/drawing/2014/main" val="1593023130"/>
                  </a:ext>
                </a:extLst>
              </a:tr>
              <a:tr h="103603">
                <a:tc>
                  <a:txBody>
                    <a:bodyPr/>
                    <a:lstStyle/>
                    <a:p>
                      <a:pPr algn="l" fontAlgn="b"/>
                      <a:r>
                        <a:rPr lang="en-US" sz="800" b="0" i="0" u="none" strike="noStrike">
                          <a:solidFill>
                            <a:srgbClr val="000000"/>
                          </a:solidFill>
                          <a:effectLst/>
                          <a:latin typeface="Calibri" panose="020F0502020204030204" pitchFamily="34" charset="0"/>
                        </a:rPr>
                        <a:t>League of Graphs</a:t>
                      </a:r>
                    </a:p>
                  </a:txBody>
                  <a:tcPr marL="5180" marR="5180" marT="5180" marB="0" anchor="b">
                    <a:lnL>
                      <a:noFill/>
                    </a:lnL>
                    <a:lnR>
                      <a:noFill/>
                    </a:lnR>
                    <a:lnT>
                      <a:noFill/>
                    </a:lnT>
                    <a:lnB>
                      <a:noFill/>
                    </a:lnB>
                  </a:tcPr>
                </a:tc>
                <a:extLst>
                  <a:ext uri="{0D108BD9-81ED-4DB2-BD59-A6C34878D82A}">
                    <a16:rowId xmlns:a16="http://schemas.microsoft.com/office/drawing/2014/main" val="1817639254"/>
                  </a:ext>
                </a:extLst>
              </a:tr>
              <a:tr h="103603">
                <a:tc>
                  <a:txBody>
                    <a:bodyPr/>
                    <a:lstStyle/>
                    <a:p>
                      <a:pPr algn="l" fontAlgn="b"/>
                      <a:r>
                        <a:rPr lang="en-US" sz="800" b="0" i="0" u="none" strike="noStrike">
                          <a:solidFill>
                            <a:srgbClr val="000000"/>
                          </a:solidFill>
                          <a:effectLst/>
                          <a:latin typeface="Calibri" panose="020F0502020204030204" pitchFamily="34" charset="0"/>
                        </a:rPr>
                        <a:t>LetsRun.com</a:t>
                      </a:r>
                    </a:p>
                  </a:txBody>
                  <a:tcPr marL="5180" marR="5180" marT="5180" marB="0" anchor="b">
                    <a:lnL>
                      <a:noFill/>
                    </a:lnL>
                    <a:lnR>
                      <a:noFill/>
                    </a:lnR>
                    <a:lnT>
                      <a:noFill/>
                    </a:lnT>
                    <a:lnB>
                      <a:noFill/>
                    </a:lnB>
                  </a:tcPr>
                </a:tc>
                <a:extLst>
                  <a:ext uri="{0D108BD9-81ED-4DB2-BD59-A6C34878D82A}">
                    <a16:rowId xmlns:a16="http://schemas.microsoft.com/office/drawing/2014/main" val="4216212932"/>
                  </a:ext>
                </a:extLst>
              </a:tr>
              <a:tr h="103603">
                <a:tc>
                  <a:txBody>
                    <a:bodyPr/>
                    <a:lstStyle/>
                    <a:p>
                      <a:pPr algn="l" fontAlgn="b"/>
                      <a:r>
                        <a:rPr lang="en-US" sz="800" b="0" i="0" u="none" strike="noStrike">
                          <a:solidFill>
                            <a:srgbClr val="000000"/>
                          </a:solidFill>
                          <a:effectLst/>
                          <a:latin typeface="Calibri" panose="020F0502020204030204" pitchFamily="34" charset="0"/>
                        </a:rPr>
                        <a:t>Letter Soup</a:t>
                      </a:r>
                    </a:p>
                  </a:txBody>
                  <a:tcPr marL="5180" marR="5180" marT="5180" marB="0" anchor="b">
                    <a:lnL>
                      <a:noFill/>
                    </a:lnL>
                    <a:lnR>
                      <a:noFill/>
                    </a:lnR>
                    <a:lnT>
                      <a:noFill/>
                    </a:lnT>
                    <a:lnB>
                      <a:noFill/>
                    </a:lnB>
                  </a:tcPr>
                </a:tc>
                <a:extLst>
                  <a:ext uri="{0D108BD9-81ED-4DB2-BD59-A6C34878D82A}">
                    <a16:rowId xmlns:a16="http://schemas.microsoft.com/office/drawing/2014/main" val="3489233649"/>
                  </a:ext>
                </a:extLst>
              </a:tr>
              <a:tr h="103603">
                <a:tc>
                  <a:txBody>
                    <a:bodyPr/>
                    <a:lstStyle/>
                    <a:p>
                      <a:pPr algn="l" fontAlgn="b"/>
                      <a:r>
                        <a:rPr lang="en-US" sz="800" b="0" i="0" u="none" strike="noStrike">
                          <a:solidFill>
                            <a:srgbClr val="000000"/>
                          </a:solidFill>
                          <a:effectLst/>
                          <a:latin typeface="Calibri" panose="020F0502020204030204" pitchFamily="34" charset="0"/>
                        </a:rPr>
                        <a:t>Letterboxd</a:t>
                      </a:r>
                    </a:p>
                  </a:txBody>
                  <a:tcPr marL="5180" marR="5180" marT="5180" marB="0" anchor="b">
                    <a:lnL>
                      <a:noFill/>
                    </a:lnL>
                    <a:lnR>
                      <a:noFill/>
                    </a:lnR>
                    <a:lnT>
                      <a:noFill/>
                    </a:lnT>
                    <a:lnB>
                      <a:noFill/>
                    </a:lnB>
                  </a:tcPr>
                </a:tc>
                <a:extLst>
                  <a:ext uri="{0D108BD9-81ED-4DB2-BD59-A6C34878D82A}">
                    <a16:rowId xmlns:a16="http://schemas.microsoft.com/office/drawing/2014/main" val="276731972"/>
                  </a:ext>
                </a:extLst>
              </a:tr>
              <a:tr h="103603">
                <a:tc>
                  <a:txBody>
                    <a:bodyPr/>
                    <a:lstStyle/>
                    <a:p>
                      <a:pPr algn="l" fontAlgn="b"/>
                      <a:r>
                        <a:rPr lang="en-US" sz="800" b="0" i="0" u="none" strike="noStrike">
                          <a:solidFill>
                            <a:srgbClr val="000000"/>
                          </a:solidFill>
                          <a:effectLst/>
                          <a:latin typeface="Calibri" panose="020F0502020204030204" pitchFamily="34" charset="0"/>
                        </a:rPr>
                        <a:t>LEVVVEL</a:t>
                      </a:r>
                    </a:p>
                  </a:txBody>
                  <a:tcPr marL="5180" marR="5180" marT="5180" marB="0" anchor="b">
                    <a:lnL>
                      <a:noFill/>
                    </a:lnL>
                    <a:lnR>
                      <a:noFill/>
                    </a:lnR>
                    <a:lnT>
                      <a:noFill/>
                    </a:lnT>
                    <a:lnB>
                      <a:noFill/>
                    </a:lnB>
                  </a:tcPr>
                </a:tc>
                <a:extLst>
                  <a:ext uri="{0D108BD9-81ED-4DB2-BD59-A6C34878D82A}">
                    <a16:rowId xmlns:a16="http://schemas.microsoft.com/office/drawing/2014/main" val="1765739365"/>
                  </a:ext>
                </a:extLst>
              </a:tr>
              <a:tr h="103603">
                <a:tc>
                  <a:txBody>
                    <a:bodyPr/>
                    <a:lstStyle/>
                    <a:p>
                      <a:pPr algn="l" fontAlgn="b"/>
                      <a:r>
                        <a:rPr lang="en-US" sz="800" b="0" i="0" u="none" strike="noStrike">
                          <a:solidFill>
                            <a:srgbClr val="000000"/>
                          </a:solidFill>
                          <a:effectLst/>
                          <a:latin typeface="Calibri" panose="020F0502020204030204" pitchFamily="34" charset="0"/>
                        </a:rPr>
                        <a:t>Listen On Repeat</a:t>
                      </a:r>
                    </a:p>
                  </a:txBody>
                  <a:tcPr marL="5180" marR="5180" marT="5180" marB="0" anchor="b">
                    <a:lnL>
                      <a:noFill/>
                    </a:lnL>
                    <a:lnR>
                      <a:noFill/>
                    </a:lnR>
                    <a:lnT>
                      <a:noFill/>
                    </a:lnT>
                    <a:lnB>
                      <a:noFill/>
                    </a:lnB>
                  </a:tcPr>
                </a:tc>
                <a:extLst>
                  <a:ext uri="{0D108BD9-81ED-4DB2-BD59-A6C34878D82A}">
                    <a16:rowId xmlns:a16="http://schemas.microsoft.com/office/drawing/2014/main" val="3029917063"/>
                  </a:ext>
                </a:extLst>
              </a:tr>
              <a:tr h="103603">
                <a:tc>
                  <a:txBody>
                    <a:bodyPr/>
                    <a:lstStyle/>
                    <a:p>
                      <a:pPr algn="l" fontAlgn="b"/>
                      <a:r>
                        <a:rPr lang="en-US" sz="800" b="0" i="0" u="none" strike="noStrike">
                          <a:solidFill>
                            <a:srgbClr val="000000"/>
                          </a:solidFill>
                          <a:effectLst/>
                          <a:latin typeface="Calibri" panose="020F0502020204030204" pitchFamily="34" charset="0"/>
                        </a:rPr>
                        <a:t>LiveScore</a:t>
                      </a:r>
                    </a:p>
                  </a:txBody>
                  <a:tcPr marL="5180" marR="5180" marT="5180" marB="0" anchor="b">
                    <a:lnL>
                      <a:noFill/>
                    </a:lnL>
                    <a:lnR>
                      <a:noFill/>
                    </a:lnR>
                    <a:lnT>
                      <a:noFill/>
                    </a:lnT>
                    <a:lnB>
                      <a:noFill/>
                    </a:lnB>
                  </a:tcPr>
                </a:tc>
                <a:extLst>
                  <a:ext uri="{0D108BD9-81ED-4DB2-BD59-A6C34878D82A}">
                    <a16:rowId xmlns:a16="http://schemas.microsoft.com/office/drawing/2014/main" val="1858590333"/>
                  </a:ext>
                </a:extLst>
              </a:tr>
              <a:tr h="103603">
                <a:tc>
                  <a:txBody>
                    <a:bodyPr/>
                    <a:lstStyle/>
                    <a:p>
                      <a:pPr algn="l" fontAlgn="b"/>
                      <a:r>
                        <a:rPr lang="en-US" sz="800" b="0" i="0" u="none" strike="noStrike">
                          <a:solidFill>
                            <a:srgbClr val="000000"/>
                          </a:solidFill>
                          <a:effectLst/>
                          <a:latin typeface="Calibri" panose="020F0502020204030204" pitchFamily="34" charset="0"/>
                        </a:rPr>
                        <a:t>LiveXLive</a:t>
                      </a:r>
                    </a:p>
                  </a:txBody>
                  <a:tcPr marL="5180" marR="5180" marT="5180" marB="0" anchor="b">
                    <a:lnL>
                      <a:noFill/>
                    </a:lnL>
                    <a:lnR>
                      <a:noFill/>
                    </a:lnR>
                    <a:lnT>
                      <a:noFill/>
                    </a:lnT>
                    <a:lnB>
                      <a:noFill/>
                    </a:lnB>
                  </a:tcPr>
                </a:tc>
                <a:extLst>
                  <a:ext uri="{0D108BD9-81ED-4DB2-BD59-A6C34878D82A}">
                    <a16:rowId xmlns:a16="http://schemas.microsoft.com/office/drawing/2014/main" val="3394802856"/>
                  </a:ext>
                </a:extLst>
              </a:tr>
              <a:tr h="103603">
                <a:tc>
                  <a:txBody>
                    <a:bodyPr/>
                    <a:lstStyle/>
                    <a:p>
                      <a:pPr algn="l" fontAlgn="b"/>
                      <a:r>
                        <a:rPr lang="en-US" sz="800" b="0" i="0" u="none" strike="noStrike">
                          <a:solidFill>
                            <a:srgbClr val="000000"/>
                          </a:solidFill>
                          <a:effectLst/>
                          <a:latin typeface="Calibri" panose="020F0502020204030204" pitchFamily="34" charset="0"/>
                        </a:rPr>
                        <a:t>lohud</a:t>
                      </a:r>
                    </a:p>
                  </a:txBody>
                  <a:tcPr marL="5180" marR="5180" marT="5180" marB="0" anchor="b">
                    <a:lnL>
                      <a:noFill/>
                    </a:lnL>
                    <a:lnR>
                      <a:noFill/>
                    </a:lnR>
                    <a:lnT>
                      <a:noFill/>
                    </a:lnT>
                    <a:lnB>
                      <a:noFill/>
                    </a:lnB>
                  </a:tcPr>
                </a:tc>
                <a:extLst>
                  <a:ext uri="{0D108BD9-81ED-4DB2-BD59-A6C34878D82A}">
                    <a16:rowId xmlns:a16="http://schemas.microsoft.com/office/drawing/2014/main" val="2306371962"/>
                  </a:ext>
                </a:extLst>
              </a:tr>
              <a:tr h="103603">
                <a:tc>
                  <a:txBody>
                    <a:bodyPr/>
                    <a:lstStyle/>
                    <a:p>
                      <a:pPr algn="l" fontAlgn="b"/>
                      <a:r>
                        <a:rPr lang="en-US" sz="800" b="0" i="0" u="none" strike="noStrike">
                          <a:solidFill>
                            <a:srgbClr val="000000"/>
                          </a:solidFill>
                          <a:effectLst/>
                          <a:latin typeface="Calibri" panose="020F0502020204030204" pitchFamily="34" charset="0"/>
                        </a:rPr>
                        <a:t>Ludo King</a:t>
                      </a:r>
                    </a:p>
                  </a:txBody>
                  <a:tcPr marL="5180" marR="5180" marT="5180" marB="0" anchor="b">
                    <a:lnL>
                      <a:noFill/>
                    </a:lnL>
                    <a:lnR>
                      <a:noFill/>
                    </a:lnR>
                    <a:lnT>
                      <a:noFill/>
                    </a:lnT>
                    <a:lnB>
                      <a:noFill/>
                    </a:lnB>
                  </a:tcPr>
                </a:tc>
                <a:extLst>
                  <a:ext uri="{0D108BD9-81ED-4DB2-BD59-A6C34878D82A}">
                    <a16:rowId xmlns:a16="http://schemas.microsoft.com/office/drawing/2014/main" val="2480921819"/>
                  </a:ext>
                </a:extLst>
              </a:tr>
              <a:tr h="103603">
                <a:tc>
                  <a:txBody>
                    <a:bodyPr/>
                    <a:lstStyle/>
                    <a:p>
                      <a:pPr algn="l" fontAlgn="b"/>
                      <a:r>
                        <a:rPr lang="en-US" sz="800" b="0" i="0" u="none" strike="noStrike">
                          <a:solidFill>
                            <a:srgbClr val="000000"/>
                          </a:solidFill>
                          <a:effectLst/>
                          <a:latin typeface="Calibri" panose="020F0502020204030204" pitchFamily="34" charset="0"/>
                        </a:rPr>
                        <a:t>MacRumors</a:t>
                      </a:r>
                    </a:p>
                  </a:txBody>
                  <a:tcPr marL="5180" marR="5180" marT="5180" marB="0" anchor="b">
                    <a:lnL>
                      <a:noFill/>
                    </a:lnL>
                    <a:lnR>
                      <a:noFill/>
                    </a:lnR>
                    <a:lnT>
                      <a:noFill/>
                    </a:lnT>
                    <a:lnB>
                      <a:noFill/>
                    </a:lnB>
                  </a:tcPr>
                </a:tc>
                <a:extLst>
                  <a:ext uri="{0D108BD9-81ED-4DB2-BD59-A6C34878D82A}">
                    <a16:rowId xmlns:a16="http://schemas.microsoft.com/office/drawing/2014/main" val="3464478046"/>
                  </a:ext>
                </a:extLst>
              </a:tr>
              <a:tr h="103603">
                <a:tc>
                  <a:txBody>
                    <a:bodyPr/>
                    <a:lstStyle/>
                    <a:p>
                      <a:pPr algn="l" fontAlgn="b"/>
                      <a:r>
                        <a:rPr lang="en-US" sz="800" b="0" i="0" u="none" strike="noStrike">
                          <a:solidFill>
                            <a:srgbClr val="000000"/>
                          </a:solidFill>
                          <a:effectLst/>
                          <a:latin typeface="Calibri" panose="020F0502020204030204" pitchFamily="34" charset="0"/>
                        </a:rPr>
                        <a:t>Magic Jigsaw Puzzles</a:t>
                      </a:r>
                    </a:p>
                  </a:txBody>
                  <a:tcPr marL="5180" marR="5180" marT="5180" marB="0" anchor="b">
                    <a:lnL>
                      <a:noFill/>
                    </a:lnL>
                    <a:lnR>
                      <a:noFill/>
                    </a:lnR>
                    <a:lnT>
                      <a:noFill/>
                    </a:lnT>
                    <a:lnB>
                      <a:noFill/>
                    </a:lnB>
                  </a:tcPr>
                </a:tc>
                <a:extLst>
                  <a:ext uri="{0D108BD9-81ED-4DB2-BD59-A6C34878D82A}">
                    <a16:rowId xmlns:a16="http://schemas.microsoft.com/office/drawing/2014/main" val="1914201544"/>
                  </a:ext>
                </a:extLst>
              </a:tr>
              <a:tr h="103603">
                <a:tc>
                  <a:txBody>
                    <a:bodyPr/>
                    <a:lstStyle/>
                    <a:p>
                      <a:pPr algn="l" fontAlgn="b"/>
                      <a:r>
                        <a:rPr lang="en-US" sz="800" b="0" i="0" u="none" strike="noStrike">
                          <a:solidFill>
                            <a:srgbClr val="000000"/>
                          </a:solidFill>
                          <a:effectLst/>
                          <a:latin typeface="Calibri" panose="020F0502020204030204" pitchFamily="34" charset="0"/>
                        </a:rPr>
                        <a:t>MamÃ¡s Latinas</a:t>
                      </a:r>
                    </a:p>
                  </a:txBody>
                  <a:tcPr marL="5180" marR="5180" marT="5180" marB="0" anchor="b">
                    <a:lnL>
                      <a:noFill/>
                    </a:lnL>
                    <a:lnR>
                      <a:noFill/>
                    </a:lnR>
                    <a:lnT>
                      <a:noFill/>
                    </a:lnT>
                    <a:lnB>
                      <a:noFill/>
                    </a:lnB>
                  </a:tcPr>
                </a:tc>
                <a:extLst>
                  <a:ext uri="{0D108BD9-81ED-4DB2-BD59-A6C34878D82A}">
                    <a16:rowId xmlns:a16="http://schemas.microsoft.com/office/drawing/2014/main" val="2262040371"/>
                  </a:ext>
                </a:extLst>
              </a:tr>
              <a:tr h="103603">
                <a:tc>
                  <a:txBody>
                    <a:bodyPr/>
                    <a:lstStyle/>
                    <a:p>
                      <a:pPr algn="l" fontAlgn="b"/>
                      <a:r>
                        <a:rPr lang="en-US" sz="800" b="0" i="0" u="none" strike="noStrike">
                          <a:solidFill>
                            <a:srgbClr val="000000"/>
                          </a:solidFill>
                          <a:effectLst/>
                          <a:latin typeface="Calibri" panose="020F0502020204030204" pitchFamily="34" charset="0"/>
                        </a:rPr>
                        <a:t>Manta</a:t>
                      </a:r>
                    </a:p>
                  </a:txBody>
                  <a:tcPr marL="5180" marR="5180" marT="5180" marB="0" anchor="b">
                    <a:lnL>
                      <a:noFill/>
                    </a:lnL>
                    <a:lnR>
                      <a:noFill/>
                    </a:lnR>
                    <a:lnT>
                      <a:noFill/>
                    </a:lnT>
                    <a:lnB>
                      <a:noFill/>
                    </a:lnB>
                  </a:tcPr>
                </a:tc>
                <a:extLst>
                  <a:ext uri="{0D108BD9-81ED-4DB2-BD59-A6C34878D82A}">
                    <a16:rowId xmlns:a16="http://schemas.microsoft.com/office/drawing/2014/main" val="545278808"/>
                  </a:ext>
                </a:extLst>
              </a:tr>
              <a:tr h="103603">
                <a:tc>
                  <a:txBody>
                    <a:bodyPr/>
                    <a:lstStyle/>
                    <a:p>
                      <a:pPr algn="l" fontAlgn="b"/>
                      <a:r>
                        <a:rPr lang="en-US" sz="800" b="0" i="0" u="none" strike="noStrike">
                          <a:solidFill>
                            <a:srgbClr val="000000"/>
                          </a:solidFill>
                          <a:effectLst/>
                          <a:latin typeface="Calibri" panose="020F0502020204030204" pitchFamily="34" charset="0"/>
                        </a:rPr>
                        <a:t>MapQuest</a:t>
                      </a:r>
                    </a:p>
                  </a:txBody>
                  <a:tcPr marL="5180" marR="5180" marT="5180" marB="0" anchor="b">
                    <a:lnL>
                      <a:noFill/>
                    </a:lnL>
                    <a:lnR>
                      <a:noFill/>
                    </a:lnR>
                    <a:lnT>
                      <a:noFill/>
                    </a:lnT>
                    <a:lnB>
                      <a:noFill/>
                    </a:lnB>
                  </a:tcPr>
                </a:tc>
                <a:extLst>
                  <a:ext uri="{0D108BD9-81ED-4DB2-BD59-A6C34878D82A}">
                    <a16:rowId xmlns:a16="http://schemas.microsoft.com/office/drawing/2014/main" val="2140679498"/>
                  </a:ext>
                </a:extLst>
              </a:tr>
              <a:tr h="103603">
                <a:tc>
                  <a:txBody>
                    <a:bodyPr/>
                    <a:lstStyle/>
                    <a:p>
                      <a:pPr algn="l" fontAlgn="b"/>
                      <a:r>
                        <a:rPr lang="en-US" sz="800" b="0" i="0" u="none" strike="noStrike">
                          <a:solidFill>
                            <a:srgbClr val="000000"/>
                          </a:solidFill>
                          <a:effectLst/>
                          <a:latin typeface="Calibri" panose="020F0502020204030204" pitchFamily="34" charset="0"/>
                        </a:rPr>
                        <a:t>Martha Stewart</a:t>
                      </a:r>
                    </a:p>
                  </a:txBody>
                  <a:tcPr marL="5180" marR="5180" marT="5180" marB="0" anchor="b">
                    <a:lnL>
                      <a:noFill/>
                    </a:lnL>
                    <a:lnR>
                      <a:noFill/>
                    </a:lnR>
                    <a:lnT>
                      <a:noFill/>
                    </a:lnT>
                    <a:lnB>
                      <a:noFill/>
                    </a:lnB>
                  </a:tcPr>
                </a:tc>
                <a:extLst>
                  <a:ext uri="{0D108BD9-81ED-4DB2-BD59-A6C34878D82A}">
                    <a16:rowId xmlns:a16="http://schemas.microsoft.com/office/drawing/2014/main" val="3171730909"/>
                  </a:ext>
                </a:extLst>
              </a:tr>
              <a:tr h="103603">
                <a:tc>
                  <a:txBody>
                    <a:bodyPr/>
                    <a:lstStyle/>
                    <a:p>
                      <a:pPr algn="l" fontAlgn="b"/>
                      <a:r>
                        <a:rPr lang="en-US" sz="800" b="0" i="0" u="none" strike="noStrike" dirty="0">
                          <a:solidFill>
                            <a:srgbClr val="000000"/>
                          </a:solidFill>
                          <a:effectLst/>
                          <a:latin typeface="Calibri" panose="020F0502020204030204" pitchFamily="34" charset="0"/>
                        </a:rPr>
                        <a:t>Match</a:t>
                      </a:r>
                    </a:p>
                  </a:txBody>
                  <a:tcPr marL="5180" marR="5180" marT="5180" marB="0" anchor="b">
                    <a:lnL>
                      <a:noFill/>
                    </a:lnL>
                    <a:lnR>
                      <a:noFill/>
                    </a:lnR>
                    <a:lnT>
                      <a:noFill/>
                    </a:lnT>
                    <a:lnB>
                      <a:noFill/>
                    </a:lnB>
                  </a:tcPr>
                </a:tc>
                <a:extLst>
                  <a:ext uri="{0D108BD9-81ED-4DB2-BD59-A6C34878D82A}">
                    <a16:rowId xmlns:a16="http://schemas.microsoft.com/office/drawing/2014/main" val="814289603"/>
                  </a:ext>
                </a:extLst>
              </a:tr>
            </a:tbl>
          </a:graphicData>
        </a:graphic>
      </p:graphicFrame>
      <p:graphicFrame>
        <p:nvGraphicFramePr>
          <p:cNvPr id="8" name="Table 7">
            <a:extLst>
              <a:ext uri="{FF2B5EF4-FFF2-40B4-BE49-F238E27FC236}">
                <a16:creationId xmlns:a16="http://schemas.microsoft.com/office/drawing/2014/main" id="{7BDB9572-9FF9-8B82-B1AE-67720684D8D7}"/>
              </a:ext>
            </a:extLst>
          </p:cNvPr>
          <p:cNvGraphicFramePr>
            <a:graphicFrameLocks noGrp="1"/>
          </p:cNvGraphicFramePr>
          <p:nvPr>
            <p:extLst>
              <p:ext uri="{D42A27DB-BD31-4B8C-83A1-F6EECF244321}">
                <p14:modId xmlns:p14="http://schemas.microsoft.com/office/powerpoint/2010/main" val="4220106540"/>
              </p:ext>
            </p:extLst>
          </p:nvPr>
        </p:nvGraphicFramePr>
        <p:xfrm>
          <a:off x="6735908" y="1295400"/>
          <a:ext cx="1173998" cy="5338200"/>
        </p:xfrm>
        <a:graphic>
          <a:graphicData uri="http://schemas.openxmlformats.org/drawingml/2006/table">
            <a:tbl>
              <a:tblPr/>
              <a:tblGrid>
                <a:gridCol w="1173998">
                  <a:extLst>
                    <a:ext uri="{9D8B030D-6E8A-4147-A177-3AD203B41FA5}">
                      <a16:colId xmlns:a16="http://schemas.microsoft.com/office/drawing/2014/main" val="4257020031"/>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Match 3D</a:t>
                      </a:r>
                    </a:p>
                  </a:txBody>
                  <a:tcPr marL="5180" marR="5180" marT="5180" marB="0" anchor="b">
                    <a:lnL>
                      <a:noFill/>
                    </a:lnL>
                    <a:lnR>
                      <a:noFill/>
                    </a:lnR>
                    <a:lnT>
                      <a:noFill/>
                    </a:lnT>
                    <a:lnB>
                      <a:noFill/>
                    </a:lnB>
                  </a:tcPr>
                </a:tc>
                <a:extLst>
                  <a:ext uri="{0D108BD9-81ED-4DB2-BD59-A6C34878D82A}">
                    <a16:rowId xmlns:a16="http://schemas.microsoft.com/office/drawing/2014/main" val="3343903903"/>
                  </a:ext>
                </a:extLst>
              </a:tr>
              <a:tr h="103603">
                <a:tc>
                  <a:txBody>
                    <a:bodyPr/>
                    <a:lstStyle/>
                    <a:p>
                      <a:pPr algn="l" fontAlgn="b"/>
                      <a:r>
                        <a:rPr lang="en-US" sz="800" b="0" i="0" u="none" strike="noStrike">
                          <a:solidFill>
                            <a:srgbClr val="000000"/>
                          </a:solidFill>
                          <a:effectLst/>
                          <a:latin typeface="Calibri" panose="020F0502020204030204" pitchFamily="34" charset="0"/>
                        </a:rPr>
                        <a:t>Match Master!</a:t>
                      </a:r>
                    </a:p>
                  </a:txBody>
                  <a:tcPr marL="5180" marR="5180" marT="5180" marB="0" anchor="b">
                    <a:lnL>
                      <a:noFill/>
                    </a:lnL>
                    <a:lnR>
                      <a:noFill/>
                    </a:lnR>
                    <a:lnT>
                      <a:noFill/>
                    </a:lnT>
                    <a:lnB>
                      <a:noFill/>
                    </a:lnB>
                  </a:tcPr>
                </a:tc>
                <a:extLst>
                  <a:ext uri="{0D108BD9-81ED-4DB2-BD59-A6C34878D82A}">
                    <a16:rowId xmlns:a16="http://schemas.microsoft.com/office/drawing/2014/main" val="4157185824"/>
                  </a:ext>
                </a:extLst>
              </a:tr>
              <a:tr h="103603">
                <a:tc>
                  <a:txBody>
                    <a:bodyPr/>
                    <a:lstStyle/>
                    <a:p>
                      <a:pPr algn="l" fontAlgn="b"/>
                      <a:r>
                        <a:rPr lang="en-US" sz="800" b="0" i="0" u="none" strike="noStrike">
                          <a:solidFill>
                            <a:srgbClr val="000000"/>
                          </a:solidFill>
                          <a:effectLst/>
                          <a:latin typeface="Calibri" panose="020F0502020204030204" pitchFamily="34" charset="0"/>
                        </a:rPr>
                        <a:t>Match Tile</a:t>
                      </a:r>
                    </a:p>
                  </a:txBody>
                  <a:tcPr marL="5180" marR="5180" marT="5180" marB="0" anchor="b">
                    <a:lnL>
                      <a:noFill/>
                    </a:lnL>
                    <a:lnR>
                      <a:noFill/>
                    </a:lnR>
                    <a:lnT>
                      <a:noFill/>
                    </a:lnT>
                    <a:lnB>
                      <a:noFill/>
                    </a:lnB>
                  </a:tcPr>
                </a:tc>
                <a:extLst>
                  <a:ext uri="{0D108BD9-81ED-4DB2-BD59-A6C34878D82A}">
                    <a16:rowId xmlns:a16="http://schemas.microsoft.com/office/drawing/2014/main" val="2427539038"/>
                  </a:ext>
                </a:extLst>
              </a:tr>
              <a:tr h="103603">
                <a:tc>
                  <a:txBody>
                    <a:bodyPr/>
                    <a:lstStyle/>
                    <a:p>
                      <a:pPr algn="l" fontAlgn="b"/>
                      <a:r>
                        <a:rPr lang="en-US" sz="800" b="0" i="0" u="none" strike="noStrike">
                          <a:solidFill>
                            <a:srgbClr val="000000"/>
                          </a:solidFill>
                          <a:effectLst/>
                          <a:latin typeface="Calibri" panose="020F0502020204030204" pitchFamily="34" charset="0"/>
                        </a:rPr>
                        <a:t>Match To Win</a:t>
                      </a:r>
                    </a:p>
                  </a:txBody>
                  <a:tcPr marL="5180" marR="5180" marT="5180" marB="0" anchor="b">
                    <a:lnL>
                      <a:noFill/>
                    </a:lnL>
                    <a:lnR>
                      <a:noFill/>
                    </a:lnR>
                    <a:lnT>
                      <a:noFill/>
                    </a:lnT>
                    <a:lnB>
                      <a:noFill/>
                    </a:lnB>
                  </a:tcPr>
                </a:tc>
                <a:extLst>
                  <a:ext uri="{0D108BD9-81ED-4DB2-BD59-A6C34878D82A}">
                    <a16:rowId xmlns:a16="http://schemas.microsoft.com/office/drawing/2014/main" val="354299499"/>
                  </a:ext>
                </a:extLst>
              </a:tr>
              <a:tr h="103603">
                <a:tc>
                  <a:txBody>
                    <a:bodyPr/>
                    <a:lstStyle/>
                    <a:p>
                      <a:pPr algn="l" fontAlgn="b"/>
                      <a:r>
                        <a:rPr lang="en-US" sz="800" b="0" i="0" u="none" strike="noStrike">
                          <a:solidFill>
                            <a:srgbClr val="000000"/>
                          </a:solidFill>
                          <a:effectLst/>
                          <a:latin typeface="Calibri" panose="020F0502020204030204" pitchFamily="34" charset="0"/>
                        </a:rPr>
                        <a:t>Math Aids</a:t>
                      </a:r>
                    </a:p>
                  </a:txBody>
                  <a:tcPr marL="5180" marR="5180" marT="5180" marB="0" anchor="b">
                    <a:lnL>
                      <a:noFill/>
                    </a:lnL>
                    <a:lnR>
                      <a:noFill/>
                    </a:lnR>
                    <a:lnT>
                      <a:noFill/>
                    </a:lnT>
                    <a:lnB>
                      <a:noFill/>
                    </a:lnB>
                  </a:tcPr>
                </a:tc>
                <a:extLst>
                  <a:ext uri="{0D108BD9-81ED-4DB2-BD59-A6C34878D82A}">
                    <a16:rowId xmlns:a16="http://schemas.microsoft.com/office/drawing/2014/main" val="742728408"/>
                  </a:ext>
                </a:extLst>
              </a:tr>
              <a:tr h="103603">
                <a:tc>
                  <a:txBody>
                    <a:bodyPr/>
                    <a:lstStyle/>
                    <a:p>
                      <a:pPr algn="l" fontAlgn="b"/>
                      <a:r>
                        <a:rPr lang="en-US" sz="800" b="0" i="0" u="none" strike="noStrike">
                          <a:solidFill>
                            <a:srgbClr val="000000"/>
                          </a:solidFill>
                          <a:effectLst/>
                          <a:latin typeface="Calibri" panose="020F0502020204030204" pitchFamily="34" charset="0"/>
                        </a:rPr>
                        <a:t>Mathway</a:t>
                      </a:r>
                    </a:p>
                  </a:txBody>
                  <a:tcPr marL="5180" marR="5180" marT="5180" marB="0" anchor="b">
                    <a:lnL>
                      <a:noFill/>
                    </a:lnL>
                    <a:lnR>
                      <a:noFill/>
                    </a:lnR>
                    <a:lnT>
                      <a:noFill/>
                    </a:lnT>
                    <a:lnB>
                      <a:noFill/>
                    </a:lnB>
                  </a:tcPr>
                </a:tc>
                <a:extLst>
                  <a:ext uri="{0D108BD9-81ED-4DB2-BD59-A6C34878D82A}">
                    <a16:rowId xmlns:a16="http://schemas.microsoft.com/office/drawing/2014/main" val="1923362338"/>
                  </a:ext>
                </a:extLst>
              </a:tr>
              <a:tr h="103603">
                <a:tc>
                  <a:txBody>
                    <a:bodyPr/>
                    <a:lstStyle/>
                    <a:p>
                      <a:pPr algn="l" fontAlgn="b"/>
                      <a:r>
                        <a:rPr lang="en-US" sz="800" b="0" i="0" u="none" strike="noStrike">
                          <a:solidFill>
                            <a:srgbClr val="000000"/>
                          </a:solidFill>
                          <a:effectLst/>
                          <a:latin typeface="Calibri" panose="020F0502020204030204" pitchFamily="34" charset="0"/>
                        </a:rPr>
                        <a:t>Mediaite</a:t>
                      </a:r>
                    </a:p>
                  </a:txBody>
                  <a:tcPr marL="5180" marR="5180" marT="5180" marB="0" anchor="b">
                    <a:lnL>
                      <a:noFill/>
                    </a:lnL>
                    <a:lnR>
                      <a:noFill/>
                    </a:lnR>
                    <a:lnT>
                      <a:noFill/>
                    </a:lnT>
                    <a:lnB>
                      <a:noFill/>
                    </a:lnB>
                  </a:tcPr>
                </a:tc>
                <a:extLst>
                  <a:ext uri="{0D108BD9-81ED-4DB2-BD59-A6C34878D82A}">
                    <a16:rowId xmlns:a16="http://schemas.microsoft.com/office/drawing/2014/main" val="1199037802"/>
                  </a:ext>
                </a:extLst>
              </a:tr>
              <a:tr h="103603">
                <a:tc>
                  <a:txBody>
                    <a:bodyPr/>
                    <a:lstStyle/>
                    <a:p>
                      <a:pPr algn="l" fontAlgn="b"/>
                      <a:r>
                        <a:rPr lang="en-US" sz="800" b="0" i="0" u="none" strike="noStrike">
                          <a:solidFill>
                            <a:srgbClr val="000000"/>
                          </a:solidFill>
                          <a:effectLst/>
                          <a:latin typeface="Calibri" panose="020F0502020204030204" pitchFamily="34" charset="0"/>
                        </a:rPr>
                        <a:t>Merriam Webster</a:t>
                      </a:r>
                    </a:p>
                  </a:txBody>
                  <a:tcPr marL="5180" marR="5180" marT="5180" marB="0" anchor="b">
                    <a:lnL>
                      <a:noFill/>
                    </a:lnL>
                    <a:lnR>
                      <a:noFill/>
                    </a:lnR>
                    <a:lnT>
                      <a:noFill/>
                    </a:lnT>
                    <a:lnB>
                      <a:noFill/>
                    </a:lnB>
                  </a:tcPr>
                </a:tc>
                <a:extLst>
                  <a:ext uri="{0D108BD9-81ED-4DB2-BD59-A6C34878D82A}">
                    <a16:rowId xmlns:a16="http://schemas.microsoft.com/office/drawing/2014/main" val="392246340"/>
                  </a:ext>
                </a:extLst>
              </a:tr>
              <a:tr h="103603">
                <a:tc>
                  <a:txBody>
                    <a:bodyPr/>
                    <a:lstStyle/>
                    <a:p>
                      <a:pPr algn="l" fontAlgn="b"/>
                      <a:r>
                        <a:rPr lang="en-US" sz="800" b="0" i="0" u="none" strike="noStrike">
                          <a:solidFill>
                            <a:srgbClr val="000000"/>
                          </a:solidFill>
                          <a:effectLst/>
                          <a:latin typeface="Calibri" panose="020F0502020204030204" pitchFamily="34" charset="0"/>
                        </a:rPr>
                        <a:t>Messenger</a:t>
                      </a:r>
                    </a:p>
                  </a:txBody>
                  <a:tcPr marL="5180" marR="5180" marT="5180" marB="0" anchor="b">
                    <a:lnL>
                      <a:noFill/>
                    </a:lnL>
                    <a:lnR>
                      <a:noFill/>
                    </a:lnR>
                    <a:lnT>
                      <a:noFill/>
                    </a:lnT>
                    <a:lnB>
                      <a:noFill/>
                    </a:lnB>
                  </a:tcPr>
                </a:tc>
                <a:extLst>
                  <a:ext uri="{0D108BD9-81ED-4DB2-BD59-A6C34878D82A}">
                    <a16:rowId xmlns:a16="http://schemas.microsoft.com/office/drawing/2014/main" val="2141034879"/>
                  </a:ext>
                </a:extLst>
              </a:tr>
              <a:tr h="103603">
                <a:tc>
                  <a:txBody>
                    <a:bodyPr/>
                    <a:lstStyle/>
                    <a:p>
                      <a:pPr algn="l" fontAlgn="b"/>
                      <a:r>
                        <a:rPr lang="en-US" sz="800" b="0" i="0" u="none" strike="noStrike">
                          <a:solidFill>
                            <a:srgbClr val="000000"/>
                          </a:solidFill>
                          <a:effectLst/>
                          <a:latin typeface="Calibri" panose="020F0502020204030204" pitchFamily="34" charset="0"/>
                        </a:rPr>
                        <a:t>Microsoft</a:t>
                      </a:r>
                    </a:p>
                  </a:txBody>
                  <a:tcPr marL="5180" marR="5180" marT="5180" marB="0" anchor="b">
                    <a:lnL>
                      <a:noFill/>
                    </a:lnL>
                    <a:lnR>
                      <a:noFill/>
                    </a:lnR>
                    <a:lnT>
                      <a:noFill/>
                    </a:lnT>
                    <a:lnB>
                      <a:noFill/>
                    </a:lnB>
                  </a:tcPr>
                </a:tc>
                <a:extLst>
                  <a:ext uri="{0D108BD9-81ED-4DB2-BD59-A6C34878D82A}">
                    <a16:rowId xmlns:a16="http://schemas.microsoft.com/office/drawing/2014/main" val="2399656522"/>
                  </a:ext>
                </a:extLst>
              </a:tr>
              <a:tr h="103603">
                <a:tc>
                  <a:txBody>
                    <a:bodyPr/>
                    <a:lstStyle/>
                    <a:p>
                      <a:pPr algn="l" fontAlgn="b"/>
                      <a:r>
                        <a:rPr lang="en-US" sz="800" b="0" i="0" u="none" strike="noStrike">
                          <a:solidFill>
                            <a:srgbClr val="000000"/>
                          </a:solidFill>
                          <a:effectLst/>
                          <a:latin typeface="Calibri" panose="020F0502020204030204" pitchFamily="34" charset="0"/>
                        </a:rPr>
                        <a:t>Milwaukee Journal Sentinel</a:t>
                      </a:r>
                    </a:p>
                  </a:txBody>
                  <a:tcPr marL="5180" marR="5180" marT="5180" marB="0" anchor="b">
                    <a:lnL>
                      <a:noFill/>
                    </a:lnL>
                    <a:lnR>
                      <a:noFill/>
                    </a:lnR>
                    <a:lnT>
                      <a:noFill/>
                    </a:lnT>
                    <a:lnB>
                      <a:noFill/>
                    </a:lnB>
                  </a:tcPr>
                </a:tc>
                <a:extLst>
                  <a:ext uri="{0D108BD9-81ED-4DB2-BD59-A6C34878D82A}">
                    <a16:rowId xmlns:a16="http://schemas.microsoft.com/office/drawing/2014/main" val="1350537331"/>
                  </a:ext>
                </a:extLst>
              </a:tr>
              <a:tr h="103603">
                <a:tc>
                  <a:txBody>
                    <a:bodyPr/>
                    <a:lstStyle/>
                    <a:p>
                      <a:pPr algn="l" fontAlgn="b"/>
                      <a:r>
                        <a:rPr lang="en-US" sz="800" b="0" i="0" u="none" strike="noStrike">
                          <a:solidFill>
                            <a:srgbClr val="000000"/>
                          </a:solidFill>
                          <a:effectLst/>
                          <a:latin typeface="Calibri" panose="020F0502020204030204" pitchFamily="34" charset="0"/>
                        </a:rPr>
                        <a:t>Minecraft</a:t>
                      </a:r>
                    </a:p>
                  </a:txBody>
                  <a:tcPr marL="5180" marR="5180" marT="5180" marB="0" anchor="b">
                    <a:lnL>
                      <a:noFill/>
                    </a:lnL>
                    <a:lnR>
                      <a:noFill/>
                    </a:lnR>
                    <a:lnT>
                      <a:noFill/>
                    </a:lnT>
                    <a:lnB>
                      <a:noFill/>
                    </a:lnB>
                  </a:tcPr>
                </a:tc>
                <a:extLst>
                  <a:ext uri="{0D108BD9-81ED-4DB2-BD59-A6C34878D82A}">
                    <a16:rowId xmlns:a16="http://schemas.microsoft.com/office/drawing/2014/main" val="1979048855"/>
                  </a:ext>
                </a:extLst>
              </a:tr>
              <a:tr h="103603">
                <a:tc>
                  <a:txBody>
                    <a:bodyPr/>
                    <a:lstStyle/>
                    <a:p>
                      <a:pPr algn="l" fontAlgn="b"/>
                      <a:r>
                        <a:rPr lang="en-US" sz="800" b="0" i="0" u="none" strike="noStrike">
                          <a:solidFill>
                            <a:srgbClr val="000000"/>
                          </a:solidFill>
                          <a:effectLst/>
                          <a:latin typeface="Calibri" panose="020F0502020204030204" pitchFamily="34" charset="0"/>
                        </a:rPr>
                        <a:t>MLB</a:t>
                      </a:r>
                    </a:p>
                  </a:txBody>
                  <a:tcPr marL="5180" marR="5180" marT="5180" marB="0" anchor="b">
                    <a:lnL>
                      <a:noFill/>
                    </a:lnL>
                    <a:lnR>
                      <a:noFill/>
                    </a:lnR>
                    <a:lnT>
                      <a:noFill/>
                    </a:lnT>
                    <a:lnB>
                      <a:noFill/>
                    </a:lnB>
                  </a:tcPr>
                </a:tc>
                <a:extLst>
                  <a:ext uri="{0D108BD9-81ED-4DB2-BD59-A6C34878D82A}">
                    <a16:rowId xmlns:a16="http://schemas.microsoft.com/office/drawing/2014/main" val="2931089795"/>
                  </a:ext>
                </a:extLst>
              </a:tr>
              <a:tr h="103603">
                <a:tc>
                  <a:txBody>
                    <a:bodyPr/>
                    <a:lstStyle/>
                    <a:p>
                      <a:pPr algn="l" fontAlgn="b"/>
                      <a:r>
                        <a:rPr lang="en-US" sz="800" b="0" i="0" u="none" strike="noStrike">
                          <a:solidFill>
                            <a:srgbClr val="000000"/>
                          </a:solidFill>
                          <a:effectLst/>
                          <a:latin typeface="Calibri" panose="020F0502020204030204" pitchFamily="34" charset="0"/>
                        </a:rPr>
                        <a:t>Moco Space</a:t>
                      </a:r>
                    </a:p>
                  </a:txBody>
                  <a:tcPr marL="5180" marR="5180" marT="5180" marB="0" anchor="b">
                    <a:lnL>
                      <a:noFill/>
                    </a:lnL>
                    <a:lnR>
                      <a:noFill/>
                    </a:lnR>
                    <a:lnT>
                      <a:noFill/>
                    </a:lnT>
                    <a:lnB>
                      <a:noFill/>
                    </a:lnB>
                  </a:tcPr>
                </a:tc>
                <a:extLst>
                  <a:ext uri="{0D108BD9-81ED-4DB2-BD59-A6C34878D82A}">
                    <a16:rowId xmlns:a16="http://schemas.microsoft.com/office/drawing/2014/main" val="106380476"/>
                  </a:ext>
                </a:extLst>
              </a:tr>
              <a:tr h="103603">
                <a:tc>
                  <a:txBody>
                    <a:bodyPr/>
                    <a:lstStyle/>
                    <a:p>
                      <a:pPr algn="l" fontAlgn="b"/>
                      <a:r>
                        <a:rPr lang="en-US" sz="800" b="0" i="0" u="none" strike="noStrike">
                          <a:solidFill>
                            <a:srgbClr val="000000"/>
                          </a:solidFill>
                          <a:effectLst/>
                          <a:latin typeface="Calibri" panose="020F0502020204030204" pitchFamily="34" charset="0"/>
                        </a:rPr>
                        <a:t>MSN</a:t>
                      </a:r>
                    </a:p>
                  </a:txBody>
                  <a:tcPr marL="5180" marR="5180" marT="5180" marB="0" anchor="b">
                    <a:lnL>
                      <a:noFill/>
                    </a:lnL>
                    <a:lnR>
                      <a:noFill/>
                    </a:lnR>
                    <a:lnT>
                      <a:noFill/>
                    </a:lnT>
                    <a:lnB>
                      <a:noFill/>
                    </a:lnB>
                  </a:tcPr>
                </a:tc>
                <a:extLst>
                  <a:ext uri="{0D108BD9-81ED-4DB2-BD59-A6C34878D82A}">
                    <a16:rowId xmlns:a16="http://schemas.microsoft.com/office/drawing/2014/main" val="559470499"/>
                  </a:ext>
                </a:extLst>
              </a:tr>
              <a:tr h="103603">
                <a:tc>
                  <a:txBody>
                    <a:bodyPr/>
                    <a:lstStyle/>
                    <a:p>
                      <a:pPr algn="l" fontAlgn="b"/>
                      <a:r>
                        <a:rPr lang="en-US" sz="800" b="0" i="0" u="none" strike="noStrike">
                          <a:solidFill>
                            <a:srgbClr val="000000"/>
                          </a:solidFill>
                          <a:effectLst/>
                          <a:latin typeface="Calibri" panose="020F0502020204030204" pitchFamily="34" charset="0"/>
                        </a:rPr>
                        <a:t>Musi</a:t>
                      </a:r>
                    </a:p>
                  </a:txBody>
                  <a:tcPr marL="5180" marR="5180" marT="5180" marB="0" anchor="b">
                    <a:lnL>
                      <a:noFill/>
                    </a:lnL>
                    <a:lnR>
                      <a:noFill/>
                    </a:lnR>
                    <a:lnT>
                      <a:noFill/>
                    </a:lnT>
                    <a:lnB>
                      <a:noFill/>
                    </a:lnB>
                  </a:tcPr>
                </a:tc>
                <a:extLst>
                  <a:ext uri="{0D108BD9-81ED-4DB2-BD59-A6C34878D82A}">
                    <a16:rowId xmlns:a16="http://schemas.microsoft.com/office/drawing/2014/main" val="2300054104"/>
                  </a:ext>
                </a:extLst>
              </a:tr>
              <a:tr h="103603">
                <a:tc>
                  <a:txBody>
                    <a:bodyPr/>
                    <a:lstStyle/>
                    <a:p>
                      <a:pPr algn="l" fontAlgn="b"/>
                      <a:r>
                        <a:rPr lang="en-US" sz="800" b="0" i="0" u="none" strike="noStrike">
                          <a:solidFill>
                            <a:srgbClr val="000000"/>
                          </a:solidFill>
                          <a:effectLst/>
                          <a:latin typeface="Calibri" panose="020F0502020204030204" pitchFamily="34" charset="0"/>
                        </a:rPr>
                        <a:t>MyAnimeList</a:t>
                      </a:r>
                    </a:p>
                  </a:txBody>
                  <a:tcPr marL="5180" marR="5180" marT="5180" marB="0" anchor="b">
                    <a:lnL>
                      <a:noFill/>
                    </a:lnL>
                    <a:lnR>
                      <a:noFill/>
                    </a:lnR>
                    <a:lnT>
                      <a:noFill/>
                    </a:lnT>
                    <a:lnB>
                      <a:noFill/>
                    </a:lnB>
                  </a:tcPr>
                </a:tc>
                <a:extLst>
                  <a:ext uri="{0D108BD9-81ED-4DB2-BD59-A6C34878D82A}">
                    <a16:rowId xmlns:a16="http://schemas.microsoft.com/office/drawing/2014/main" val="1846368537"/>
                  </a:ext>
                </a:extLst>
              </a:tr>
              <a:tr h="103603">
                <a:tc>
                  <a:txBody>
                    <a:bodyPr/>
                    <a:lstStyle/>
                    <a:p>
                      <a:pPr algn="l" fontAlgn="b"/>
                      <a:r>
                        <a:rPr lang="en-US" sz="800" b="0" i="0" u="none" strike="noStrike">
                          <a:solidFill>
                            <a:srgbClr val="000000"/>
                          </a:solidFill>
                          <a:effectLst/>
                          <a:latin typeface="Calibri" panose="020F0502020204030204" pitchFamily="34" charset="0"/>
                        </a:rPr>
                        <a:t>MyHughesNet</a:t>
                      </a:r>
                    </a:p>
                  </a:txBody>
                  <a:tcPr marL="5180" marR="5180" marT="5180" marB="0" anchor="b">
                    <a:lnL>
                      <a:noFill/>
                    </a:lnL>
                    <a:lnR>
                      <a:noFill/>
                    </a:lnR>
                    <a:lnT>
                      <a:noFill/>
                    </a:lnT>
                    <a:lnB>
                      <a:noFill/>
                    </a:lnB>
                  </a:tcPr>
                </a:tc>
                <a:extLst>
                  <a:ext uri="{0D108BD9-81ED-4DB2-BD59-A6C34878D82A}">
                    <a16:rowId xmlns:a16="http://schemas.microsoft.com/office/drawing/2014/main" val="2461821296"/>
                  </a:ext>
                </a:extLst>
              </a:tr>
              <a:tr h="103603">
                <a:tc>
                  <a:txBody>
                    <a:bodyPr/>
                    <a:lstStyle/>
                    <a:p>
                      <a:pPr algn="l" fontAlgn="b"/>
                      <a:r>
                        <a:rPr lang="en-US" sz="800" b="0" i="0" u="none" strike="noStrike">
                          <a:solidFill>
                            <a:srgbClr val="000000"/>
                          </a:solidFill>
                          <a:effectLst/>
                          <a:latin typeface="Calibri" panose="020F0502020204030204" pitchFamily="34" charset="0"/>
                        </a:rPr>
                        <a:t>NameMC</a:t>
                      </a:r>
                    </a:p>
                  </a:txBody>
                  <a:tcPr marL="5180" marR="5180" marT="5180" marB="0" anchor="b">
                    <a:lnL>
                      <a:noFill/>
                    </a:lnL>
                    <a:lnR>
                      <a:noFill/>
                    </a:lnR>
                    <a:lnT>
                      <a:noFill/>
                    </a:lnT>
                    <a:lnB>
                      <a:noFill/>
                    </a:lnB>
                  </a:tcPr>
                </a:tc>
                <a:extLst>
                  <a:ext uri="{0D108BD9-81ED-4DB2-BD59-A6C34878D82A}">
                    <a16:rowId xmlns:a16="http://schemas.microsoft.com/office/drawing/2014/main" val="926456023"/>
                  </a:ext>
                </a:extLst>
              </a:tr>
              <a:tr h="103603">
                <a:tc>
                  <a:txBody>
                    <a:bodyPr/>
                    <a:lstStyle/>
                    <a:p>
                      <a:pPr algn="l" fontAlgn="b"/>
                      <a:r>
                        <a:rPr lang="en-US" sz="800" b="0" i="0" u="none" strike="noStrike">
                          <a:solidFill>
                            <a:srgbClr val="000000"/>
                          </a:solidFill>
                          <a:effectLst/>
                          <a:latin typeface="Calibri" panose="020F0502020204030204" pitchFamily="34" charset="0"/>
                        </a:rPr>
                        <a:t>NETR Online</a:t>
                      </a:r>
                    </a:p>
                  </a:txBody>
                  <a:tcPr marL="5180" marR="5180" marT="5180" marB="0" anchor="b">
                    <a:lnL>
                      <a:noFill/>
                    </a:lnL>
                    <a:lnR>
                      <a:noFill/>
                    </a:lnR>
                    <a:lnT>
                      <a:noFill/>
                    </a:lnT>
                    <a:lnB>
                      <a:noFill/>
                    </a:lnB>
                  </a:tcPr>
                </a:tc>
                <a:extLst>
                  <a:ext uri="{0D108BD9-81ED-4DB2-BD59-A6C34878D82A}">
                    <a16:rowId xmlns:a16="http://schemas.microsoft.com/office/drawing/2014/main" val="2228594310"/>
                  </a:ext>
                </a:extLst>
              </a:tr>
              <a:tr h="103603">
                <a:tc>
                  <a:txBody>
                    <a:bodyPr/>
                    <a:lstStyle/>
                    <a:p>
                      <a:pPr algn="l" fontAlgn="b"/>
                      <a:r>
                        <a:rPr lang="en-US" sz="800" b="0" i="0" u="none" strike="noStrike">
                          <a:solidFill>
                            <a:srgbClr val="000000"/>
                          </a:solidFill>
                          <a:effectLst/>
                          <a:latin typeface="Calibri" panose="020F0502020204030204" pitchFamily="34" charset="0"/>
                        </a:rPr>
                        <a:t>New York Post</a:t>
                      </a:r>
                    </a:p>
                  </a:txBody>
                  <a:tcPr marL="5180" marR="5180" marT="5180" marB="0" anchor="b">
                    <a:lnL>
                      <a:noFill/>
                    </a:lnL>
                    <a:lnR>
                      <a:noFill/>
                    </a:lnR>
                    <a:lnT>
                      <a:noFill/>
                    </a:lnT>
                    <a:lnB>
                      <a:noFill/>
                    </a:lnB>
                  </a:tcPr>
                </a:tc>
                <a:extLst>
                  <a:ext uri="{0D108BD9-81ED-4DB2-BD59-A6C34878D82A}">
                    <a16:rowId xmlns:a16="http://schemas.microsoft.com/office/drawing/2014/main" val="1770956719"/>
                  </a:ext>
                </a:extLst>
              </a:tr>
              <a:tr h="103603">
                <a:tc>
                  <a:txBody>
                    <a:bodyPr/>
                    <a:lstStyle/>
                    <a:p>
                      <a:pPr algn="l" fontAlgn="b"/>
                      <a:r>
                        <a:rPr lang="en-US" sz="800" b="0" i="0" u="none" strike="noStrike">
                          <a:solidFill>
                            <a:srgbClr val="000000"/>
                          </a:solidFill>
                          <a:effectLst/>
                          <a:latin typeface="Calibri" panose="020F0502020204030204" pitchFamily="34" charset="0"/>
                        </a:rPr>
                        <a:t>New York Times</a:t>
                      </a:r>
                    </a:p>
                  </a:txBody>
                  <a:tcPr marL="5180" marR="5180" marT="5180" marB="0" anchor="b">
                    <a:lnL>
                      <a:noFill/>
                    </a:lnL>
                    <a:lnR>
                      <a:noFill/>
                    </a:lnR>
                    <a:lnT>
                      <a:noFill/>
                    </a:lnT>
                    <a:lnB>
                      <a:noFill/>
                    </a:lnB>
                  </a:tcPr>
                </a:tc>
                <a:extLst>
                  <a:ext uri="{0D108BD9-81ED-4DB2-BD59-A6C34878D82A}">
                    <a16:rowId xmlns:a16="http://schemas.microsoft.com/office/drawing/2014/main" val="4171662280"/>
                  </a:ext>
                </a:extLst>
              </a:tr>
              <a:tr h="103603">
                <a:tc>
                  <a:txBody>
                    <a:bodyPr/>
                    <a:lstStyle/>
                    <a:p>
                      <a:pPr algn="l" fontAlgn="b"/>
                      <a:r>
                        <a:rPr lang="en-US" sz="800" b="0" i="0" u="none" strike="noStrike">
                          <a:solidFill>
                            <a:srgbClr val="000000"/>
                          </a:solidFill>
                          <a:effectLst/>
                          <a:latin typeface="Calibri" panose="020F0502020204030204" pitchFamily="34" charset="0"/>
                        </a:rPr>
                        <a:t>NewsTalk 1290 KWFS</a:t>
                      </a:r>
                    </a:p>
                  </a:txBody>
                  <a:tcPr marL="5180" marR="5180" marT="5180" marB="0" anchor="b">
                    <a:lnL>
                      <a:noFill/>
                    </a:lnL>
                    <a:lnR>
                      <a:noFill/>
                    </a:lnR>
                    <a:lnT>
                      <a:noFill/>
                    </a:lnT>
                    <a:lnB>
                      <a:noFill/>
                    </a:lnB>
                  </a:tcPr>
                </a:tc>
                <a:extLst>
                  <a:ext uri="{0D108BD9-81ED-4DB2-BD59-A6C34878D82A}">
                    <a16:rowId xmlns:a16="http://schemas.microsoft.com/office/drawing/2014/main" val="1307954540"/>
                  </a:ext>
                </a:extLst>
              </a:tr>
              <a:tr h="103603">
                <a:tc>
                  <a:txBody>
                    <a:bodyPr/>
                    <a:lstStyle/>
                    <a:p>
                      <a:pPr algn="l" fontAlgn="b"/>
                      <a:r>
                        <a:rPr lang="en-US" sz="800" b="0" i="0" u="none" strike="noStrike">
                          <a:solidFill>
                            <a:srgbClr val="000000"/>
                          </a:solidFill>
                          <a:effectLst/>
                          <a:latin typeface="Calibri" panose="020F0502020204030204" pitchFamily="34" charset="0"/>
                        </a:rPr>
                        <a:t>Nexus Mods</a:t>
                      </a:r>
                    </a:p>
                  </a:txBody>
                  <a:tcPr marL="5180" marR="5180" marT="5180" marB="0" anchor="b">
                    <a:lnL>
                      <a:noFill/>
                    </a:lnL>
                    <a:lnR>
                      <a:noFill/>
                    </a:lnR>
                    <a:lnT>
                      <a:noFill/>
                    </a:lnT>
                    <a:lnB>
                      <a:noFill/>
                    </a:lnB>
                  </a:tcPr>
                </a:tc>
                <a:extLst>
                  <a:ext uri="{0D108BD9-81ED-4DB2-BD59-A6C34878D82A}">
                    <a16:rowId xmlns:a16="http://schemas.microsoft.com/office/drawing/2014/main" val="3582630516"/>
                  </a:ext>
                </a:extLst>
              </a:tr>
              <a:tr h="103603">
                <a:tc>
                  <a:txBody>
                    <a:bodyPr/>
                    <a:lstStyle/>
                    <a:p>
                      <a:pPr algn="l" fontAlgn="b"/>
                      <a:r>
                        <a:rPr lang="en-US" sz="800" b="0" i="0" u="none" strike="noStrike">
                          <a:solidFill>
                            <a:srgbClr val="000000"/>
                          </a:solidFill>
                          <a:effectLst/>
                          <a:latin typeface="Calibri" panose="020F0502020204030204" pitchFamily="34" charset="0"/>
                        </a:rPr>
                        <a:t>Nonogram</a:t>
                      </a:r>
                    </a:p>
                  </a:txBody>
                  <a:tcPr marL="5180" marR="5180" marT="5180" marB="0" anchor="b">
                    <a:lnL>
                      <a:noFill/>
                    </a:lnL>
                    <a:lnR>
                      <a:noFill/>
                    </a:lnR>
                    <a:lnT>
                      <a:noFill/>
                    </a:lnT>
                    <a:lnB>
                      <a:noFill/>
                    </a:lnB>
                  </a:tcPr>
                </a:tc>
                <a:extLst>
                  <a:ext uri="{0D108BD9-81ED-4DB2-BD59-A6C34878D82A}">
                    <a16:rowId xmlns:a16="http://schemas.microsoft.com/office/drawing/2014/main" val="573740265"/>
                  </a:ext>
                </a:extLst>
              </a:tr>
              <a:tr h="103603">
                <a:tc>
                  <a:txBody>
                    <a:bodyPr/>
                    <a:lstStyle/>
                    <a:p>
                      <a:pPr algn="l" fontAlgn="b"/>
                      <a:r>
                        <a:rPr lang="en-US" sz="800" b="0" i="0" u="none" strike="noStrike">
                          <a:solidFill>
                            <a:srgbClr val="000000"/>
                          </a:solidFill>
                          <a:effectLst/>
                          <a:latin typeface="Calibri" panose="020F0502020204030204" pitchFamily="34" charset="0"/>
                        </a:rPr>
                        <a:t>Nookazon</a:t>
                      </a:r>
                    </a:p>
                  </a:txBody>
                  <a:tcPr marL="5180" marR="5180" marT="5180" marB="0" anchor="b">
                    <a:lnL>
                      <a:noFill/>
                    </a:lnL>
                    <a:lnR>
                      <a:noFill/>
                    </a:lnR>
                    <a:lnT>
                      <a:noFill/>
                    </a:lnT>
                    <a:lnB>
                      <a:noFill/>
                    </a:lnB>
                  </a:tcPr>
                </a:tc>
                <a:extLst>
                  <a:ext uri="{0D108BD9-81ED-4DB2-BD59-A6C34878D82A}">
                    <a16:rowId xmlns:a16="http://schemas.microsoft.com/office/drawing/2014/main" val="3311032223"/>
                  </a:ext>
                </a:extLst>
              </a:tr>
              <a:tr h="103603">
                <a:tc>
                  <a:txBody>
                    <a:bodyPr/>
                    <a:lstStyle/>
                    <a:p>
                      <a:pPr algn="l" fontAlgn="b"/>
                      <a:r>
                        <a:rPr lang="en-US" sz="800" b="0" i="0" u="none" strike="noStrike">
                          <a:solidFill>
                            <a:srgbClr val="000000"/>
                          </a:solidFill>
                          <a:effectLst/>
                          <a:latin typeface="Calibri" panose="020F0502020204030204" pitchFamily="34" charset="0"/>
                        </a:rPr>
                        <a:t>Not Always Right</a:t>
                      </a:r>
                    </a:p>
                  </a:txBody>
                  <a:tcPr marL="5180" marR="5180" marT="5180" marB="0" anchor="b">
                    <a:lnL>
                      <a:noFill/>
                    </a:lnL>
                    <a:lnR>
                      <a:noFill/>
                    </a:lnR>
                    <a:lnT>
                      <a:noFill/>
                    </a:lnT>
                    <a:lnB>
                      <a:noFill/>
                    </a:lnB>
                  </a:tcPr>
                </a:tc>
                <a:extLst>
                  <a:ext uri="{0D108BD9-81ED-4DB2-BD59-A6C34878D82A}">
                    <a16:rowId xmlns:a16="http://schemas.microsoft.com/office/drawing/2014/main" val="2713787579"/>
                  </a:ext>
                </a:extLst>
              </a:tr>
              <a:tr h="103603">
                <a:tc>
                  <a:txBody>
                    <a:bodyPr/>
                    <a:lstStyle/>
                    <a:p>
                      <a:pPr algn="l" fontAlgn="b"/>
                      <a:r>
                        <a:rPr lang="en-US" sz="800" b="0" i="0" u="none" strike="noStrike">
                          <a:solidFill>
                            <a:srgbClr val="000000"/>
                          </a:solidFill>
                          <a:effectLst/>
                          <a:latin typeface="Calibri" panose="020F0502020204030204" pitchFamily="34" charset="0"/>
                        </a:rPr>
                        <a:t>Notepad</a:t>
                      </a:r>
                    </a:p>
                  </a:txBody>
                  <a:tcPr marL="5180" marR="5180" marT="5180" marB="0" anchor="b">
                    <a:lnL>
                      <a:noFill/>
                    </a:lnL>
                    <a:lnR>
                      <a:noFill/>
                    </a:lnR>
                    <a:lnT>
                      <a:noFill/>
                    </a:lnT>
                    <a:lnB>
                      <a:noFill/>
                    </a:lnB>
                  </a:tcPr>
                </a:tc>
                <a:extLst>
                  <a:ext uri="{0D108BD9-81ED-4DB2-BD59-A6C34878D82A}">
                    <a16:rowId xmlns:a16="http://schemas.microsoft.com/office/drawing/2014/main" val="3608990965"/>
                  </a:ext>
                </a:extLst>
              </a:tr>
              <a:tr h="103603">
                <a:tc>
                  <a:txBody>
                    <a:bodyPr/>
                    <a:lstStyle/>
                    <a:p>
                      <a:pPr algn="l" fontAlgn="b"/>
                      <a:r>
                        <a:rPr lang="en-US" sz="800" b="0" i="0" u="none" strike="noStrike">
                          <a:solidFill>
                            <a:srgbClr val="000000"/>
                          </a:solidFill>
                          <a:effectLst/>
                          <a:latin typeface="Calibri" panose="020F0502020204030204" pitchFamily="34" charset="0"/>
                        </a:rPr>
                        <a:t>Numberzilla</a:t>
                      </a:r>
                    </a:p>
                  </a:txBody>
                  <a:tcPr marL="5180" marR="5180" marT="5180" marB="0" anchor="b">
                    <a:lnL>
                      <a:noFill/>
                    </a:lnL>
                    <a:lnR>
                      <a:noFill/>
                    </a:lnR>
                    <a:lnT>
                      <a:noFill/>
                    </a:lnT>
                    <a:lnB>
                      <a:noFill/>
                    </a:lnB>
                  </a:tcPr>
                </a:tc>
                <a:extLst>
                  <a:ext uri="{0D108BD9-81ED-4DB2-BD59-A6C34878D82A}">
                    <a16:rowId xmlns:a16="http://schemas.microsoft.com/office/drawing/2014/main" val="2091950647"/>
                  </a:ext>
                </a:extLst>
              </a:tr>
              <a:tr h="103603">
                <a:tc>
                  <a:txBody>
                    <a:bodyPr/>
                    <a:lstStyle/>
                    <a:p>
                      <a:pPr algn="l" fontAlgn="b"/>
                      <a:r>
                        <a:rPr lang="en-US" sz="800" b="0" i="0" u="none" strike="noStrike">
                          <a:solidFill>
                            <a:srgbClr val="000000"/>
                          </a:solidFill>
                          <a:effectLst/>
                          <a:latin typeface="Calibri" panose="020F0502020204030204" pitchFamily="34" charset="0"/>
                        </a:rPr>
                        <a:t>NY Daily News</a:t>
                      </a:r>
                    </a:p>
                  </a:txBody>
                  <a:tcPr marL="5180" marR="5180" marT="5180" marB="0" anchor="b">
                    <a:lnL>
                      <a:noFill/>
                    </a:lnL>
                    <a:lnR>
                      <a:noFill/>
                    </a:lnR>
                    <a:lnT>
                      <a:noFill/>
                    </a:lnT>
                    <a:lnB>
                      <a:noFill/>
                    </a:lnB>
                  </a:tcPr>
                </a:tc>
                <a:extLst>
                  <a:ext uri="{0D108BD9-81ED-4DB2-BD59-A6C34878D82A}">
                    <a16:rowId xmlns:a16="http://schemas.microsoft.com/office/drawing/2014/main" val="480260622"/>
                  </a:ext>
                </a:extLst>
              </a:tr>
              <a:tr h="103603">
                <a:tc>
                  <a:txBody>
                    <a:bodyPr/>
                    <a:lstStyle/>
                    <a:p>
                      <a:pPr algn="l" fontAlgn="b"/>
                      <a:r>
                        <a:rPr lang="en-US" sz="800" b="0" i="0" u="none" strike="noStrike">
                          <a:solidFill>
                            <a:srgbClr val="000000"/>
                          </a:solidFill>
                          <a:effectLst/>
                          <a:latin typeface="Calibri" panose="020F0502020204030204" pitchFamily="34" charset="0"/>
                        </a:rPr>
                        <a:t>On TV Tonight</a:t>
                      </a:r>
                    </a:p>
                  </a:txBody>
                  <a:tcPr marL="5180" marR="5180" marT="5180" marB="0" anchor="b">
                    <a:lnL>
                      <a:noFill/>
                    </a:lnL>
                    <a:lnR>
                      <a:noFill/>
                    </a:lnR>
                    <a:lnT>
                      <a:noFill/>
                    </a:lnT>
                    <a:lnB>
                      <a:noFill/>
                    </a:lnB>
                  </a:tcPr>
                </a:tc>
                <a:extLst>
                  <a:ext uri="{0D108BD9-81ED-4DB2-BD59-A6C34878D82A}">
                    <a16:rowId xmlns:a16="http://schemas.microsoft.com/office/drawing/2014/main" val="415541717"/>
                  </a:ext>
                </a:extLst>
              </a:tr>
              <a:tr h="103603">
                <a:tc>
                  <a:txBody>
                    <a:bodyPr/>
                    <a:lstStyle/>
                    <a:p>
                      <a:pPr algn="l" fontAlgn="b"/>
                      <a:r>
                        <a:rPr lang="en-US" sz="800" b="0" i="0" u="none" strike="noStrike">
                          <a:solidFill>
                            <a:srgbClr val="000000"/>
                          </a:solidFill>
                          <a:effectLst/>
                          <a:latin typeface="Calibri" panose="020F0502020204030204" pitchFamily="34" charset="0"/>
                        </a:rPr>
                        <a:t>OnDemandKorea</a:t>
                      </a:r>
                    </a:p>
                  </a:txBody>
                  <a:tcPr marL="5180" marR="5180" marT="5180" marB="0" anchor="b">
                    <a:lnL>
                      <a:noFill/>
                    </a:lnL>
                    <a:lnR>
                      <a:noFill/>
                    </a:lnR>
                    <a:lnT>
                      <a:noFill/>
                    </a:lnT>
                    <a:lnB>
                      <a:noFill/>
                    </a:lnB>
                  </a:tcPr>
                </a:tc>
                <a:extLst>
                  <a:ext uri="{0D108BD9-81ED-4DB2-BD59-A6C34878D82A}">
                    <a16:rowId xmlns:a16="http://schemas.microsoft.com/office/drawing/2014/main" val="3756714337"/>
                  </a:ext>
                </a:extLst>
              </a:tr>
              <a:tr h="103603">
                <a:tc>
                  <a:txBody>
                    <a:bodyPr/>
                    <a:lstStyle/>
                    <a:p>
                      <a:pPr algn="l" fontAlgn="b"/>
                      <a:r>
                        <a:rPr lang="en-US" sz="800" b="0" i="0" u="none" strike="noStrike">
                          <a:solidFill>
                            <a:srgbClr val="000000"/>
                          </a:solidFill>
                          <a:effectLst/>
                          <a:latin typeface="Calibri" panose="020F0502020204030204" pitchFamily="34" charset="0"/>
                        </a:rPr>
                        <a:t>OneFootball</a:t>
                      </a:r>
                    </a:p>
                  </a:txBody>
                  <a:tcPr marL="5180" marR="5180" marT="5180" marB="0" anchor="b">
                    <a:lnL>
                      <a:noFill/>
                    </a:lnL>
                    <a:lnR>
                      <a:noFill/>
                    </a:lnR>
                    <a:lnT>
                      <a:noFill/>
                    </a:lnT>
                    <a:lnB>
                      <a:noFill/>
                    </a:lnB>
                  </a:tcPr>
                </a:tc>
                <a:extLst>
                  <a:ext uri="{0D108BD9-81ED-4DB2-BD59-A6C34878D82A}">
                    <a16:rowId xmlns:a16="http://schemas.microsoft.com/office/drawing/2014/main" val="1709198273"/>
                  </a:ext>
                </a:extLst>
              </a:tr>
              <a:tr h="103603">
                <a:tc>
                  <a:txBody>
                    <a:bodyPr/>
                    <a:lstStyle/>
                    <a:p>
                      <a:pPr algn="l" fontAlgn="b"/>
                      <a:r>
                        <a:rPr lang="en-US" sz="800" b="0" i="0" u="none" strike="noStrike">
                          <a:solidFill>
                            <a:srgbClr val="000000"/>
                          </a:solidFill>
                          <a:effectLst/>
                          <a:latin typeface="Calibri" panose="020F0502020204030204" pitchFamily="34" charset="0"/>
                        </a:rPr>
                        <a:t>Onet 3D</a:t>
                      </a:r>
                    </a:p>
                  </a:txBody>
                  <a:tcPr marL="5180" marR="5180" marT="5180" marB="0" anchor="b">
                    <a:lnL>
                      <a:noFill/>
                    </a:lnL>
                    <a:lnR>
                      <a:noFill/>
                    </a:lnR>
                    <a:lnT>
                      <a:noFill/>
                    </a:lnT>
                    <a:lnB>
                      <a:noFill/>
                    </a:lnB>
                  </a:tcPr>
                </a:tc>
                <a:extLst>
                  <a:ext uri="{0D108BD9-81ED-4DB2-BD59-A6C34878D82A}">
                    <a16:rowId xmlns:a16="http://schemas.microsoft.com/office/drawing/2014/main" val="3221791604"/>
                  </a:ext>
                </a:extLst>
              </a:tr>
              <a:tr h="103603">
                <a:tc>
                  <a:txBody>
                    <a:bodyPr/>
                    <a:lstStyle/>
                    <a:p>
                      <a:pPr algn="l" fontAlgn="b"/>
                      <a:r>
                        <a:rPr lang="en-US" sz="800" b="0" i="0" u="none" strike="noStrike">
                          <a:solidFill>
                            <a:srgbClr val="000000"/>
                          </a:solidFill>
                          <a:effectLst/>
                          <a:latin typeface="Calibri" panose="020F0502020204030204" pitchFamily="34" charset="0"/>
                        </a:rPr>
                        <a:t>Onnect</a:t>
                      </a:r>
                    </a:p>
                  </a:txBody>
                  <a:tcPr marL="5180" marR="5180" marT="5180" marB="0" anchor="b">
                    <a:lnL>
                      <a:noFill/>
                    </a:lnL>
                    <a:lnR>
                      <a:noFill/>
                    </a:lnR>
                    <a:lnT>
                      <a:noFill/>
                    </a:lnT>
                    <a:lnB>
                      <a:noFill/>
                    </a:lnB>
                  </a:tcPr>
                </a:tc>
                <a:extLst>
                  <a:ext uri="{0D108BD9-81ED-4DB2-BD59-A6C34878D82A}">
                    <a16:rowId xmlns:a16="http://schemas.microsoft.com/office/drawing/2014/main" val="1996891969"/>
                  </a:ext>
                </a:extLst>
              </a:tr>
              <a:tr h="103603">
                <a:tc>
                  <a:txBody>
                    <a:bodyPr/>
                    <a:lstStyle/>
                    <a:p>
                      <a:pPr algn="l" fontAlgn="b"/>
                      <a:r>
                        <a:rPr lang="en-US" sz="800" b="0" i="0" u="none" strike="noStrike">
                          <a:solidFill>
                            <a:srgbClr val="000000"/>
                          </a:solidFill>
                          <a:effectLst/>
                          <a:latin typeface="Calibri" panose="020F0502020204030204" pitchFamily="34" charset="0"/>
                        </a:rPr>
                        <a:t>Oprah</a:t>
                      </a:r>
                    </a:p>
                  </a:txBody>
                  <a:tcPr marL="5180" marR="5180" marT="5180" marB="0" anchor="b">
                    <a:lnL>
                      <a:noFill/>
                    </a:lnL>
                    <a:lnR>
                      <a:noFill/>
                    </a:lnR>
                    <a:lnT>
                      <a:noFill/>
                    </a:lnT>
                    <a:lnB>
                      <a:noFill/>
                    </a:lnB>
                  </a:tcPr>
                </a:tc>
                <a:extLst>
                  <a:ext uri="{0D108BD9-81ED-4DB2-BD59-A6C34878D82A}">
                    <a16:rowId xmlns:a16="http://schemas.microsoft.com/office/drawing/2014/main" val="934305990"/>
                  </a:ext>
                </a:extLst>
              </a:tr>
              <a:tr h="103603">
                <a:tc>
                  <a:txBody>
                    <a:bodyPr/>
                    <a:lstStyle/>
                    <a:p>
                      <a:pPr algn="l" fontAlgn="b"/>
                      <a:r>
                        <a:rPr lang="en-US" sz="800" b="0" i="0" u="none" strike="noStrike">
                          <a:solidFill>
                            <a:srgbClr val="000000"/>
                          </a:solidFill>
                          <a:effectLst/>
                          <a:latin typeface="Calibri" panose="020F0502020204030204" pitchFamily="34" charset="0"/>
                        </a:rPr>
                        <a:t>Other</a:t>
                      </a:r>
                    </a:p>
                  </a:txBody>
                  <a:tcPr marL="5180" marR="5180" marT="5180" marB="0" anchor="b">
                    <a:lnL>
                      <a:noFill/>
                    </a:lnL>
                    <a:lnR>
                      <a:noFill/>
                    </a:lnR>
                    <a:lnT>
                      <a:noFill/>
                    </a:lnT>
                    <a:lnB>
                      <a:noFill/>
                    </a:lnB>
                  </a:tcPr>
                </a:tc>
                <a:extLst>
                  <a:ext uri="{0D108BD9-81ED-4DB2-BD59-A6C34878D82A}">
                    <a16:rowId xmlns:a16="http://schemas.microsoft.com/office/drawing/2014/main" val="1018976664"/>
                  </a:ext>
                </a:extLst>
              </a:tr>
              <a:tr h="103603">
                <a:tc>
                  <a:txBody>
                    <a:bodyPr/>
                    <a:lstStyle/>
                    <a:p>
                      <a:pPr algn="l" fontAlgn="b"/>
                      <a:r>
                        <a:rPr lang="en-US" sz="800" b="0" i="0" u="none" strike="noStrike">
                          <a:solidFill>
                            <a:srgbClr val="000000"/>
                          </a:solidFill>
                          <a:effectLst/>
                          <a:latin typeface="Calibri" panose="020F0502020204030204" pitchFamily="34" charset="0"/>
                        </a:rPr>
                        <a:t>Page Six</a:t>
                      </a:r>
                    </a:p>
                  </a:txBody>
                  <a:tcPr marL="5180" marR="5180" marT="5180" marB="0" anchor="b">
                    <a:lnL>
                      <a:noFill/>
                    </a:lnL>
                    <a:lnR>
                      <a:noFill/>
                    </a:lnR>
                    <a:lnT>
                      <a:noFill/>
                    </a:lnT>
                    <a:lnB>
                      <a:noFill/>
                    </a:lnB>
                  </a:tcPr>
                </a:tc>
                <a:extLst>
                  <a:ext uri="{0D108BD9-81ED-4DB2-BD59-A6C34878D82A}">
                    <a16:rowId xmlns:a16="http://schemas.microsoft.com/office/drawing/2014/main" val="1356815026"/>
                  </a:ext>
                </a:extLst>
              </a:tr>
              <a:tr h="103603">
                <a:tc>
                  <a:txBody>
                    <a:bodyPr/>
                    <a:lstStyle/>
                    <a:p>
                      <a:pPr algn="l" fontAlgn="b"/>
                      <a:r>
                        <a:rPr lang="en-US" sz="800" b="0" i="0" u="none" strike="noStrike">
                          <a:solidFill>
                            <a:srgbClr val="000000"/>
                          </a:solidFill>
                          <a:effectLst/>
                          <a:latin typeface="Calibri" panose="020F0502020204030204" pitchFamily="34" charset="0"/>
                        </a:rPr>
                        <a:t>Paint by Number</a:t>
                      </a:r>
                    </a:p>
                  </a:txBody>
                  <a:tcPr marL="5180" marR="5180" marT="5180" marB="0" anchor="b">
                    <a:lnL>
                      <a:noFill/>
                    </a:lnL>
                    <a:lnR>
                      <a:noFill/>
                    </a:lnR>
                    <a:lnT>
                      <a:noFill/>
                    </a:lnT>
                    <a:lnB>
                      <a:noFill/>
                    </a:lnB>
                  </a:tcPr>
                </a:tc>
                <a:extLst>
                  <a:ext uri="{0D108BD9-81ED-4DB2-BD59-A6C34878D82A}">
                    <a16:rowId xmlns:a16="http://schemas.microsoft.com/office/drawing/2014/main" val="1290445497"/>
                  </a:ext>
                </a:extLst>
              </a:tr>
              <a:tr h="103603">
                <a:tc>
                  <a:txBody>
                    <a:bodyPr/>
                    <a:lstStyle/>
                    <a:p>
                      <a:pPr algn="l" fontAlgn="b"/>
                      <a:r>
                        <a:rPr lang="en-US" sz="800" b="0" i="0" u="none" strike="noStrike">
                          <a:solidFill>
                            <a:srgbClr val="000000"/>
                          </a:solidFill>
                          <a:effectLst/>
                          <a:latin typeface="Calibri" panose="020F0502020204030204" pitchFamily="34" charset="0"/>
                        </a:rPr>
                        <a:t>Paltalk</a:t>
                      </a:r>
                    </a:p>
                  </a:txBody>
                  <a:tcPr marL="5180" marR="5180" marT="5180" marB="0" anchor="b">
                    <a:lnL>
                      <a:noFill/>
                    </a:lnL>
                    <a:lnR>
                      <a:noFill/>
                    </a:lnR>
                    <a:lnT>
                      <a:noFill/>
                    </a:lnT>
                    <a:lnB>
                      <a:noFill/>
                    </a:lnB>
                  </a:tcPr>
                </a:tc>
                <a:extLst>
                  <a:ext uri="{0D108BD9-81ED-4DB2-BD59-A6C34878D82A}">
                    <a16:rowId xmlns:a16="http://schemas.microsoft.com/office/drawing/2014/main" val="245287468"/>
                  </a:ext>
                </a:extLst>
              </a:tr>
              <a:tr h="103603">
                <a:tc>
                  <a:txBody>
                    <a:bodyPr/>
                    <a:lstStyle/>
                    <a:p>
                      <a:pPr algn="l" fontAlgn="b"/>
                      <a:r>
                        <a:rPr lang="en-US" sz="800" b="0" i="0" u="none" strike="noStrike">
                          <a:solidFill>
                            <a:srgbClr val="000000"/>
                          </a:solidFill>
                          <a:effectLst/>
                          <a:latin typeface="Calibri" panose="020F0502020204030204" pitchFamily="34" charset="0"/>
                        </a:rPr>
                        <a:t>Paper.io</a:t>
                      </a:r>
                    </a:p>
                  </a:txBody>
                  <a:tcPr marL="5180" marR="5180" marT="5180" marB="0" anchor="b">
                    <a:lnL>
                      <a:noFill/>
                    </a:lnL>
                    <a:lnR>
                      <a:noFill/>
                    </a:lnR>
                    <a:lnT>
                      <a:noFill/>
                    </a:lnT>
                    <a:lnB>
                      <a:noFill/>
                    </a:lnB>
                  </a:tcPr>
                </a:tc>
                <a:extLst>
                  <a:ext uri="{0D108BD9-81ED-4DB2-BD59-A6C34878D82A}">
                    <a16:rowId xmlns:a16="http://schemas.microsoft.com/office/drawing/2014/main" val="381804359"/>
                  </a:ext>
                </a:extLst>
              </a:tr>
              <a:tr h="103603">
                <a:tc>
                  <a:txBody>
                    <a:bodyPr/>
                    <a:lstStyle/>
                    <a:p>
                      <a:pPr algn="l" fontAlgn="b"/>
                      <a:r>
                        <a:rPr lang="en-US" sz="800" b="0" i="0" u="none" strike="noStrike" dirty="0">
                          <a:solidFill>
                            <a:srgbClr val="000000"/>
                          </a:solidFill>
                          <a:effectLst/>
                          <a:latin typeface="Calibri" panose="020F0502020204030204" pitchFamily="34" charset="0"/>
                        </a:rPr>
                        <a:t>Parking Jam 3D</a:t>
                      </a:r>
                    </a:p>
                  </a:txBody>
                  <a:tcPr marL="5180" marR="5180" marT="5180" marB="0" anchor="b">
                    <a:lnL>
                      <a:noFill/>
                    </a:lnL>
                    <a:lnR>
                      <a:noFill/>
                    </a:lnR>
                    <a:lnT>
                      <a:noFill/>
                    </a:lnT>
                    <a:lnB>
                      <a:noFill/>
                    </a:lnB>
                  </a:tcPr>
                </a:tc>
                <a:extLst>
                  <a:ext uri="{0D108BD9-81ED-4DB2-BD59-A6C34878D82A}">
                    <a16:rowId xmlns:a16="http://schemas.microsoft.com/office/drawing/2014/main" val="3801357736"/>
                  </a:ext>
                </a:extLst>
              </a:tr>
            </a:tbl>
          </a:graphicData>
        </a:graphic>
      </p:graphicFrame>
      <p:pic>
        <p:nvPicPr>
          <p:cNvPr id="9" name="Picture 8">
            <a:extLst>
              <a:ext uri="{FF2B5EF4-FFF2-40B4-BE49-F238E27FC236}">
                <a16:creationId xmlns:a16="http://schemas.microsoft.com/office/drawing/2014/main" id="{2F5F268D-2C60-25A5-7A79-AB052079F3D4}"/>
              </a:ext>
            </a:extLst>
          </p:cNvPr>
          <p:cNvPicPr>
            <a:picLocks noChangeAspect="1"/>
          </p:cNvPicPr>
          <p:nvPr/>
        </p:nvPicPr>
        <p:blipFill>
          <a:blip r:embed="rId2"/>
          <a:stretch>
            <a:fillRect/>
          </a:stretch>
        </p:blipFill>
        <p:spPr>
          <a:xfrm>
            <a:off x="0" y="219075"/>
            <a:ext cx="9067800" cy="857250"/>
          </a:xfrm>
          <a:prstGeom prst="rect">
            <a:avLst/>
          </a:prstGeom>
        </p:spPr>
      </p:pic>
      <p:sp>
        <p:nvSpPr>
          <p:cNvPr id="10" name="TextBox 9">
            <a:extLst>
              <a:ext uri="{FF2B5EF4-FFF2-40B4-BE49-F238E27FC236}">
                <a16:creationId xmlns:a16="http://schemas.microsoft.com/office/drawing/2014/main" id="{E7F4911E-FDD6-F457-0C82-E5ABCBDE02EB}"/>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TOP VIEWED SITES – DISPLAY</a:t>
            </a:r>
          </a:p>
        </p:txBody>
      </p:sp>
    </p:spTree>
    <p:extLst>
      <p:ext uri="{BB962C8B-B14F-4D97-AF65-F5344CB8AC3E}">
        <p14:creationId xmlns:p14="http://schemas.microsoft.com/office/powerpoint/2010/main" val="1191050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2B160CEC-DF4C-6D22-F7D0-2C66FAB8028B}"/>
              </a:ext>
            </a:extLst>
          </p:cNvPr>
          <p:cNvGraphicFramePr>
            <a:graphicFrameLocks noGrp="1"/>
          </p:cNvGraphicFramePr>
          <p:nvPr>
            <p:extLst>
              <p:ext uri="{D42A27DB-BD31-4B8C-83A1-F6EECF244321}">
                <p14:modId xmlns:p14="http://schemas.microsoft.com/office/powerpoint/2010/main" val="846855791"/>
              </p:ext>
            </p:extLst>
          </p:nvPr>
        </p:nvGraphicFramePr>
        <p:xfrm>
          <a:off x="228600" y="1295400"/>
          <a:ext cx="980323" cy="5338200"/>
        </p:xfrm>
        <a:graphic>
          <a:graphicData uri="http://schemas.openxmlformats.org/drawingml/2006/table">
            <a:tbl>
              <a:tblPr/>
              <a:tblGrid>
                <a:gridCol w="980323">
                  <a:extLst>
                    <a:ext uri="{9D8B030D-6E8A-4147-A177-3AD203B41FA5}">
                      <a16:colId xmlns:a16="http://schemas.microsoft.com/office/drawing/2014/main" val="3695894517"/>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Paste Magazine</a:t>
                      </a:r>
                    </a:p>
                  </a:txBody>
                  <a:tcPr marL="5180" marR="5180" marT="5180" marB="0" anchor="b">
                    <a:lnL>
                      <a:noFill/>
                    </a:lnL>
                    <a:lnR>
                      <a:noFill/>
                    </a:lnR>
                    <a:lnT>
                      <a:noFill/>
                    </a:lnT>
                    <a:lnB>
                      <a:noFill/>
                    </a:lnB>
                  </a:tcPr>
                </a:tc>
                <a:extLst>
                  <a:ext uri="{0D108BD9-81ED-4DB2-BD59-A6C34878D82A}">
                    <a16:rowId xmlns:a16="http://schemas.microsoft.com/office/drawing/2014/main" val="1174989318"/>
                  </a:ext>
                </a:extLst>
              </a:tr>
              <a:tr h="103603">
                <a:tc>
                  <a:txBody>
                    <a:bodyPr/>
                    <a:lstStyle/>
                    <a:p>
                      <a:pPr algn="l" fontAlgn="b"/>
                      <a:r>
                        <a:rPr lang="en-US" sz="800" b="0" i="0" u="none" strike="noStrike">
                          <a:solidFill>
                            <a:srgbClr val="000000"/>
                          </a:solidFill>
                          <a:effectLst/>
                          <a:latin typeface="Calibri" panose="020F0502020204030204" pitchFamily="34" charset="0"/>
                        </a:rPr>
                        <a:t>Perfect365</a:t>
                      </a:r>
                    </a:p>
                  </a:txBody>
                  <a:tcPr marL="5180" marR="5180" marT="5180" marB="0" anchor="b">
                    <a:lnL>
                      <a:noFill/>
                    </a:lnL>
                    <a:lnR>
                      <a:noFill/>
                    </a:lnR>
                    <a:lnT>
                      <a:noFill/>
                    </a:lnT>
                    <a:lnB>
                      <a:noFill/>
                    </a:lnB>
                  </a:tcPr>
                </a:tc>
                <a:extLst>
                  <a:ext uri="{0D108BD9-81ED-4DB2-BD59-A6C34878D82A}">
                    <a16:rowId xmlns:a16="http://schemas.microsoft.com/office/drawing/2014/main" val="1799531256"/>
                  </a:ext>
                </a:extLst>
              </a:tr>
              <a:tr h="103603">
                <a:tc>
                  <a:txBody>
                    <a:bodyPr/>
                    <a:lstStyle/>
                    <a:p>
                      <a:pPr algn="l" fontAlgn="b"/>
                      <a:r>
                        <a:rPr lang="en-US" sz="800" b="0" i="0" u="none" strike="noStrike">
                          <a:solidFill>
                            <a:srgbClr val="000000"/>
                          </a:solidFill>
                          <a:effectLst/>
                          <a:latin typeface="Calibri" panose="020F0502020204030204" pitchFamily="34" charset="0"/>
                        </a:rPr>
                        <a:t>Philly Voice</a:t>
                      </a:r>
                    </a:p>
                  </a:txBody>
                  <a:tcPr marL="5180" marR="5180" marT="5180" marB="0" anchor="b">
                    <a:lnL>
                      <a:noFill/>
                    </a:lnL>
                    <a:lnR>
                      <a:noFill/>
                    </a:lnR>
                    <a:lnT>
                      <a:noFill/>
                    </a:lnT>
                    <a:lnB>
                      <a:noFill/>
                    </a:lnB>
                  </a:tcPr>
                </a:tc>
                <a:extLst>
                  <a:ext uri="{0D108BD9-81ED-4DB2-BD59-A6C34878D82A}">
                    <a16:rowId xmlns:a16="http://schemas.microsoft.com/office/drawing/2014/main" val="1853815605"/>
                  </a:ext>
                </a:extLst>
              </a:tr>
              <a:tr h="103603">
                <a:tc>
                  <a:txBody>
                    <a:bodyPr/>
                    <a:lstStyle/>
                    <a:p>
                      <a:pPr algn="l" fontAlgn="b"/>
                      <a:r>
                        <a:rPr lang="en-US" sz="800" b="0" i="0" u="none" strike="noStrike">
                          <a:solidFill>
                            <a:srgbClr val="000000"/>
                          </a:solidFill>
                          <a:effectLst/>
                          <a:latin typeface="Calibri" panose="020F0502020204030204" pitchFamily="34" charset="0"/>
                        </a:rPr>
                        <a:t>PicsArt</a:t>
                      </a:r>
                    </a:p>
                  </a:txBody>
                  <a:tcPr marL="5180" marR="5180" marT="5180" marB="0" anchor="b">
                    <a:lnL>
                      <a:noFill/>
                    </a:lnL>
                    <a:lnR>
                      <a:noFill/>
                    </a:lnR>
                    <a:lnT>
                      <a:noFill/>
                    </a:lnT>
                    <a:lnB>
                      <a:noFill/>
                    </a:lnB>
                  </a:tcPr>
                </a:tc>
                <a:extLst>
                  <a:ext uri="{0D108BD9-81ED-4DB2-BD59-A6C34878D82A}">
                    <a16:rowId xmlns:a16="http://schemas.microsoft.com/office/drawing/2014/main" val="1305488347"/>
                  </a:ext>
                </a:extLst>
              </a:tr>
              <a:tr h="103603">
                <a:tc>
                  <a:txBody>
                    <a:bodyPr/>
                    <a:lstStyle/>
                    <a:p>
                      <a:pPr algn="l" fontAlgn="b"/>
                      <a:r>
                        <a:rPr lang="en-US" sz="800" b="0" i="0" u="none" strike="noStrike">
                          <a:solidFill>
                            <a:srgbClr val="000000"/>
                          </a:solidFill>
                          <a:effectLst/>
                          <a:latin typeface="Calibri" panose="020F0502020204030204" pitchFamily="34" charset="0"/>
                        </a:rPr>
                        <a:t>Picture Cross</a:t>
                      </a:r>
                    </a:p>
                  </a:txBody>
                  <a:tcPr marL="5180" marR="5180" marT="5180" marB="0" anchor="b">
                    <a:lnL>
                      <a:noFill/>
                    </a:lnL>
                    <a:lnR>
                      <a:noFill/>
                    </a:lnR>
                    <a:lnT>
                      <a:noFill/>
                    </a:lnT>
                    <a:lnB>
                      <a:noFill/>
                    </a:lnB>
                  </a:tcPr>
                </a:tc>
                <a:extLst>
                  <a:ext uri="{0D108BD9-81ED-4DB2-BD59-A6C34878D82A}">
                    <a16:rowId xmlns:a16="http://schemas.microsoft.com/office/drawing/2014/main" val="2949424685"/>
                  </a:ext>
                </a:extLst>
              </a:tr>
              <a:tr h="103603">
                <a:tc>
                  <a:txBody>
                    <a:bodyPr/>
                    <a:lstStyle/>
                    <a:p>
                      <a:pPr algn="l" fontAlgn="b"/>
                      <a:r>
                        <a:rPr lang="en-US" sz="800" b="0" i="0" u="none" strike="noStrike">
                          <a:solidFill>
                            <a:srgbClr val="000000"/>
                          </a:solidFill>
                          <a:effectLst/>
                          <a:latin typeface="Calibri" panose="020F0502020204030204" pitchFamily="34" charset="0"/>
                        </a:rPr>
                        <a:t>Pixiv</a:t>
                      </a:r>
                    </a:p>
                  </a:txBody>
                  <a:tcPr marL="5180" marR="5180" marT="5180" marB="0" anchor="b">
                    <a:lnL>
                      <a:noFill/>
                    </a:lnL>
                    <a:lnR>
                      <a:noFill/>
                    </a:lnR>
                    <a:lnT>
                      <a:noFill/>
                    </a:lnT>
                    <a:lnB>
                      <a:noFill/>
                    </a:lnB>
                  </a:tcPr>
                </a:tc>
                <a:extLst>
                  <a:ext uri="{0D108BD9-81ED-4DB2-BD59-A6C34878D82A}">
                    <a16:rowId xmlns:a16="http://schemas.microsoft.com/office/drawing/2014/main" val="2154223223"/>
                  </a:ext>
                </a:extLst>
              </a:tr>
              <a:tr h="103603">
                <a:tc>
                  <a:txBody>
                    <a:bodyPr/>
                    <a:lstStyle/>
                    <a:p>
                      <a:pPr algn="l" fontAlgn="b"/>
                      <a:r>
                        <a:rPr lang="en-US" sz="800" b="0" i="0" u="none" strike="noStrike">
                          <a:solidFill>
                            <a:srgbClr val="000000"/>
                          </a:solidFill>
                          <a:effectLst/>
                          <a:latin typeface="Calibri" panose="020F0502020204030204" pitchFamily="34" charset="0"/>
                        </a:rPr>
                        <a:t>Plenty of Fish</a:t>
                      </a:r>
                    </a:p>
                  </a:txBody>
                  <a:tcPr marL="5180" marR="5180" marT="5180" marB="0" anchor="b">
                    <a:lnL>
                      <a:noFill/>
                    </a:lnL>
                    <a:lnR>
                      <a:noFill/>
                    </a:lnR>
                    <a:lnT>
                      <a:noFill/>
                    </a:lnT>
                    <a:lnB>
                      <a:noFill/>
                    </a:lnB>
                  </a:tcPr>
                </a:tc>
                <a:extLst>
                  <a:ext uri="{0D108BD9-81ED-4DB2-BD59-A6C34878D82A}">
                    <a16:rowId xmlns:a16="http://schemas.microsoft.com/office/drawing/2014/main" val="3917162534"/>
                  </a:ext>
                </a:extLst>
              </a:tr>
              <a:tr h="103603">
                <a:tc>
                  <a:txBody>
                    <a:bodyPr/>
                    <a:lstStyle/>
                    <a:p>
                      <a:pPr algn="l" fontAlgn="b"/>
                      <a:r>
                        <a:rPr lang="en-US" sz="800" b="0" i="0" u="none" strike="noStrike">
                          <a:solidFill>
                            <a:srgbClr val="000000"/>
                          </a:solidFill>
                          <a:effectLst/>
                          <a:latin typeface="Calibri" panose="020F0502020204030204" pitchFamily="34" charset="0"/>
                        </a:rPr>
                        <a:t>Podcast Addict</a:t>
                      </a:r>
                    </a:p>
                  </a:txBody>
                  <a:tcPr marL="5180" marR="5180" marT="5180" marB="0" anchor="b">
                    <a:lnL>
                      <a:noFill/>
                    </a:lnL>
                    <a:lnR>
                      <a:noFill/>
                    </a:lnR>
                    <a:lnT>
                      <a:noFill/>
                    </a:lnT>
                    <a:lnB>
                      <a:noFill/>
                    </a:lnB>
                  </a:tcPr>
                </a:tc>
                <a:extLst>
                  <a:ext uri="{0D108BD9-81ED-4DB2-BD59-A6C34878D82A}">
                    <a16:rowId xmlns:a16="http://schemas.microsoft.com/office/drawing/2014/main" val="3419641638"/>
                  </a:ext>
                </a:extLst>
              </a:tr>
              <a:tr h="103603">
                <a:tc>
                  <a:txBody>
                    <a:bodyPr/>
                    <a:lstStyle/>
                    <a:p>
                      <a:pPr algn="l" fontAlgn="b"/>
                      <a:r>
                        <a:rPr lang="en-US" sz="800" b="0" i="0" u="none" strike="noStrike">
                          <a:solidFill>
                            <a:srgbClr val="000000"/>
                          </a:solidFill>
                          <a:effectLst/>
                          <a:latin typeface="Calibri" panose="020F0502020204030204" pitchFamily="34" charset="0"/>
                        </a:rPr>
                        <a:t>Pogo</a:t>
                      </a:r>
                    </a:p>
                  </a:txBody>
                  <a:tcPr marL="5180" marR="5180" marT="5180" marB="0" anchor="b">
                    <a:lnL>
                      <a:noFill/>
                    </a:lnL>
                    <a:lnR>
                      <a:noFill/>
                    </a:lnR>
                    <a:lnT>
                      <a:noFill/>
                    </a:lnT>
                    <a:lnB>
                      <a:noFill/>
                    </a:lnB>
                  </a:tcPr>
                </a:tc>
                <a:extLst>
                  <a:ext uri="{0D108BD9-81ED-4DB2-BD59-A6C34878D82A}">
                    <a16:rowId xmlns:a16="http://schemas.microsoft.com/office/drawing/2014/main" val="151286744"/>
                  </a:ext>
                </a:extLst>
              </a:tr>
              <a:tr h="103603">
                <a:tc>
                  <a:txBody>
                    <a:bodyPr/>
                    <a:lstStyle/>
                    <a:p>
                      <a:pPr algn="l" fontAlgn="b"/>
                      <a:r>
                        <a:rPr lang="en-US" sz="800" b="0" i="0" u="none" strike="noStrike">
                          <a:solidFill>
                            <a:srgbClr val="000000"/>
                          </a:solidFill>
                          <a:effectLst/>
                          <a:latin typeface="Calibri" panose="020F0502020204030204" pitchFamily="34" charset="0"/>
                        </a:rPr>
                        <a:t>Poke Genie</a:t>
                      </a:r>
                    </a:p>
                  </a:txBody>
                  <a:tcPr marL="5180" marR="5180" marT="5180" marB="0" anchor="b">
                    <a:lnL>
                      <a:noFill/>
                    </a:lnL>
                    <a:lnR>
                      <a:noFill/>
                    </a:lnR>
                    <a:lnT>
                      <a:noFill/>
                    </a:lnT>
                    <a:lnB>
                      <a:noFill/>
                    </a:lnB>
                  </a:tcPr>
                </a:tc>
                <a:extLst>
                  <a:ext uri="{0D108BD9-81ED-4DB2-BD59-A6C34878D82A}">
                    <a16:rowId xmlns:a16="http://schemas.microsoft.com/office/drawing/2014/main" val="1451870571"/>
                  </a:ext>
                </a:extLst>
              </a:tr>
              <a:tr h="103603">
                <a:tc>
                  <a:txBody>
                    <a:bodyPr/>
                    <a:lstStyle/>
                    <a:p>
                      <a:pPr algn="l" fontAlgn="b"/>
                      <a:r>
                        <a:rPr lang="en-US" sz="800" b="0" i="0" u="none" strike="noStrike">
                          <a:solidFill>
                            <a:srgbClr val="000000"/>
                          </a:solidFill>
                          <a:effectLst/>
                          <a:latin typeface="Calibri" panose="020F0502020204030204" pitchFamily="34" charset="0"/>
                        </a:rPr>
                        <a:t>Police Scanner</a:t>
                      </a:r>
                    </a:p>
                  </a:txBody>
                  <a:tcPr marL="5180" marR="5180" marT="5180" marB="0" anchor="b">
                    <a:lnL>
                      <a:noFill/>
                    </a:lnL>
                    <a:lnR>
                      <a:noFill/>
                    </a:lnR>
                    <a:lnT>
                      <a:noFill/>
                    </a:lnT>
                    <a:lnB>
                      <a:noFill/>
                    </a:lnB>
                  </a:tcPr>
                </a:tc>
                <a:extLst>
                  <a:ext uri="{0D108BD9-81ED-4DB2-BD59-A6C34878D82A}">
                    <a16:rowId xmlns:a16="http://schemas.microsoft.com/office/drawing/2014/main" val="305437070"/>
                  </a:ext>
                </a:extLst>
              </a:tr>
              <a:tr h="103603">
                <a:tc>
                  <a:txBody>
                    <a:bodyPr/>
                    <a:lstStyle/>
                    <a:p>
                      <a:pPr algn="l" fontAlgn="b"/>
                      <a:r>
                        <a:rPr lang="en-US" sz="800" b="0" i="0" u="none" strike="noStrike">
                          <a:solidFill>
                            <a:srgbClr val="000000"/>
                          </a:solidFill>
                          <a:effectLst/>
                          <a:latin typeface="Calibri" panose="020F0502020204030204" pitchFamily="34" charset="0"/>
                        </a:rPr>
                        <a:t>Political Flare</a:t>
                      </a:r>
                    </a:p>
                  </a:txBody>
                  <a:tcPr marL="5180" marR="5180" marT="5180" marB="0" anchor="b">
                    <a:lnL>
                      <a:noFill/>
                    </a:lnL>
                    <a:lnR>
                      <a:noFill/>
                    </a:lnR>
                    <a:lnT>
                      <a:noFill/>
                    </a:lnT>
                    <a:lnB>
                      <a:noFill/>
                    </a:lnB>
                  </a:tcPr>
                </a:tc>
                <a:extLst>
                  <a:ext uri="{0D108BD9-81ED-4DB2-BD59-A6C34878D82A}">
                    <a16:rowId xmlns:a16="http://schemas.microsoft.com/office/drawing/2014/main" val="4031712479"/>
                  </a:ext>
                </a:extLst>
              </a:tr>
              <a:tr h="103603">
                <a:tc>
                  <a:txBody>
                    <a:bodyPr/>
                    <a:lstStyle/>
                    <a:p>
                      <a:pPr algn="l" fontAlgn="b"/>
                      <a:r>
                        <a:rPr lang="en-US" sz="800" b="0" i="0" u="none" strike="noStrike">
                          <a:solidFill>
                            <a:srgbClr val="000000"/>
                          </a:solidFill>
                          <a:effectLst/>
                          <a:latin typeface="Calibri" panose="020F0502020204030204" pitchFamily="34" charset="0"/>
                        </a:rPr>
                        <a:t>Political Wire</a:t>
                      </a:r>
                    </a:p>
                  </a:txBody>
                  <a:tcPr marL="5180" marR="5180" marT="5180" marB="0" anchor="b">
                    <a:lnL>
                      <a:noFill/>
                    </a:lnL>
                    <a:lnR>
                      <a:noFill/>
                    </a:lnR>
                    <a:lnT>
                      <a:noFill/>
                    </a:lnT>
                    <a:lnB>
                      <a:noFill/>
                    </a:lnB>
                  </a:tcPr>
                </a:tc>
                <a:extLst>
                  <a:ext uri="{0D108BD9-81ED-4DB2-BD59-A6C34878D82A}">
                    <a16:rowId xmlns:a16="http://schemas.microsoft.com/office/drawing/2014/main" val="114801621"/>
                  </a:ext>
                </a:extLst>
              </a:tr>
              <a:tr h="103603">
                <a:tc>
                  <a:txBody>
                    <a:bodyPr/>
                    <a:lstStyle/>
                    <a:p>
                      <a:pPr algn="l" fontAlgn="b"/>
                      <a:r>
                        <a:rPr lang="en-US" sz="800" b="0" i="0" u="none" strike="noStrike">
                          <a:solidFill>
                            <a:srgbClr val="000000"/>
                          </a:solidFill>
                          <a:effectLst/>
                          <a:latin typeface="Calibri" panose="020F0502020204030204" pitchFamily="34" charset="0"/>
                        </a:rPr>
                        <a:t>Prank Master 3D</a:t>
                      </a:r>
                    </a:p>
                  </a:txBody>
                  <a:tcPr marL="5180" marR="5180" marT="5180" marB="0" anchor="b">
                    <a:lnL>
                      <a:noFill/>
                    </a:lnL>
                    <a:lnR>
                      <a:noFill/>
                    </a:lnR>
                    <a:lnT>
                      <a:noFill/>
                    </a:lnT>
                    <a:lnB>
                      <a:noFill/>
                    </a:lnB>
                  </a:tcPr>
                </a:tc>
                <a:extLst>
                  <a:ext uri="{0D108BD9-81ED-4DB2-BD59-A6C34878D82A}">
                    <a16:rowId xmlns:a16="http://schemas.microsoft.com/office/drawing/2014/main" val="311555729"/>
                  </a:ext>
                </a:extLst>
              </a:tr>
              <a:tr h="103603">
                <a:tc>
                  <a:txBody>
                    <a:bodyPr/>
                    <a:lstStyle/>
                    <a:p>
                      <a:pPr algn="l" fontAlgn="b"/>
                      <a:r>
                        <a:rPr lang="en-US" sz="800" b="0" i="0" u="none" strike="noStrike">
                          <a:solidFill>
                            <a:srgbClr val="000000"/>
                          </a:solidFill>
                          <a:effectLst/>
                          <a:latin typeface="Calibri" panose="020F0502020204030204" pitchFamily="34" charset="0"/>
                        </a:rPr>
                        <a:t>Public School Review</a:t>
                      </a:r>
                    </a:p>
                  </a:txBody>
                  <a:tcPr marL="5180" marR="5180" marT="5180" marB="0" anchor="b">
                    <a:lnL>
                      <a:noFill/>
                    </a:lnL>
                    <a:lnR>
                      <a:noFill/>
                    </a:lnR>
                    <a:lnT>
                      <a:noFill/>
                    </a:lnT>
                    <a:lnB>
                      <a:noFill/>
                    </a:lnB>
                  </a:tcPr>
                </a:tc>
                <a:extLst>
                  <a:ext uri="{0D108BD9-81ED-4DB2-BD59-A6C34878D82A}">
                    <a16:rowId xmlns:a16="http://schemas.microsoft.com/office/drawing/2014/main" val="1459819013"/>
                  </a:ext>
                </a:extLst>
              </a:tr>
              <a:tr h="103603">
                <a:tc>
                  <a:txBody>
                    <a:bodyPr/>
                    <a:lstStyle/>
                    <a:p>
                      <a:pPr algn="l" fontAlgn="b"/>
                      <a:r>
                        <a:rPr lang="en-US" sz="800" b="0" i="0" u="none" strike="noStrike">
                          <a:solidFill>
                            <a:srgbClr val="000000"/>
                          </a:solidFill>
                          <a:effectLst/>
                          <a:latin typeface="Calibri" panose="020F0502020204030204" pitchFamily="34" charset="0"/>
                        </a:rPr>
                        <a:t>Pull the Pin</a:t>
                      </a:r>
                    </a:p>
                  </a:txBody>
                  <a:tcPr marL="5180" marR="5180" marT="5180" marB="0" anchor="b">
                    <a:lnL>
                      <a:noFill/>
                    </a:lnL>
                    <a:lnR>
                      <a:noFill/>
                    </a:lnR>
                    <a:lnT>
                      <a:noFill/>
                    </a:lnT>
                    <a:lnB>
                      <a:noFill/>
                    </a:lnB>
                  </a:tcPr>
                </a:tc>
                <a:extLst>
                  <a:ext uri="{0D108BD9-81ED-4DB2-BD59-A6C34878D82A}">
                    <a16:rowId xmlns:a16="http://schemas.microsoft.com/office/drawing/2014/main" val="3642948579"/>
                  </a:ext>
                </a:extLst>
              </a:tr>
              <a:tr h="103603">
                <a:tc>
                  <a:txBody>
                    <a:bodyPr/>
                    <a:lstStyle/>
                    <a:p>
                      <a:pPr algn="l" fontAlgn="b"/>
                      <a:r>
                        <a:rPr lang="en-US" sz="800" b="0" i="0" u="none" strike="noStrike">
                          <a:solidFill>
                            <a:srgbClr val="000000"/>
                          </a:solidFill>
                          <a:effectLst/>
                          <a:latin typeface="Calibri" panose="020F0502020204030204" pitchFamily="34" charset="0"/>
                        </a:rPr>
                        <a:t>Puzzle Page</a:t>
                      </a:r>
                    </a:p>
                  </a:txBody>
                  <a:tcPr marL="5180" marR="5180" marT="5180" marB="0" anchor="b">
                    <a:lnL>
                      <a:noFill/>
                    </a:lnL>
                    <a:lnR>
                      <a:noFill/>
                    </a:lnR>
                    <a:lnT>
                      <a:noFill/>
                    </a:lnT>
                    <a:lnB>
                      <a:noFill/>
                    </a:lnB>
                  </a:tcPr>
                </a:tc>
                <a:extLst>
                  <a:ext uri="{0D108BD9-81ED-4DB2-BD59-A6C34878D82A}">
                    <a16:rowId xmlns:a16="http://schemas.microsoft.com/office/drawing/2014/main" val="3485920409"/>
                  </a:ext>
                </a:extLst>
              </a:tr>
              <a:tr h="103603">
                <a:tc>
                  <a:txBody>
                    <a:bodyPr/>
                    <a:lstStyle/>
                    <a:p>
                      <a:pPr algn="l" fontAlgn="b"/>
                      <a:r>
                        <a:rPr lang="en-US" sz="800" b="0" i="0" u="none" strike="noStrike">
                          <a:solidFill>
                            <a:srgbClr val="000000"/>
                          </a:solidFill>
                          <a:effectLst/>
                          <a:latin typeface="Calibri" panose="020F0502020204030204" pitchFamily="34" charset="0"/>
                        </a:rPr>
                        <a:t>Quizlet</a:t>
                      </a:r>
                    </a:p>
                  </a:txBody>
                  <a:tcPr marL="5180" marR="5180" marT="5180" marB="0" anchor="b">
                    <a:lnL>
                      <a:noFill/>
                    </a:lnL>
                    <a:lnR>
                      <a:noFill/>
                    </a:lnR>
                    <a:lnT>
                      <a:noFill/>
                    </a:lnT>
                    <a:lnB>
                      <a:noFill/>
                    </a:lnB>
                  </a:tcPr>
                </a:tc>
                <a:extLst>
                  <a:ext uri="{0D108BD9-81ED-4DB2-BD59-A6C34878D82A}">
                    <a16:rowId xmlns:a16="http://schemas.microsoft.com/office/drawing/2014/main" val="1371507414"/>
                  </a:ext>
                </a:extLst>
              </a:tr>
              <a:tr h="103603">
                <a:tc>
                  <a:txBody>
                    <a:bodyPr/>
                    <a:lstStyle/>
                    <a:p>
                      <a:pPr algn="l" fontAlgn="b"/>
                      <a:r>
                        <a:rPr lang="en-US" sz="800" b="0" i="0" u="none" strike="noStrike">
                          <a:solidFill>
                            <a:srgbClr val="000000"/>
                          </a:solidFill>
                          <a:effectLst/>
                          <a:latin typeface="Calibri" panose="020F0502020204030204" pitchFamily="34" charset="0"/>
                        </a:rPr>
                        <a:t>Raider.io</a:t>
                      </a:r>
                    </a:p>
                  </a:txBody>
                  <a:tcPr marL="5180" marR="5180" marT="5180" marB="0" anchor="b">
                    <a:lnL>
                      <a:noFill/>
                    </a:lnL>
                    <a:lnR>
                      <a:noFill/>
                    </a:lnR>
                    <a:lnT>
                      <a:noFill/>
                    </a:lnT>
                    <a:lnB>
                      <a:noFill/>
                    </a:lnB>
                  </a:tcPr>
                </a:tc>
                <a:extLst>
                  <a:ext uri="{0D108BD9-81ED-4DB2-BD59-A6C34878D82A}">
                    <a16:rowId xmlns:a16="http://schemas.microsoft.com/office/drawing/2014/main" val="2492573428"/>
                  </a:ext>
                </a:extLst>
              </a:tr>
              <a:tr h="103603">
                <a:tc>
                  <a:txBody>
                    <a:bodyPr/>
                    <a:lstStyle/>
                    <a:p>
                      <a:pPr algn="l" fontAlgn="b"/>
                      <a:r>
                        <a:rPr lang="en-US" sz="800" b="0" i="0" u="none" strike="noStrike">
                          <a:solidFill>
                            <a:srgbClr val="000000"/>
                          </a:solidFill>
                          <a:effectLst/>
                          <a:latin typeface="Calibri" panose="020F0502020204030204" pitchFamily="34" charset="0"/>
                        </a:rPr>
                        <a:t>Reason</a:t>
                      </a:r>
                    </a:p>
                  </a:txBody>
                  <a:tcPr marL="5180" marR="5180" marT="5180" marB="0" anchor="b">
                    <a:lnL>
                      <a:noFill/>
                    </a:lnL>
                    <a:lnR>
                      <a:noFill/>
                    </a:lnR>
                    <a:lnT>
                      <a:noFill/>
                    </a:lnT>
                    <a:lnB>
                      <a:noFill/>
                    </a:lnB>
                  </a:tcPr>
                </a:tc>
                <a:extLst>
                  <a:ext uri="{0D108BD9-81ED-4DB2-BD59-A6C34878D82A}">
                    <a16:rowId xmlns:a16="http://schemas.microsoft.com/office/drawing/2014/main" val="3485440282"/>
                  </a:ext>
                </a:extLst>
              </a:tr>
              <a:tr h="103603">
                <a:tc>
                  <a:txBody>
                    <a:bodyPr/>
                    <a:lstStyle/>
                    <a:p>
                      <a:pPr algn="l" fontAlgn="b"/>
                      <a:r>
                        <a:rPr lang="en-US" sz="800" b="0" i="0" u="none" strike="noStrike">
                          <a:solidFill>
                            <a:srgbClr val="000000"/>
                          </a:solidFill>
                          <a:effectLst/>
                          <a:latin typeface="Calibri" panose="020F0502020204030204" pitchFamily="34" charset="0"/>
                        </a:rPr>
                        <a:t>Reddit</a:t>
                      </a:r>
                    </a:p>
                  </a:txBody>
                  <a:tcPr marL="5180" marR="5180" marT="5180" marB="0" anchor="b">
                    <a:lnL>
                      <a:noFill/>
                    </a:lnL>
                    <a:lnR>
                      <a:noFill/>
                    </a:lnR>
                    <a:lnT>
                      <a:noFill/>
                    </a:lnT>
                    <a:lnB>
                      <a:noFill/>
                    </a:lnB>
                  </a:tcPr>
                </a:tc>
                <a:extLst>
                  <a:ext uri="{0D108BD9-81ED-4DB2-BD59-A6C34878D82A}">
                    <a16:rowId xmlns:a16="http://schemas.microsoft.com/office/drawing/2014/main" val="1911599365"/>
                  </a:ext>
                </a:extLst>
              </a:tr>
              <a:tr h="103603">
                <a:tc>
                  <a:txBody>
                    <a:bodyPr/>
                    <a:lstStyle/>
                    <a:p>
                      <a:pPr algn="l" fontAlgn="b"/>
                      <a:r>
                        <a:rPr lang="en-US" sz="800" b="0" i="0" u="none" strike="noStrike">
                          <a:solidFill>
                            <a:srgbClr val="000000"/>
                          </a:solidFill>
                          <a:effectLst/>
                          <a:latin typeface="Calibri" panose="020F0502020204030204" pitchFamily="34" charset="0"/>
                        </a:rPr>
                        <a:t>REDSPOT.TV</a:t>
                      </a:r>
                    </a:p>
                  </a:txBody>
                  <a:tcPr marL="5180" marR="5180" marT="5180" marB="0" anchor="b">
                    <a:lnL>
                      <a:noFill/>
                    </a:lnL>
                    <a:lnR>
                      <a:noFill/>
                    </a:lnR>
                    <a:lnT>
                      <a:noFill/>
                    </a:lnT>
                    <a:lnB>
                      <a:noFill/>
                    </a:lnB>
                  </a:tcPr>
                </a:tc>
                <a:extLst>
                  <a:ext uri="{0D108BD9-81ED-4DB2-BD59-A6C34878D82A}">
                    <a16:rowId xmlns:a16="http://schemas.microsoft.com/office/drawing/2014/main" val="3565813804"/>
                  </a:ext>
                </a:extLst>
              </a:tr>
              <a:tr h="103603">
                <a:tc>
                  <a:txBody>
                    <a:bodyPr/>
                    <a:lstStyle/>
                    <a:p>
                      <a:pPr algn="l" fontAlgn="b"/>
                      <a:r>
                        <a:rPr lang="en-US" sz="800" b="0" i="0" u="none" strike="noStrike">
                          <a:solidFill>
                            <a:srgbClr val="000000"/>
                          </a:solidFill>
                          <a:effectLst/>
                          <a:latin typeface="Calibri" panose="020F0502020204030204" pitchFamily="34" charset="0"/>
                        </a:rPr>
                        <a:t>Rocket League</a:t>
                      </a:r>
                    </a:p>
                  </a:txBody>
                  <a:tcPr marL="5180" marR="5180" marT="5180" marB="0" anchor="b">
                    <a:lnL>
                      <a:noFill/>
                    </a:lnL>
                    <a:lnR>
                      <a:noFill/>
                    </a:lnR>
                    <a:lnT>
                      <a:noFill/>
                    </a:lnT>
                    <a:lnB>
                      <a:noFill/>
                    </a:lnB>
                  </a:tcPr>
                </a:tc>
                <a:extLst>
                  <a:ext uri="{0D108BD9-81ED-4DB2-BD59-A6C34878D82A}">
                    <a16:rowId xmlns:a16="http://schemas.microsoft.com/office/drawing/2014/main" val="415633192"/>
                  </a:ext>
                </a:extLst>
              </a:tr>
              <a:tr h="103603">
                <a:tc>
                  <a:txBody>
                    <a:bodyPr/>
                    <a:lstStyle/>
                    <a:p>
                      <a:pPr algn="l" fontAlgn="b"/>
                      <a:r>
                        <a:rPr lang="en-US" sz="800" b="0" i="0" u="none" strike="noStrike">
                          <a:solidFill>
                            <a:srgbClr val="000000"/>
                          </a:solidFill>
                          <a:effectLst/>
                          <a:latin typeface="Calibri" panose="020F0502020204030204" pitchFamily="34" charset="0"/>
                        </a:rPr>
                        <a:t>Roku</a:t>
                      </a:r>
                    </a:p>
                  </a:txBody>
                  <a:tcPr marL="5180" marR="5180" marT="5180" marB="0" anchor="b">
                    <a:lnL>
                      <a:noFill/>
                    </a:lnL>
                    <a:lnR>
                      <a:noFill/>
                    </a:lnR>
                    <a:lnT>
                      <a:noFill/>
                    </a:lnT>
                    <a:lnB>
                      <a:noFill/>
                    </a:lnB>
                  </a:tcPr>
                </a:tc>
                <a:extLst>
                  <a:ext uri="{0D108BD9-81ED-4DB2-BD59-A6C34878D82A}">
                    <a16:rowId xmlns:a16="http://schemas.microsoft.com/office/drawing/2014/main" val="1011623127"/>
                  </a:ext>
                </a:extLst>
              </a:tr>
              <a:tr h="103603">
                <a:tc>
                  <a:txBody>
                    <a:bodyPr/>
                    <a:lstStyle/>
                    <a:p>
                      <a:pPr algn="l" fontAlgn="b"/>
                      <a:r>
                        <a:rPr lang="en-US" sz="800" b="0" i="0" u="none" strike="noStrike">
                          <a:solidFill>
                            <a:srgbClr val="000000"/>
                          </a:solidFill>
                          <a:effectLst/>
                          <a:latin typeface="Calibri" panose="020F0502020204030204" pitchFamily="34" charset="0"/>
                        </a:rPr>
                        <a:t>RotoWire</a:t>
                      </a:r>
                    </a:p>
                  </a:txBody>
                  <a:tcPr marL="5180" marR="5180" marT="5180" marB="0" anchor="b">
                    <a:lnL>
                      <a:noFill/>
                    </a:lnL>
                    <a:lnR>
                      <a:noFill/>
                    </a:lnR>
                    <a:lnT>
                      <a:noFill/>
                    </a:lnT>
                    <a:lnB>
                      <a:noFill/>
                    </a:lnB>
                  </a:tcPr>
                </a:tc>
                <a:extLst>
                  <a:ext uri="{0D108BD9-81ED-4DB2-BD59-A6C34878D82A}">
                    <a16:rowId xmlns:a16="http://schemas.microsoft.com/office/drawing/2014/main" val="2732827490"/>
                  </a:ext>
                </a:extLst>
              </a:tr>
              <a:tr h="103603">
                <a:tc>
                  <a:txBody>
                    <a:bodyPr/>
                    <a:lstStyle/>
                    <a:p>
                      <a:pPr algn="l" fontAlgn="b"/>
                      <a:r>
                        <a:rPr lang="en-US" sz="800" b="0" i="0" u="none" strike="noStrike">
                          <a:solidFill>
                            <a:srgbClr val="000000"/>
                          </a:solidFill>
                          <a:effectLst/>
                          <a:latin typeface="Calibri" panose="020F0502020204030204" pitchFamily="34" charset="0"/>
                        </a:rPr>
                        <a:t>Salary.com</a:t>
                      </a:r>
                    </a:p>
                  </a:txBody>
                  <a:tcPr marL="5180" marR="5180" marT="5180" marB="0" anchor="b">
                    <a:lnL>
                      <a:noFill/>
                    </a:lnL>
                    <a:lnR>
                      <a:noFill/>
                    </a:lnR>
                    <a:lnT>
                      <a:noFill/>
                    </a:lnT>
                    <a:lnB>
                      <a:noFill/>
                    </a:lnB>
                  </a:tcPr>
                </a:tc>
                <a:extLst>
                  <a:ext uri="{0D108BD9-81ED-4DB2-BD59-A6C34878D82A}">
                    <a16:rowId xmlns:a16="http://schemas.microsoft.com/office/drawing/2014/main" val="3972662060"/>
                  </a:ext>
                </a:extLst>
              </a:tr>
              <a:tr h="103603">
                <a:tc>
                  <a:txBody>
                    <a:bodyPr/>
                    <a:lstStyle/>
                    <a:p>
                      <a:pPr algn="l" fontAlgn="b"/>
                      <a:r>
                        <a:rPr lang="en-US" sz="800" b="0" i="0" u="none" strike="noStrike">
                          <a:solidFill>
                            <a:srgbClr val="000000"/>
                          </a:solidFill>
                          <a:effectLst/>
                          <a:latin typeface="Calibri" panose="020F0502020204030204" pitchFamily="34" charset="0"/>
                        </a:rPr>
                        <a:t>Sallys Baking Addiction</a:t>
                      </a:r>
                    </a:p>
                  </a:txBody>
                  <a:tcPr marL="5180" marR="5180" marT="5180" marB="0" anchor="b">
                    <a:lnL>
                      <a:noFill/>
                    </a:lnL>
                    <a:lnR>
                      <a:noFill/>
                    </a:lnR>
                    <a:lnT>
                      <a:noFill/>
                    </a:lnT>
                    <a:lnB>
                      <a:noFill/>
                    </a:lnB>
                  </a:tcPr>
                </a:tc>
                <a:extLst>
                  <a:ext uri="{0D108BD9-81ED-4DB2-BD59-A6C34878D82A}">
                    <a16:rowId xmlns:a16="http://schemas.microsoft.com/office/drawing/2014/main" val="2666232235"/>
                  </a:ext>
                </a:extLst>
              </a:tr>
              <a:tr h="103603">
                <a:tc>
                  <a:txBody>
                    <a:bodyPr/>
                    <a:lstStyle/>
                    <a:p>
                      <a:pPr algn="l" fontAlgn="b"/>
                      <a:r>
                        <a:rPr lang="en-US" sz="800" b="0" i="0" u="none" strike="noStrike">
                          <a:solidFill>
                            <a:srgbClr val="000000"/>
                          </a:solidFill>
                          <a:effectLst/>
                          <a:latin typeface="Calibri" panose="020F0502020204030204" pitchFamily="34" charset="0"/>
                        </a:rPr>
                        <a:t>Satisfying ASMR</a:t>
                      </a:r>
                    </a:p>
                  </a:txBody>
                  <a:tcPr marL="5180" marR="5180" marT="5180" marB="0" anchor="b">
                    <a:lnL>
                      <a:noFill/>
                    </a:lnL>
                    <a:lnR>
                      <a:noFill/>
                    </a:lnR>
                    <a:lnT>
                      <a:noFill/>
                    </a:lnT>
                    <a:lnB>
                      <a:noFill/>
                    </a:lnB>
                  </a:tcPr>
                </a:tc>
                <a:extLst>
                  <a:ext uri="{0D108BD9-81ED-4DB2-BD59-A6C34878D82A}">
                    <a16:rowId xmlns:a16="http://schemas.microsoft.com/office/drawing/2014/main" val="857659206"/>
                  </a:ext>
                </a:extLst>
              </a:tr>
              <a:tr h="103603">
                <a:tc>
                  <a:txBody>
                    <a:bodyPr/>
                    <a:lstStyle/>
                    <a:p>
                      <a:pPr algn="l" fontAlgn="b"/>
                      <a:r>
                        <a:rPr lang="en-US" sz="800" b="0" i="0" u="none" strike="noStrike">
                          <a:solidFill>
                            <a:srgbClr val="000000"/>
                          </a:solidFill>
                          <a:effectLst/>
                          <a:latin typeface="Calibri" panose="020F0502020204030204" pitchFamily="34" charset="0"/>
                        </a:rPr>
                        <a:t>Scrabble GO</a:t>
                      </a:r>
                    </a:p>
                  </a:txBody>
                  <a:tcPr marL="5180" marR="5180" marT="5180" marB="0" anchor="b">
                    <a:lnL>
                      <a:noFill/>
                    </a:lnL>
                    <a:lnR>
                      <a:noFill/>
                    </a:lnR>
                    <a:lnT>
                      <a:noFill/>
                    </a:lnT>
                    <a:lnB>
                      <a:noFill/>
                    </a:lnB>
                  </a:tcPr>
                </a:tc>
                <a:extLst>
                  <a:ext uri="{0D108BD9-81ED-4DB2-BD59-A6C34878D82A}">
                    <a16:rowId xmlns:a16="http://schemas.microsoft.com/office/drawing/2014/main" val="4134385143"/>
                  </a:ext>
                </a:extLst>
              </a:tr>
              <a:tr h="103603">
                <a:tc>
                  <a:txBody>
                    <a:bodyPr/>
                    <a:lstStyle/>
                    <a:p>
                      <a:pPr algn="l" fontAlgn="b"/>
                      <a:r>
                        <a:rPr lang="en-US" sz="800" b="0" i="0" u="none" strike="noStrike">
                          <a:solidFill>
                            <a:srgbClr val="000000"/>
                          </a:solidFill>
                          <a:effectLst/>
                          <a:latin typeface="Calibri" panose="020F0502020204030204" pitchFamily="34" charset="0"/>
                        </a:rPr>
                        <a:t>Scrabble Word Finder</a:t>
                      </a:r>
                    </a:p>
                  </a:txBody>
                  <a:tcPr marL="5180" marR="5180" marT="5180" marB="0" anchor="b">
                    <a:lnL>
                      <a:noFill/>
                    </a:lnL>
                    <a:lnR>
                      <a:noFill/>
                    </a:lnR>
                    <a:lnT>
                      <a:noFill/>
                    </a:lnT>
                    <a:lnB>
                      <a:noFill/>
                    </a:lnB>
                  </a:tcPr>
                </a:tc>
                <a:extLst>
                  <a:ext uri="{0D108BD9-81ED-4DB2-BD59-A6C34878D82A}">
                    <a16:rowId xmlns:a16="http://schemas.microsoft.com/office/drawing/2014/main" val="346970860"/>
                  </a:ext>
                </a:extLst>
              </a:tr>
              <a:tr h="103603">
                <a:tc>
                  <a:txBody>
                    <a:bodyPr/>
                    <a:lstStyle/>
                    <a:p>
                      <a:pPr algn="l" fontAlgn="b"/>
                      <a:r>
                        <a:rPr lang="en-US" sz="800" b="0" i="0" u="none" strike="noStrike">
                          <a:solidFill>
                            <a:srgbClr val="000000"/>
                          </a:solidFill>
                          <a:effectLst/>
                          <a:latin typeface="Calibri" panose="020F0502020204030204" pitchFamily="34" charset="0"/>
                        </a:rPr>
                        <a:t>Showbiz Cheat Sheet</a:t>
                      </a:r>
                    </a:p>
                  </a:txBody>
                  <a:tcPr marL="5180" marR="5180" marT="5180" marB="0" anchor="b">
                    <a:lnL>
                      <a:noFill/>
                    </a:lnL>
                    <a:lnR>
                      <a:noFill/>
                    </a:lnR>
                    <a:lnT>
                      <a:noFill/>
                    </a:lnT>
                    <a:lnB>
                      <a:noFill/>
                    </a:lnB>
                  </a:tcPr>
                </a:tc>
                <a:extLst>
                  <a:ext uri="{0D108BD9-81ED-4DB2-BD59-A6C34878D82A}">
                    <a16:rowId xmlns:a16="http://schemas.microsoft.com/office/drawing/2014/main" val="1283152857"/>
                  </a:ext>
                </a:extLst>
              </a:tr>
              <a:tr h="103603">
                <a:tc>
                  <a:txBody>
                    <a:bodyPr/>
                    <a:lstStyle/>
                    <a:p>
                      <a:pPr algn="l" fontAlgn="b"/>
                      <a:r>
                        <a:rPr lang="en-US" sz="800" b="0" i="0" u="none" strike="noStrike">
                          <a:solidFill>
                            <a:srgbClr val="000000"/>
                          </a:solidFill>
                          <a:effectLst/>
                          <a:latin typeface="Calibri" panose="020F0502020204030204" pitchFamily="34" charset="0"/>
                        </a:rPr>
                        <a:t>Skinnytaste</a:t>
                      </a:r>
                    </a:p>
                  </a:txBody>
                  <a:tcPr marL="5180" marR="5180" marT="5180" marB="0" anchor="b">
                    <a:lnL>
                      <a:noFill/>
                    </a:lnL>
                    <a:lnR>
                      <a:noFill/>
                    </a:lnR>
                    <a:lnT>
                      <a:noFill/>
                    </a:lnT>
                    <a:lnB>
                      <a:noFill/>
                    </a:lnB>
                  </a:tcPr>
                </a:tc>
                <a:extLst>
                  <a:ext uri="{0D108BD9-81ED-4DB2-BD59-A6C34878D82A}">
                    <a16:rowId xmlns:a16="http://schemas.microsoft.com/office/drawing/2014/main" val="2087292061"/>
                  </a:ext>
                </a:extLst>
              </a:tr>
              <a:tr h="103603">
                <a:tc>
                  <a:txBody>
                    <a:bodyPr/>
                    <a:lstStyle/>
                    <a:p>
                      <a:pPr algn="l" fontAlgn="b"/>
                      <a:r>
                        <a:rPr lang="en-US" sz="800" b="0" i="0" u="none" strike="noStrike">
                          <a:solidFill>
                            <a:srgbClr val="000000"/>
                          </a:solidFill>
                          <a:effectLst/>
                          <a:latin typeface="Calibri" panose="020F0502020204030204" pitchFamily="34" charset="0"/>
                        </a:rPr>
                        <a:t>Slate</a:t>
                      </a:r>
                    </a:p>
                  </a:txBody>
                  <a:tcPr marL="5180" marR="5180" marT="5180" marB="0" anchor="b">
                    <a:lnL>
                      <a:noFill/>
                    </a:lnL>
                    <a:lnR>
                      <a:noFill/>
                    </a:lnR>
                    <a:lnT>
                      <a:noFill/>
                    </a:lnT>
                    <a:lnB>
                      <a:noFill/>
                    </a:lnB>
                  </a:tcPr>
                </a:tc>
                <a:extLst>
                  <a:ext uri="{0D108BD9-81ED-4DB2-BD59-A6C34878D82A}">
                    <a16:rowId xmlns:a16="http://schemas.microsoft.com/office/drawing/2014/main" val="3891346867"/>
                  </a:ext>
                </a:extLst>
              </a:tr>
              <a:tr h="103603">
                <a:tc>
                  <a:txBody>
                    <a:bodyPr/>
                    <a:lstStyle/>
                    <a:p>
                      <a:pPr algn="l" fontAlgn="b"/>
                      <a:r>
                        <a:rPr lang="en-US" sz="800" b="0" i="0" u="none" strike="noStrike">
                          <a:solidFill>
                            <a:srgbClr val="000000"/>
                          </a:solidFill>
                          <a:effectLst/>
                          <a:latin typeface="Calibri" panose="020F0502020204030204" pitchFamily="34" charset="0"/>
                        </a:rPr>
                        <a:t>Sleep Sounds</a:t>
                      </a:r>
                    </a:p>
                  </a:txBody>
                  <a:tcPr marL="5180" marR="5180" marT="5180" marB="0" anchor="b">
                    <a:lnL>
                      <a:noFill/>
                    </a:lnL>
                    <a:lnR>
                      <a:noFill/>
                    </a:lnR>
                    <a:lnT>
                      <a:noFill/>
                    </a:lnT>
                    <a:lnB>
                      <a:noFill/>
                    </a:lnB>
                  </a:tcPr>
                </a:tc>
                <a:extLst>
                  <a:ext uri="{0D108BD9-81ED-4DB2-BD59-A6C34878D82A}">
                    <a16:rowId xmlns:a16="http://schemas.microsoft.com/office/drawing/2014/main" val="1207724979"/>
                  </a:ext>
                </a:extLst>
              </a:tr>
              <a:tr h="103603">
                <a:tc>
                  <a:txBody>
                    <a:bodyPr/>
                    <a:lstStyle/>
                    <a:p>
                      <a:pPr algn="l" fontAlgn="b"/>
                      <a:r>
                        <a:rPr lang="en-US" sz="800" b="0" i="0" u="none" strike="noStrike">
                          <a:solidFill>
                            <a:srgbClr val="000000"/>
                          </a:solidFill>
                          <a:effectLst/>
                          <a:latin typeface="Calibri" panose="020F0502020204030204" pitchFamily="34" charset="0"/>
                        </a:rPr>
                        <a:t>SmartNews</a:t>
                      </a:r>
                    </a:p>
                  </a:txBody>
                  <a:tcPr marL="5180" marR="5180" marT="5180" marB="0" anchor="b">
                    <a:lnL>
                      <a:noFill/>
                    </a:lnL>
                    <a:lnR>
                      <a:noFill/>
                    </a:lnR>
                    <a:lnT>
                      <a:noFill/>
                    </a:lnT>
                    <a:lnB>
                      <a:noFill/>
                    </a:lnB>
                  </a:tcPr>
                </a:tc>
                <a:extLst>
                  <a:ext uri="{0D108BD9-81ED-4DB2-BD59-A6C34878D82A}">
                    <a16:rowId xmlns:a16="http://schemas.microsoft.com/office/drawing/2014/main" val="1490147374"/>
                  </a:ext>
                </a:extLst>
              </a:tr>
              <a:tr h="103603">
                <a:tc>
                  <a:txBody>
                    <a:bodyPr/>
                    <a:lstStyle/>
                    <a:p>
                      <a:pPr algn="l" fontAlgn="b"/>
                      <a:r>
                        <a:rPr lang="en-US" sz="800" b="0" i="0" u="none" strike="noStrike">
                          <a:solidFill>
                            <a:srgbClr val="000000"/>
                          </a:solidFill>
                          <a:effectLst/>
                          <a:latin typeface="Calibri" panose="020F0502020204030204" pitchFamily="34" charset="0"/>
                        </a:rPr>
                        <a:t>Soda Sort Puzzle</a:t>
                      </a:r>
                    </a:p>
                  </a:txBody>
                  <a:tcPr marL="5180" marR="5180" marT="5180" marB="0" anchor="b">
                    <a:lnL>
                      <a:noFill/>
                    </a:lnL>
                    <a:lnR>
                      <a:noFill/>
                    </a:lnR>
                    <a:lnT>
                      <a:noFill/>
                    </a:lnT>
                    <a:lnB>
                      <a:noFill/>
                    </a:lnB>
                  </a:tcPr>
                </a:tc>
                <a:extLst>
                  <a:ext uri="{0D108BD9-81ED-4DB2-BD59-A6C34878D82A}">
                    <a16:rowId xmlns:a16="http://schemas.microsoft.com/office/drawing/2014/main" val="2557805376"/>
                  </a:ext>
                </a:extLst>
              </a:tr>
              <a:tr h="103603">
                <a:tc>
                  <a:txBody>
                    <a:bodyPr/>
                    <a:lstStyle/>
                    <a:p>
                      <a:pPr algn="l" fontAlgn="b"/>
                      <a:r>
                        <a:rPr lang="en-US" sz="800" b="0" i="0" u="none" strike="noStrike">
                          <a:solidFill>
                            <a:srgbClr val="000000"/>
                          </a:solidFill>
                          <a:effectLst/>
                          <a:latin typeface="Calibri" panose="020F0502020204030204" pitchFamily="34" charset="0"/>
                        </a:rPr>
                        <a:t>SofaScore</a:t>
                      </a:r>
                    </a:p>
                  </a:txBody>
                  <a:tcPr marL="5180" marR="5180" marT="5180" marB="0" anchor="b">
                    <a:lnL>
                      <a:noFill/>
                    </a:lnL>
                    <a:lnR>
                      <a:noFill/>
                    </a:lnR>
                    <a:lnT>
                      <a:noFill/>
                    </a:lnT>
                    <a:lnB>
                      <a:noFill/>
                    </a:lnB>
                  </a:tcPr>
                </a:tc>
                <a:extLst>
                  <a:ext uri="{0D108BD9-81ED-4DB2-BD59-A6C34878D82A}">
                    <a16:rowId xmlns:a16="http://schemas.microsoft.com/office/drawing/2014/main" val="1748244996"/>
                  </a:ext>
                </a:extLst>
              </a:tr>
              <a:tr h="103603">
                <a:tc>
                  <a:txBody>
                    <a:bodyPr/>
                    <a:lstStyle/>
                    <a:p>
                      <a:pPr algn="l" fontAlgn="b"/>
                      <a:r>
                        <a:rPr lang="en-US" sz="800" b="0" i="0" u="none" strike="noStrike">
                          <a:solidFill>
                            <a:srgbClr val="000000"/>
                          </a:solidFill>
                          <a:effectLst/>
                          <a:latin typeface="Calibri" panose="020F0502020204030204" pitchFamily="34" charset="0"/>
                        </a:rPr>
                        <a:t>Software Testing Help</a:t>
                      </a:r>
                    </a:p>
                  </a:txBody>
                  <a:tcPr marL="5180" marR="5180" marT="5180" marB="0" anchor="b">
                    <a:lnL>
                      <a:noFill/>
                    </a:lnL>
                    <a:lnR>
                      <a:noFill/>
                    </a:lnR>
                    <a:lnT>
                      <a:noFill/>
                    </a:lnT>
                    <a:lnB>
                      <a:noFill/>
                    </a:lnB>
                  </a:tcPr>
                </a:tc>
                <a:extLst>
                  <a:ext uri="{0D108BD9-81ED-4DB2-BD59-A6C34878D82A}">
                    <a16:rowId xmlns:a16="http://schemas.microsoft.com/office/drawing/2014/main" val="940221544"/>
                  </a:ext>
                </a:extLst>
              </a:tr>
              <a:tr h="103603">
                <a:tc>
                  <a:txBody>
                    <a:bodyPr/>
                    <a:lstStyle/>
                    <a:p>
                      <a:pPr algn="l" fontAlgn="b"/>
                      <a:r>
                        <a:rPr lang="en-US" sz="800" b="0" i="0" u="none" strike="noStrike">
                          <a:solidFill>
                            <a:srgbClr val="000000"/>
                          </a:solidFill>
                          <a:effectLst/>
                          <a:latin typeface="Calibri" panose="020F0502020204030204" pitchFamily="34" charset="0"/>
                        </a:rPr>
                        <a:t>Solitaire</a:t>
                      </a:r>
                    </a:p>
                  </a:txBody>
                  <a:tcPr marL="5180" marR="5180" marT="5180" marB="0" anchor="b">
                    <a:lnL>
                      <a:noFill/>
                    </a:lnL>
                    <a:lnR>
                      <a:noFill/>
                    </a:lnR>
                    <a:lnT>
                      <a:noFill/>
                    </a:lnT>
                    <a:lnB>
                      <a:noFill/>
                    </a:lnB>
                  </a:tcPr>
                </a:tc>
                <a:extLst>
                  <a:ext uri="{0D108BD9-81ED-4DB2-BD59-A6C34878D82A}">
                    <a16:rowId xmlns:a16="http://schemas.microsoft.com/office/drawing/2014/main" val="2943438636"/>
                  </a:ext>
                </a:extLst>
              </a:tr>
              <a:tr h="103603">
                <a:tc>
                  <a:txBody>
                    <a:bodyPr/>
                    <a:lstStyle/>
                    <a:p>
                      <a:pPr algn="l" fontAlgn="b"/>
                      <a:r>
                        <a:rPr lang="en-US" sz="800" b="0" i="0" u="none" strike="noStrike">
                          <a:solidFill>
                            <a:srgbClr val="000000"/>
                          </a:solidFill>
                          <a:effectLst/>
                          <a:latin typeface="Calibri" panose="020F0502020204030204" pitchFamily="34" charset="0"/>
                        </a:rPr>
                        <a:t>Sort It 3D</a:t>
                      </a:r>
                    </a:p>
                  </a:txBody>
                  <a:tcPr marL="5180" marR="5180" marT="5180" marB="0" anchor="b">
                    <a:lnL>
                      <a:noFill/>
                    </a:lnL>
                    <a:lnR>
                      <a:noFill/>
                    </a:lnR>
                    <a:lnT>
                      <a:noFill/>
                    </a:lnT>
                    <a:lnB>
                      <a:noFill/>
                    </a:lnB>
                  </a:tcPr>
                </a:tc>
                <a:extLst>
                  <a:ext uri="{0D108BD9-81ED-4DB2-BD59-A6C34878D82A}">
                    <a16:rowId xmlns:a16="http://schemas.microsoft.com/office/drawing/2014/main" val="4053346331"/>
                  </a:ext>
                </a:extLst>
              </a:tr>
              <a:tr h="103603">
                <a:tc>
                  <a:txBody>
                    <a:bodyPr/>
                    <a:lstStyle/>
                    <a:p>
                      <a:pPr algn="l" fontAlgn="b"/>
                      <a:r>
                        <a:rPr lang="en-US" sz="800" b="0" i="0" u="none" strike="noStrike">
                          <a:solidFill>
                            <a:srgbClr val="000000"/>
                          </a:solidFill>
                          <a:effectLst/>
                          <a:latin typeface="Calibri" panose="020F0502020204030204" pitchFamily="34" charset="0"/>
                        </a:rPr>
                        <a:t>Spades</a:t>
                      </a:r>
                    </a:p>
                  </a:txBody>
                  <a:tcPr marL="5180" marR="5180" marT="5180" marB="0" anchor="b">
                    <a:lnL>
                      <a:noFill/>
                    </a:lnL>
                    <a:lnR>
                      <a:noFill/>
                    </a:lnR>
                    <a:lnT>
                      <a:noFill/>
                    </a:lnT>
                    <a:lnB>
                      <a:noFill/>
                    </a:lnB>
                  </a:tcPr>
                </a:tc>
                <a:extLst>
                  <a:ext uri="{0D108BD9-81ED-4DB2-BD59-A6C34878D82A}">
                    <a16:rowId xmlns:a16="http://schemas.microsoft.com/office/drawing/2014/main" val="834093960"/>
                  </a:ext>
                </a:extLst>
              </a:tr>
              <a:tr h="103603">
                <a:tc>
                  <a:txBody>
                    <a:bodyPr/>
                    <a:lstStyle/>
                    <a:p>
                      <a:pPr algn="l" fontAlgn="b"/>
                      <a:r>
                        <a:rPr lang="en-US" sz="800" b="0" i="0" u="none" strike="noStrike" dirty="0" err="1">
                          <a:solidFill>
                            <a:srgbClr val="000000"/>
                          </a:solidFill>
                          <a:effectLst/>
                          <a:latin typeface="Calibri" panose="020F0502020204030204" pitchFamily="34" charset="0"/>
                        </a:rPr>
                        <a:t>SpanishDict</a:t>
                      </a:r>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015674087"/>
                  </a:ext>
                </a:extLst>
              </a:tr>
            </a:tbl>
          </a:graphicData>
        </a:graphic>
      </p:graphicFrame>
      <p:graphicFrame>
        <p:nvGraphicFramePr>
          <p:cNvPr id="9" name="Table 8">
            <a:extLst>
              <a:ext uri="{FF2B5EF4-FFF2-40B4-BE49-F238E27FC236}">
                <a16:creationId xmlns:a16="http://schemas.microsoft.com/office/drawing/2014/main" id="{2B3834A7-CD25-0B18-285C-7019D7E1EDBE}"/>
              </a:ext>
            </a:extLst>
          </p:cNvPr>
          <p:cNvGraphicFramePr>
            <a:graphicFrameLocks noGrp="1"/>
          </p:cNvGraphicFramePr>
          <p:nvPr>
            <p:extLst>
              <p:ext uri="{D42A27DB-BD31-4B8C-83A1-F6EECF244321}">
                <p14:modId xmlns:p14="http://schemas.microsoft.com/office/powerpoint/2010/main" val="2734943344"/>
              </p:ext>
            </p:extLst>
          </p:nvPr>
        </p:nvGraphicFramePr>
        <p:xfrm>
          <a:off x="1981200" y="1295400"/>
          <a:ext cx="934285" cy="5338200"/>
        </p:xfrm>
        <a:graphic>
          <a:graphicData uri="http://schemas.openxmlformats.org/drawingml/2006/table">
            <a:tbl>
              <a:tblPr/>
              <a:tblGrid>
                <a:gridCol w="934285">
                  <a:extLst>
                    <a:ext uri="{9D8B030D-6E8A-4147-A177-3AD203B41FA5}">
                      <a16:colId xmlns:a16="http://schemas.microsoft.com/office/drawing/2014/main" val="2785411626"/>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Spot the Difference</a:t>
                      </a:r>
                    </a:p>
                  </a:txBody>
                  <a:tcPr marL="5180" marR="5180" marT="5180" marB="0" anchor="b">
                    <a:lnL>
                      <a:noFill/>
                    </a:lnL>
                    <a:lnR>
                      <a:noFill/>
                    </a:lnR>
                    <a:lnT>
                      <a:noFill/>
                    </a:lnT>
                    <a:lnB>
                      <a:noFill/>
                    </a:lnB>
                  </a:tcPr>
                </a:tc>
                <a:extLst>
                  <a:ext uri="{0D108BD9-81ED-4DB2-BD59-A6C34878D82A}">
                    <a16:rowId xmlns:a16="http://schemas.microsoft.com/office/drawing/2014/main" val="2782930419"/>
                  </a:ext>
                </a:extLst>
              </a:tr>
              <a:tr h="103603">
                <a:tc>
                  <a:txBody>
                    <a:bodyPr/>
                    <a:lstStyle/>
                    <a:p>
                      <a:pPr algn="l" fontAlgn="b"/>
                      <a:r>
                        <a:rPr lang="en-US" sz="800" b="0" i="0" u="none" strike="noStrike">
                          <a:solidFill>
                            <a:srgbClr val="000000"/>
                          </a:solidFill>
                          <a:effectLst/>
                          <a:latin typeface="Calibri" panose="020F0502020204030204" pitchFamily="34" charset="0"/>
                        </a:rPr>
                        <a:t>Spotify</a:t>
                      </a:r>
                    </a:p>
                  </a:txBody>
                  <a:tcPr marL="5180" marR="5180" marT="5180" marB="0" anchor="b">
                    <a:lnL>
                      <a:noFill/>
                    </a:lnL>
                    <a:lnR>
                      <a:noFill/>
                    </a:lnR>
                    <a:lnT>
                      <a:noFill/>
                    </a:lnT>
                    <a:lnB>
                      <a:noFill/>
                    </a:lnB>
                  </a:tcPr>
                </a:tc>
                <a:extLst>
                  <a:ext uri="{0D108BD9-81ED-4DB2-BD59-A6C34878D82A}">
                    <a16:rowId xmlns:a16="http://schemas.microsoft.com/office/drawing/2014/main" val="2751841111"/>
                  </a:ext>
                </a:extLst>
              </a:tr>
              <a:tr h="103603">
                <a:tc>
                  <a:txBody>
                    <a:bodyPr/>
                    <a:lstStyle/>
                    <a:p>
                      <a:pPr algn="l" fontAlgn="b"/>
                      <a:r>
                        <a:rPr lang="en-US" sz="800" b="0" i="0" u="none" strike="noStrike">
                          <a:solidFill>
                            <a:srgbClr val="000000"/>
                          </a:solidFill>
                          <a:effectLst/>
                          <a:latin typeface="Calibri" panose="020F0502020204030204" pitchFamily="34" charset="0"/>
                        </a:rPr>
                        <a:t>Sudoku</a:t>
                      </a:r>
                    </a:p>
                  </a:txBody>
                  <a:tcPr marL="5180" marR="5180" marT="5180" marB="0" anchor="b">
                    <a:lnL>
                      <a:noFill/>
                    </a:lnL>
                    <a:lnR>
                      <a:noFill/>
                    </a:lnR>
                    <a:lnT>
                      <a:noFill/>
                    </a:lnT>
                    <a:lnB>
                      <a:noFill/>
                    </a:lnB>
                  </a:tcPr>
                </a:tc>
                <a:extLst>
                  <a:ext uri="{0D108BD9-81ED-4DB2-BD59-A6C34878D82A}">
                    <a16:rowId xmlns:a16="http://schemas.microsoft.com/office/drawing/2014/main" val="63750590"/>
                  </a:ext>
                </a:extLst>
              </a:tr>
              <a:tr h="103603">
                <a:tc>
                  <a:txBody>
                    <a:bodyPr/>
                    <a:lstStyle/>
                    <a:p>
                      <a:pPr algn="l" fontAlgn="b"/>
                      <a:r>
                        <a:rPr lang="en-US" sz="800" b="0" i="0" u="none" strike="noStrike">
                          <a:solidFill>
                            <a:srgbClr val="000000"/>
                          </a:solidFill>
                          <a:effectLst/>
                          <a:latin typeface="Calibri" panose="020F0502020204030204" pitchFamily="34" charset="0"/>
                        </a:rPr>
                        <a:t>Talkatone</a:t>
                      </a:r>
                    </a:p>
                  </a:txBody>
                  <a:tcPr marL="5180" marR="5180" marT="5180" marB="0" anchor="b">
                    <a:lnL>
                      <a:noFill/>
                    </a:lnL>
                    <a:lnR>
                      <a:noFill/>
                    </a:lnR>
                    <a:lnT>
                      <a:noFill/>
                    </a:lnT>
                    <a:lnB>
                      <a:noFill/>
                    </a:lnB>
                  </a:tcPr>
                </a:tc>
                <a:extLst>
                  <a:ext uri="{0D108BD9-81ED-4DB2-BD59-A6C34878D82A}">
                    <a16:rowId xmlns:a16="http://schemas.microsoft.com/office/drawing/2014/main" val="2786715113"/>
                  </a:ext>
                </a:extLst>
              </a:tr>
              <a:tr h="103603">
                <a:tc>
                  <a:txBody>
                    <a:bodyPr/>
                    <a:lstStyle/>
                    <a:p>
                      <a:pPr algn="l" fontAlgn="b"/>
                      <a:r>
                        <a:rPr lang="en-US" sz="800" b="0" i="0" u="none" strike="noStrike">
                          <a:solidFill>
                            <a:srgbClr val="000000"/>
                          </a:solidFill>
                          <a:effectLst/>
                          <a:latin typeface="Calibri" panose="020F0502020204030204" pitchFamily="34" charset="0"/>
                        </a:rPr>
                        <a:t>Tapatalk</a:t>
                      </a:r>
                    </a:p>
                  </a:txBody>
                  <a:tcPr marL="5180" marR="5180" marT="5180" marB="0" anchor="b">
                    <a:lnL>
                      <a:noFill/>
                    </a:lnL>
                    <a:lnR>
                      <a:noFill/>
                    </a:lnR>
                    <a:lnT>
                      <a:noFill/>
                    </a:lnT>
                    <a:lnB>
                      <a:noFill/>
                    </a:lnB>
                  </a:tcPr>
                </a:tc>
                <a:extLst>
                  <a:ext uri="{0D108BD9-81ED-4DB2-BD59-A6C34878D82A}">
                    <a16:rowId xmlns:a16="http://schemas.microsoft.com/office/drawing/2014/main" val="2317068447"/>
                  </a:ext>
                </a:extLst>
              </a:tr>
              <a:tr h="103603">
                <a:tc>
                  <a:txBody>
                    <a:bodyPr/>
                    <a:lstStyle/>
                    <a:p>
                      <a:pPr algn="l" fontAlgn="b"/>
                      <a:r>
                        <a:rPr lang="en-US" sz="800" b="0" i="0" u="none" strike="noStrike">
                          <a:solidFill>
                            <a:srgbClr val="000000"/>
                          </a:solidFill>
                          <a:effectLst/>
                          <a:latin typeface="Calibri" panose="020F0502020204030204" pitchFamily="34" charset="0"/>
                        </a:rPr>
                        <a:t>Terraria</a:t>
                      </a:r>
                    </a:p>
                  </a:txBody>
                  <a:tcPr marL="5180" marR="5180" marT="5180" marB="0" anchor="b">
                    <a:lnL>
                      <a:noFill/>
                    </a:lnL>
                    <a:lnR>
                      <a:noFill/>
                    </a:lnR>
                    <a:lnT>
                      <a:noFill/>
                    </a:lnT>
                    <a:lnB>
                      <a:noFill/>
                    </a:lnB>
                  </a:tcPr>
                </a:tc>
                <a:extLst>
                  <a:ext uri="{0D108BD9-81ED-4DB2-BD59-A6C34878D82A}">
                    <a16:rowId xmlns:a16="http://schemas.microsoft.com/office/drawing/2014/main" val="3760125693"/>
                  </a:ext>
                </a:extLst>
              </a:tr>
              <a:tr h="103603">
                <a:tc>
                  <a:txBody>
                    <a:bodyPr/>
                    <a:lstStyle/>
                    <a:p>
                      <a:pPr algn="l" fontAlgn="b"/>
                      <a:r>
                        <a:rPr lang="en-US" sz="800" b="0" i="0" u="none" strike="noStrike">
                          <a:solidFill>
                            <a:srgbClr val="000000"/>
                          </a:solidFill>
                          <a:effectLst/>
                          <a:latin typeface="Calibri" panose="020F0502020204030204" pitchFamily="34" charset="0"/>
                        </a:rPr>
                        <a:t>Tetris</a:t>
                      </a:r>
                    </a:p>
                  </a:txBody>
                  <a:tcPr marL="5180" marR="5180" marT="5180" marB="0" anchor="b">
                    <a:lnL>
                      <a:noFill/>
                    </a:lnL>
                    <a:lnR>
                      <a:noFill/>
                    </a:lnR>
                    <a:lnT>
                      <a:noFill/>
                    </a:lnT>
                    <a:lnB>
                      <a:noFill/>
                    </a:lnB>
                  </a:tcPr>
                </a:tc>
                <a:extLst>
                  <a:ext uri="{0D108BD9-81ED-4DB2-BD59-A6C34878D82A}">
                    <a16:rowId xmlns:a16="http://schemas.microsoft.com/office/drawing/2014/main" val="4072648040"/>
                  </a:ext>
                </a:extLst>
              </a:tr>
              <a:tr h="103603">
                <a:tc>
                  <a:txBody>
                    <a:bodyPr/>
                    <a:lstStyle/>
                    <a:p>
                      <a:pPr algn="l" fontAlgn="b"/>
                      <a:r>
                        <a:rPr lang="en-US" sz="800" b="0" i="0" u="none" strike="noStrike">
                          <a:solidFill>
                            <a:srgbClr val="000000"/>
                          </a:solidFill>
                          <a:effectLst/>
                          <a:latin typeface="Calibri" panose="020F0502020204030204" pitchFamily="34" charset="0"/>
                        </a:rPr>
                        <a:t>Text Free</a:t>
                      </a:r>
                    </a:p>
                  </a:txBody>
                  <a:tcPr marL="5180" marR="5180" marT="5180" marB="0" anchor="b">
                    <a:lnL>
                      <a:noFill/>
                    </a:lnL>
                    <a:lnR>
                      <a:noFill/>
                    </a:lnR>
                    <a:lnT>
                      <a:noFill/>
                    </a:lnT>
                    <a:lnB>
                      <a:noFill/>
                    </a:lnB>
                  </a:tcPr>
                </a:tc>
                <a:extLst>
                  <a:ext uri="{0D108BD9-81ED-4DB2-BD59-A6C34878D82A}">
                    <a16:rowId xmlns:a16="http://schemas.microsoft.com/office/drawing/2014/main" val="2274056059"/>
                  </a:ext>
                </a:extLst>
              </a:tr>
              <a:tr h="103603">
                <a:tc>
                  <a:txBody>
                    <a:bodyPr/>
                    <a:lstStyle/>
                    <a:p>
                      <a:pPr algn="l" fontAlgn="b"/>
                      <a:r>
                        <a:rPr lang="en-US" sz="800" b="0" i="0" u="none" strike="noStrike">
                          <a:solidFill>
                            <a:srgbClr val="000000"/>
                          </a:solidFill>
                          <a:effectLst/>
                          <a:latin typeface="Calibri" panose="020F0502020204030204" pitchFamily="34" charset="0"/>
                        </a:rPr>
                        <a:t>TextNow</a:t>
                      </a:r>
                    </a:p>
                  </a:txBody>
                  <a:tcPr marL="5180" marR="5180" marT="5180" marB="0" anchor="b">
                    <a:lnL>
                      <a:noFill/>
                    </a:lnL>
                    <a:lnR>
                      <a:noFill/>
                    </a:lnR>
                    <a:lnT>
                      <a:noFill/>
                    </a:lnT>
                    <a:lnB>
                      <a:noFill/>
                    </a:lnB>
                  </a:tcPr>
                </a:tc>
                <a:extLst>
                  <a:ext uri="{0D108BD9-81ED-4DB2-BD59-A6C34878D82A}">
                    <a16:rowId xmlns:a16="http://schemas.microsoft.com/office/drawing/2014/main" val="3979302444"/>
                  </a:ext>
                </a:extLst>
              </a:tr>
              <a:tr h="103603">
                <a:tc>
                  <a:txBody>
                    <a:bodyPr/>
                    <a:lstStyle/>
                    <a:p>
                      <a:pPr algn="l" fontAlgn="b"/>
                      <a:r>
                        <a:rPr lang="en-US" sz="800" b="0" i="0" u="none" strike="noStrike">
                          <a:solidFill>
                            <a:srgbClr val="000000"/>
                          </a:solidFill>
                          <a:effectLst/>
                          <a:latin typeface="Calibri" panose="020F0502020204030204" pitchFamily="34" charset="0"/>
                        </a:rPr>
                        <a:t>The A.V. Club</a:t>
                      </a:r>
                    </a:p>
                  </a:txBody>
                  <a:tcPr marL="5180" marR="5180" marT="5180" marB="0" anchor="b">
                    <a:lnL>
                      <a:noFill/>
                    </a:lnL>
                    <a:lnR>
                      <a:noFill/>
                    </a:lnR>
                    <a:lnT>
                      <a:noFill/>
                    </a:lnT>
                    <a:lnB>
                      <a:noFill/>
                    </a:lnB>
                  </a:tcPr>
                </a:tc>
                <a:extLst>
                  <a:ext uri="{0D108BD9-81ED-4DB2-BD59-A6C34878D82A}">
                    <a16:rowId xmlns:a16="http://schemas.microsoft.com/office/drawing/2014/main" val="2180698929"/>
                  </a:ext>
                </a:extLst>
              </a:tr>
              <a:tr h="103603">
                <a:tc>
                  <a:txBody>
                    <a:bodyPr/>
                    <a:lstStyle/>
                    <a:p>
                      <a:pPr algn="l" fontAlgn="b"/>
                      <a:r>
                        <a:rPr lang="en-US" sz="800" b="0" i="0" u="none" strike="noStrike">
                          <a:solidFill>
                            <a:srgbClr val="000000"/>
                          </a:solidFill>
                          <a:effectLst/>
                          <a:latin typeface="Calibri" panose="020F0502020204030204" pitchFamily="34" charset="0"/>
                        </a:rPr>
                        <a:t>The Boston Globe</a:t>
                      </a:r>
                    </a:p>
                  </a:txBody>
                  <a:tcPr marL="5180" marR="5180" marT="5180" marB="0" anchor="b">
                    <a:lnL>
                      <a:noFill/>
                    </a:lnL>
                    <a:lnR>
                      <a:noFill/>
                    </a:lnR>
                    <a:lnT>
                      <a:noFill/>
                    </a:lnT>
                    <a:lnB>
                      <a:noFill/>
                    </a:lnB>
                  </a:tcPr>
                </a:tc>
                <a:extLst>
                  <a:ext uri="{0D108BD9-81ED-4DB2-BD59-A6C34878D82A}">
                    <a16:rowId xmlns:a16="http://schemas.microsoft.com/office/drawing/2014/main" val="151230922"/>
                  </a:ext>
                </a:extLst>
              </a:tr>
              <a:tr h="103603">
                <a:tc>
                  <a:txBody>
                    <a:bodyPr/>
                    <a:lstStyle/>
                    <a:p>
                      <a:pPr algn="l" fontAlgn="b"/>
                      <a:r>
                        <a:rPr lang="en-US" sz="800" b="0" i="0" u="none" strike="noStrike">
                          <a:solidFill>
                            <a:srgbClr val="000000"/>
                          </a:solidFill>
                          <a:effectLst/>
                          <a:latin typeface="Calibri" panose="020F0502020204030204" pitchFamily="34" charset="0"/>
                        </a:rPr>
                        <a:t>The CW Network</a:t>
                      </a:r>
                    </a:p>
                  </a:txBody>
                  <a:tcPr marL="5180" marR="5180" marT="5180" marB="0" anchor="b">
                    <a:lnL>
                      <a:noFill/>
                    </a:lnL>
                    <a:lnR>
                      <a:noFill/>
                    </a:lnR>
                    <a:lnT>
                      <a:noFill/>
                    </a:lnT>
                    <a:lnB>
                      <a:noFill/>
                    </a:lnB>
                  </a:tcPr>
                </a:tc>
                <a:extLst>
                  <a:ext uri="{0D108BD9-81ED-4DB2-BD59-A6C34878D82A}">
                    <a16:rowId xmlns:a16="http://schemas.microsoft.com/office/drawing/2014/main" val="2553610555"/>
                  </a:ext>
                </a:extLst>
              </a:tr>
              <a:tr h="103603">
                <a:tc>
                  <a:txBody>
                    <a:bodyPr/>
                    <a:lstStyle/>
                    <a:p>
                      <a:pPr algn="l" fontAlgn="b"/>
                      <a:r>
                        <a:rPr lang="en-US" sz="800" b="0" i="0" u="none" strike="noStrike">
                          <a:solidFill>
                            <a:srgbClr val="000000"/>
                          </a:solidFill>
                          <a:effectLst/>
                          <a:latin typeface="Calibri" panose="020F0502020204030204" pitchFamily="34" charset="0"/>
                        </a:rPr>
                        <a:t>The Daily Beast</a:t>
                      </a:r>
                    </a:p>
                  </a:txBody>
                  <a:tcPr marL="5180" marR="5180" marT="5180" marB="0" anchor="b">
                    <a:lnL>
                      <a:noFill/>
                    </a:lnL>
                    <a:lnR>
                      <a:noFill/>
                    </a:lnR>
                    <a:lnT>
                      <a:noFill/>
                    </a:lnT>
                    <a:lnB>
                      <a:noFill/>
                    </a:lnB>
                  </a:tcPr>
                </a:tc>
                <a:extLst>
                  <a:ext uri="{0D108BD9-81ED-4DB2-BD59-A6C34878D82A}">
                    <a16:rowId xmlns:a16="http://schemas.microsoft.com/office/drawing/2014/main" val="3857203038"/>
                  </a:ext>
                </a:extLst>
              </a:tr>
              <a:tr h="103603">
                <a:tc>
                  <a:txBody>
                    <a:bodyPr/>
                    <a:lstStyle/>
                    <a:p>
                      <a:pPr algn="l" fontAlgn="b"/>
                      <a:r>
                        <a:rPr lang="en-US" sz="800" b="0" i="0" u="none" strike="noStrike">
                          <a:solidFill>
                            <a:srgbClr val="000000"/>
                          </a:solidFill>
                          <a:effectLst/>
                          <a:latin typeface="Calibri" panose="020F0502020204030204" pitchFamily="34" charset="0"/>
                        </a:rPr>
                        <a:t>The Daily Star</a:t>
                      </a:r>
                    </a:p>
                  </a:txBody>
                  <a:tcPr marL="5180" marR="5180" marT="5180" marB="0" anchor="b">
                    <a:lnL>
                      <a:noFill/>
                    </a:lnL>
                    <a:lnR>
                      <a:noFill/>
                    </a:lnR>
                    <a:lnT>
                      <a:noFill/>
                    </a:lnT>
                    <a:lnB>
                      <a:noFill/>
                    </a:lnB>
                  </a:tcPr>
                </a:tc>
                <a:extLst>
                  <a:ext uri="{0D108BD9-81ED-4DB2-BD59-A6C34878D82A}">
                    <a16:rowId xmlns:a16="http://schemas.microsoft.com/office/drawing/2014/main" val="1847873628"/>
                  </a:ext>
                </a:extLst>
              </a:tr>
              <a:tr h="103603">
                <a:tc>
                  <a:txBody>
                    <a:bodyPr/>
                    <a:lstStyle/>
                    <a:p>
                      <a:pPr algn="l" fontAlgn="b"/>
                      <a:r>
                        <a:rPr lang="en-US" sz="800" b="0" i="0" u="none" strike="noStrike">
                          <a:solidFill>
                            <a:srgbClr val="000000"/>
                          </a:solidFill>
                          <a:effectLst/>
                          <a:latin typeface="Calibri" panose="020F0502020204030204" pitchFamily="34" charset="0"/>
                        </a:rPr>
                        <a:t>The Detroit News</a:t>
                      </a:r>
                    </a:p>
                  </a:txBody>
                  <a:tcPr marL="5180" marR="5180" marT="5180" marB="0" anchor="b">
                    <a:lnL>
                      <a:noFill/>
                    </a:lnL>
                    <a:lnR>
                      <a:noFill/>
                    </a:lnR>
                    <a:lnT>
                      <a:noFill/>
                    </a:lnT>
                    <a:lnB>
                      <a:noFill/>
                    </a:lnB>
                  </a:tcPr>
                </a:tc>
                <a:extLst>
                  <a:ext uri="{0D108BD9-81ED-4DB2-BD59-A6C34878D82A}">
                    <a16:rowId xmlns:a16="http://schemas.microsoft.com/office/drawing/2014/main" val="4286417782"/>
                  </a:ext>
                </a:extLst>
              </a:tr>
              <a:tr h="103603">
                <a:tc>
                  <a:txBody>
                    <a:bodyPr/>
                    <a:lstStyle/>
                    <a:p>
                      <a:pPr algn="l" fontAlgn="b"/>
                      <a:r>
                        <a:rPr lang="en-US" sz="800" b="0" i="0" u="none" strike="noStrike">
                          <a:solidFill>
                            <a:srgbClr val="000000"/>
                          </a:solidFill>
                          <a:effectLst/>
                          <a:latin typeface="Calibri" panose="020F0502020204030204" pitchFamily="34" charset="0"/>
                        </a:rPr>
                        <a:t>The Economic Times</a:t>
                      </a:r>
                    </a:p>
                  </a:txBody>
                  <a:tcPr marL="5180" marR="5180" marT="5180" marB="0" anchor="b">
                    <a:lnL>
                      <a:noFill/>
                    </a:lnL>
                    <a:lnR>
                      <a:noFill/>
                    </a:lnR>
                    <a:lnT>
                      <a:noFill/>
                    </a:lnT>
                    <a:lnB>
                      <a:noFill/>
                    </a:lnB>
                  </a:tcPr>
                </a:tc>
                <a:extLst>
                  <a:ext uri="{0D108BD9-81ED-4DB2-BD59-A6C34878D82A}">
                    <a16:rowId xmlns:a16="http://schemas.microsoft.com/office/drawing/2014/main" val="2036137232"/>
                  </a:ext>
                </a:extLst>
              </a:tr>
              <a:tr h="103603">
                <a:tc>
                  <a:txBody>
                    <a:bodyPr/>
                    <a:lstStyle/>
                    <a:p>
                      <a:pPr algn="l" fontAlgn="b"/>
                      <a:r>
                        <a:rPr lang="en-US" sz="800" b="0" i="0" u="none" strike="noStrike">
                          <a:solidFill>
                            <a:srgbClr val="000000"/>
                          </a:solidFill>
                          <a:effectLst/>
                          <a:latin typeface="Calibri" panose="020F0502020204030204" pitchFamily="34" charset="0"/>
                        </a:rPr>
                        <a:t>The Hill</a:t>
                      </a:r>
                    </a:p>
                  </a:txBody>
                  <a:tcPr marL="5180" marR="5180" marT="5180" marB="0" anchor="b">
                    <a:lnL>
                      <a:noFill/>
                    </a:lnL>
                    <a:lnR>
                      <a:noFill/>
                    </a:lnR>
                    <a:lnT>
                      <a:noFill/>
                    </a:lnT>
                    <a:lnB>
                      <a:noFill/>
                    </a:lnB>
                  </a:tcPr>
                </a:tc>
                <a:extLst>
                  <a:ext uri="{0D108BD9-81ED-4DB2-BD59-A6C34878D82A}">
                    <a16:rowId xmlns:a16="http://schemas.microsoft.com/office/drawing/2014/main" val="3618982132"/>
                  </a:ext>
                </a:extLst>
              </a:tr>
              <a:tr h="103603">
                <a:tc>
                  <a:txBody>
                    <a:bodyPr/>
                    <a:lstStyle/>
                    <a:p>
                      <a:pPr algn="l" fontAlgn="b"/>
                      <a:r>
                        <a:rPr lang="en-US" sz="800" b="0" i="0" u="none" strike="noStrike">
                          <a:solidFill>
                            <a:srgbClr val="000000"/>
                          </a:solidFill>
                          <a:effectLst/>
                          <a:latin typeface="Calibri" panose="020F0502020204030204" pitchFamily="34" charset="0"/>
                        </a:rPr>
                        <a:t>The Indian Express</a:t>
                      </a:r>
                    </a:p>
                  </a:txBody>
                  <a:tcPr marL="5180" marR="5180" marT="5180" marB="0" anchor="b">
                    <a:lnL>
                      <a:noFill/>
                    </a:lnL>
                    <a:lnR>
                      <a:noFill/>
                    </a:lnR>
                    <a:lnT>
                      <a:noFill/>
                    </a:lnT>
                    <a:lnB>
                      <a:noFill/>
                    </a:lnB>
                  </a:tcPr>
                </a:tc>
                <a:extLst>
                  <a:ext uri="{0D108BD9-81ED-4DB2-BD59-A6C34878D82A}">
                    <a16:rowId xmlns:a16="http://schemas.microsoft.com/office/drawing/2014/main" val="1653303827"/>
                  </a:ext>
                </a:extLst>
              </a:tr>
              <a:tr h="103603">
                <a:tc>
                  <a:txBody>
                    <a:bodyPr/>
                    <a:lstStyle/>
                    <a:p>
                      <a:pPr algn="l" fontAlgn="b"/>
                      <a:r>
                        <a:rPr lang="en-US" sz="800" b="0" i="0" u="none" strike="noStrike">
                          <a:solidFill>
                            <a:srgbClr val="000000"/>
                          </a:solidFill>
                          <a:effectLst/>
                          <a:latin typeface="Calibri" panose="020F0502020204030204" pitchFamily="34" charset="0"/>
                        </a:rPr>
                        <a:t>The Sun</a:t>
                      </a:r>
                    </a:p>
                  </a:txBody>
                  <a:tcPr marL="5180" marR="5180" marT="5180" marB="0" anchor="b">
                    <a:lnL>
                      <a:noFill/>
                    </a:lnL>
                    <a:lnR>
                      <a:noFill/>
                    </a:lnR>
                    <a:lnT>
                      <a:noFill/>
                    </a:lnT>
                    <a:lnB>
                      <a:noFill/>
                    </a:lnB>
                  </a:tcPr>
                </a:tc>
                <a:extLst>
                  <a:ext uri="{0D108BD9-81ED-4DB2-BD59-A6C34878D82A}">
                    <a16:rowId xmlns:a16="http://schemas.microsoft.com/office/drawing/2014/main" val="472917271"/>
                  </a:ext>
                </a:extLst>
              </a:tr>
              <a:tr h="103603">
                <a:tc>
                  <a:txBody>
                    <a:bodyPr/>
                    <a:lstStyle/>
                    <a:p>
                      <a:pPr algn="l" fontAlgn="b"/>
                      <a:r>
                        <a:rPr lang="en-US" sz="800" b="0" i="0" u="none" strike="noStrike">
                          <a:solidFill>
                            <a:srgbClr val="000000"/>
                          </a:solidFill>
                          <a:effectLst/>
                          <a:latin typeface="Calibri" panose="020F0502020204030204" pitchFamily="34" charset="0"/>
                        </a:rPr>
                        <a:t>The Tennessean</a:t>
                      </a:r>
                    </a:p>
                  </a:txBody>
                  <a:tcPr marL="5180" marR="5180" marT="5180" marB="0" anchor="b">
                    <a:lnL>
                      <a:noFill/>
                    </a:lnL>
                    <a:lnR>
                      <a:noFill/>
                    </a:lnR>
                    <a:lnT>
                      <a:noFill/>
                    </a:lnT>
                    <a:lnB>
                      <a:noFill/>
                    </a:lnB>
                  </a:tcPr>
                </a:tc>
                <a:extLst>
                  <a:ext uri="{0D108BD9-81ED-4DB2-BD59-A6C34878D82A}">
                    <a16:rowId xmlns:a16="http://schemas.microsoft.com/office/drawing/2014/main" val="3160779332"/>
                  </a:ext>
                </a:extLst>
              </a:tr>
              <a:tr h="103603">
                <a:tc>
                  <a:txBody>
                    <a:bodyPr/>
                    <a:lstStyle/>
                    <a:p>
                      <a:pPr algn="l" fontAlgn="b"/>
                      <a:r>
                        <a:rPr lang="en-US" sz="800" b="0" i="0" u="none" strike="noStrike">
                          <a:solidFill>
                            <a:srgbClr val="000000"/>
                          </a:solidFill>
                          <a:effectLst/>
                          <a:latin typeface="Calibri" panose="020F0502020204030204" pitchFamily="34" charset="0"/>
                        </a:rPr>
                        <a:t>The Times of India</a:t>
                      </a:r>
                    </a:p>
                  </a:txBody>
                  <a:tcPr marL="5180" marR="5180" marT="5180" marB="0" anchor="b">
                    <a:lnL>
                      <a:noFill/>
                    </a:lnL>
                    <a:lnR>
                      <a:noFill/>
                    </a:lnR>
                    <a:lnT>
                      <a:noFill/>
                    </a:lnT>
                    <a:lnB>
                      <a:noFill/>
                    </a:lnB>
                  </a:tcPr>
                </a:tc>
                <a:extLst>
                  <a:ext uri="{0D108BD9-81ED-4DB2-BD59-A6C34878D82A}">
                    <a16:rowId xmlns:a16="http://schemas.microsoft.com/office/drawing/2014/main" val="2731456215"/>
                  </a:ext>
                </a:extLst>
              </a:tr>
              <a:tr h="103603">
                <a:tc>
                  <a:txBody>
                    <a:bodyPr/>
                    <a:lstStyle/>
                    <a:p>
                      <a:pPr algn="l" fontAlgn="b"/>
                      <a:r>
                        <a:rPr lang="en-US" sz="800" b="0" i="0" u="none" strike="noStrike">
                          <a:solidFill>
                            <a:srgbClr val="000000"/>
                          </a:solidFill>
                          <a:effectLst/>
                          <a:latin typeface="Calibri" panose="020F0502020204030204" pitchFamily="34" charset="0"/>
                        </a:rPr>
                        <a:t>The Weather Channel</a:t>
                      </a:r>
                    </a:p>
                  </a:txBody>
                  <a:tcPr marL="5180" marR="5180" marT="5180" marB="0" anchor="b">
                    <a:lnL>
                      <a:noFill/>
                    </a:lnL>
                    <a:lnR>
                      <a:noFill/>
                    </a:lnR>
                    <a:lnT>
                      <a:noFill/>
                    </a:lnT>
                    <a:lnB>
                      <a:noFill/>
                    </a:lnB>
                  </a:tcPr>
                </a:tc>
                <a:extLst>
                  <a:ext uri="{0D108BD9-81ED-4DB2-BD59-A6C34878D82A}">
                    <a16:rowId xmlns:a16="http://schemas.microsoft.com/office/drawing/2014/main" val="2012562742"/>
                  </a:ext>
                </a:extLst>
              </a:tr>
              <a:tr h="103603">
                <a:tc>
                  <a:txBody>
                    <a:bodyPr/>
                    <a:lstStyle/>
                    <a:p>
                      <a:pPr algn="l" fontAlgn="b"/>
                      <a:r>
                        <a:rPr lang="en-US" sz="800" b="0" i="0" u="none" strike="noStrike">
                          <a:solidFill>
                            <a:srgbClr val="000000"/>
                          </a:solidFill>
                          <a:effectLst/>
                          <a:latin typeface="Calibri" panose="020F0502020204030204" pitchFamily="34" charset="0"/>
                        </a:rPr>
                        <a:t>The World Journal</a:t>
                      </a:r>
                    </a:p>
                  </a:txBody>
                  <a:tcPr marL="5180" marR="5180" marT="5180" marB="0" anchor="b">
                    <a:lnL>
                      <a:noFill/>
                    </a:lnL>
                    <a:lnR>
                      <a:noFill/>
                    </a:lnR>
                    <a:lnT>
                      <a:noFill/>
                    </a:lnT>
                    <a:lnB>
                      <a:noFill/>
                    </a:lnB>
                  </a:tcPr>
                </a:tc>
                <a:extLst>
                  <a:ext uri="{0D108BD9-81ED-4DB2-BD59-A6C34878D82A}">
                    <a16:rowId xmlns:a16="http://schemas.microsoft.com/office/drawing/2014/main" val="157276519"/>
                  </a:ext>
                </a:extLst>
              </a:tr>
              <a:tr h="103603">
                <a:tc>
                  <a:txBody>
                    <a:bodyPr/>
                    <a:lstStyle/>
                    <a:p>
                      <a:pPr algn="l" fontAlgn="b"/>
                      <a:r>
                        <a:rPr lang="en-US" sz="800" b="0" i="0" u="none" strike="noStrike">
                          <a:solidFill>
                            <a:srgbClr val="000000"/>
                          </a:solidFill>
                          <a:effectLst/>
                          <a:latin typeface="Calibri" panose="020F0502020204030204" pitchFamily="34" charset="0"/>
                        </a:rPr>
                        <a:t>theChive</a:t>
                      </a:r>
                    </a:p>
                  </a:txBody>
                  <a:tcPr marL="5180" marR="5180" marT="5180" marB="0" anchor="b">
                    <a:lnL>
                      <a:noFill/>
                    </a:lnL>
                    <a:lnR>
                      <a:noFill/>
                    </a:lnR>
                    <a:lnT>
                      <a:noFill/>
                    </a:lnT>
                    <a:lnB>
                      <a:noFill/>
                    </a:lnB>
                  </a:tcPr>
                </a:tc>
                <a:extLst>
                  <a:ext uri="{0D108BD9-81ED-4DB2-BD59-A6C34878D82A}">
                    <a16:rowId xmlns:a16="http://schemas.microsoft.com/office/drawing/2014/main" val="4274925358"/>
                  </a:ext>
                </a:extLst>
              </a:tr>
              <a:tr h="103603">
                <a:tc>
                  <a:txBody>
                    <a:bodyPr/>
                    <a:lstStyle/>
                    <a:p>
                      <a:pPr algn="l" fontAlgn="b"/>
                      <a:r>
                        <a:rPr lang="en-US" sz="800" b="0" i="0" u="none" strike="noStrike">
                          <a:solidFill>
                            <a:srgbClr val="000000"/>
                          </a:solidFill>
                          <a:effectLst/>
                          <a:latin typeface="Calibri" panose="020F0502020204030204" pitchFamily="34" charset="0"/>
                        </a:rPr>
                        <a:t>TheLayoff.com</a:t>
                      </a:r>
                    </a:p>
                  </a:txBody>
                  <a:tcPr marL="5180" marR="5180" marT="5180" marB="0" anchor="b">
                    <a:lnL>
                      <a:noFill/>
                    </a:lnL>
                    <a:lnR>
                      <a:noFill/>
                    </a:lnR>
                    <a:lnT>
                      <a:noFill/>
                    </a:lnT>
                    <a:lnB>
                      <a:noFill/>
                    </a:lnB>
                  </a:tcPr>
                </a:tc>
                <a:extLst>
                  <a:ext uri="{0D108BD9-81ED-4DB2-BD59-A6C34878D82A}">
                    <a16:rowId xmlns:a16="http://schemas.microsoft.com/office/drawing/2014/main" val="2938201078"/>
                  </a:ext>
                </a:extLst>
              </a:tr>
              <a:tr h="103603">
                <a:tc>
                  <a:txBody>
                    <a:bodyPr/>
                    <a:lstStyle/>
                    <a:p>
                      <a:pPr algn="l" fontAlgn="b"/>
                      <a:r>
                        <a:rPr lang="en-US" sz="800" b="0" i="0" u="none" strike="noStrike">
                          <a:solidFill>
                            <a:srgbClr val="000000"/>
                          </a:solidFill>
                          <a:effectLst/>
                          <a:latin typeface="Calibri" panose="020F0502020204030204" pitchFamily="34" charset="0"/>
                        </a:rPr>
                        <a:t>Thesaurus</a:t>
                      </a:r>
                    </a:p>
                  </a:txBody>
                  <a:tcPr marL="5180" marR="5180" marT="5180" marB="0" anchor="b">
                    <a:lnL>
                      <a:noFill/>
                    </a:lnL>
                    <a:lnR>
                      <a:noFill/>
                    </a:lnR>
                    <a:lnT>
                      <a:noFill/>
                    </a:lnT>
                    <a:lnB>
                      <a:noFill/>
                    </a:lnB>
                  </a:tcPr>
                </a:tc>
                <a:extLst>
                  <a:ext uri="{0D108BD9-81ED-4DB2-BD59-A6C34878D82A}">
                    <a16:rowId xmlns:a16="http://schemas.microsoft.com/office/drawing/2014/main" val="4075539160"/>
                  </a:ext>
                </a:extLst>
              </a:tr>
              <a:tr h="103603">
                <a:tc>
                  <a:txBody>
                    <a:bodyPr/>
                    <a:lstStyle/>
                    <a:p>
                      <a:pPr algn="l" fontAlgn="b"/>
                      <a:r>
                        <a:rPr lang="en-US" sz="800" b="0" i="0" u="none" strike="noStrike">
                          <a:solidFill>
                            <a:srgbClr val="000000"/>
                          </a:solidFill>
                          <a:effectLst/>
                          <a:latin typeface="Calibri" panose="020F0502020204030204" pitchFamily="34" charset="0"/>
                        </a:rPr>
                        <a:t>TierMaker</a:t>
                      </a:r>
                    </a:p>
                  </a:txBody>
                  <a:tcPr marL="5180" marR="5180" marT="5180" marB="0" anchor="b">
                    <a:lnL>
                      <a:noFill/>
                    </a:lnL>
                    <a:lnR>
                      <a:noFill/>
                    </a:lnR>
                    <a:lnT>
                      <a:noFill/>
                    </a:lnT>
                    <a:lnB>
                      <a:noFill/>
                    </a:lnB>
                  </a:tcPr>
                </a:tc>
                <a:extLst>
                  <a:ext uri="{0D108BD9-81ED-4DB2-BD59-A6C34878D82A}">
                    <a16:rowId xmlns:a16="http://schemas.microsoft.com/office/drawing/2014/main" val="193286094"/>
                  </a:ext>
                </a:extLst>
              </a:tr>
              <a:tr h="103603">
                <a:tc>
                  <a:txBody>
                    <a:bodyPr/>
                    <a:lstStyle/>
                    <a:p>
                      <a:pPr algn="l" fontAlgn="b"/>
                      <a:r>
                        <a:rPr lang="en-US" sz="800" b="0" i="0" u="none" strike="noStrike">
                          <a:solidFill>
                            <a:srgbClr val="000000"/>
                          </a:solidFill>
                          <a:effectLst/>
                          <a:latin typeface="Calibri" panose="020F0502020204030204" pitchFamily="34" charset="0"/>
                        </a:rPr>
                        <a:t>Tile Connect</a:t>
                      </a:r>
                    </a:p>
                  </a:txBody>
                  <a:tcPr marL="5180" marR="5180" marT="5180" marB="0" anchor="b">
                    <a:lnL>
                      <a:noFill/>
                    </a:lnL>
                    <a:lnR>
                      <a:noFill/>
                    </a:lnR>
                    <a:lnT>
                      <a:noFill/>
                    </a:lnT>
                    <a:lnB>
                      <a:noFill/>
                    </a:lnB>
                  </a:tcPr>
                </a:tc>
                <a:extLst>
                  <a:ext uri="{0D108BD9-81ED-4DB2-BD59-A6C34878D82A}">
                    <a16:rowId xmlns:a16="http://schemas.microsoft.com/office/drawing/2014/main" val="471573881"/>
                  </a:ext>
                </a:extLst>
              </a:tr>
              <a:tr h="103603">
                <a:tc>
                  <a:txBody>
                    <a:bodyPr/>
                    <a:lstStyle/>
                    <a:p>
                      <a:pPr algn="l" fontAlgn="b"/>
                      <a:r>
                        <a:rPr lang="en-US" sz="800" b="0" i="0" u="none" strike="noStrike">
                          <a:solidFill>
                            <a:srgbClr val="000000"/>
                          </a:solidFill>
                          <a:effectLst/>
                          <a:latin typeface="Calibri" panose="020F0502020204030204" pitchFamily="34" charset="0"/>
                        </a:rPr>
                        <a:t>Tile Master</a:t>
                      </a:r>
                    </a:p>
                  </a:txBody>
                  <a:tcPr marL="5180" marR="5180" marT="5180" marB="0" anchor="b">
                    <a:lnL>
                      <a:noFill/>
                    </a:lnL>
                    <a:lnR>
                      <a:noFill/>
                    </a:lnR>
                    <a:lnT>
                      <a:noFill/>
                    </a:lnT>
                    <a:lnB>
                      <a:noFill/>
                    </a:lnB>
                  </a:tcPr>
                </a:tc>
                <a:extLst>
                  <a:ext uri="{0D108BD9-81ED-4DB2-BD59-A6C34878D82A}">
                    <a16:rowId xmlns:a16="http://schemas.microsoft.com/office/drawing/2014/main" val="1105152821"/>
                  </a:ext>
                </a:extLst>
              </a:tr>
              <a:tr h="103603">
                <a:tc>
                  <a:txBody>
                    <a:bodyPr/>
                    <a:lstStyle/>
                    <a:p>
                      <a:pPr algn="l" fontAlgn="b"/>
                      <a:r>
                        <a:rPr lang="en-US" sz="800" b="0" i="0" u="none" strike="noStrike">
                          <a:solidFill>
                            <a:srgbClr val="000000"/>
                          </a:solidFill>
                          <a:effectLst/>
                          <a:latin typeface="Calibri" panose="020F0502020204030204" pitchFamily="34" charset="0"/>
                        </a:rPr>
                        <a:t>Time.is</a:t>
                      </a:r>
                    </a:p>
                  </a:txBody>
                  <a:tcPr marL="5180" marR="5180" marT="5180" marB="0" anchor="b">
                    <a:lnL>
                      <a:noFill/>
                    </a:lnL>
                    <a:lnR>
                      <a:noFill/>
                    </a:lnR>
                    <a:lnT>
                      <a:noFill/>
                    </a:lnT>
                    <a:lnB>
                      <a:noFill/>
                    </a:lnB>
                  </a:tcPr>
                </a:tc>
                <a:extLst>
                  <a:ext uri="{0D108BD9-81ED-4DB2-BD59-A6C34878D82A}">
                    <a16:rowId xmlns:a16="http://schemas.microsoft.com/office/drawing/2014/main" val="152012431"/>
                  </a:ext>
                </a:extLst>
              </a:tr>
              <a:tr h="103603">
                <a:tc>
                  <a:txBody>
                    <a:bodyPr/>
                    <a:lstStyle/>
                    <a:p>
                      <a:pPr algn="l" fontAlgn="b"/>
                      <a:r>
                        <a:rPr lang="en-US" sz="800" b="0" i="0" u="none" strike="noStrike">
                          <a:solidFill>
                            <a:srgbClr val="000000"/>
                          </a:solidFill>
                          <a:effectLst/>
                          <a:latin typeface="Calibri" panose="020F0502020204030204" pitchFamily="34" charset="0"/>
                        </a:rPr>
                        <a:t>TipHero</a:t>
                      </a:r>
                    </a:p>
                  </a:txBody>
                  <a:tcPr marL="5180" marR="5180" marT="5180" marB="0" anchor="b">
                    <a:lnL>
                      <a:noFill/>
                    </a:lnL>
                    <a:lnR>
                      <a:noFill/>
                    </a:lnR>
                    <a:lnT>
                      <a:noFill/>
                    </a:lnT>
                    <a:lnB>
                      <a:noFill/>
                    </a:lnB>
                  </a:tcPr>
                </a:tc>
                <a:extLst>
                  <a:ext uri="{0D108BD9-81ED-4DB2-BD59-A6C34878D82A}">
                    <a16:rowId xmlns:a16="http://schemas.microsoft.com/office/drawing/2014/main" val="2787328163"/>
                  </a:ext>
                </a:extLst>
              </a:tr>
              <a:tr h="103603">
                <a:tc>
                  <a:txBody>
                    <a:bodyPr/>
                    <a:lstStyle/>
                    <a:p>
                      <a:pPr algn="l" fontAlgn="b"/>
                      <a:r>
                        <a:rPr lang="en-US" sz="800" b="0" i="0" u="none" strike="noStrike">
                          <a:solidFill>
                            <a:srgbClr val="000000"/>
                          </a:solidFill>
                          <a:effectLst/>
                          <a:latin typeface="Calibri" panose="020F0502020204030204" pitchFamily="34" charset="0"/>
                        </a:rPr>
                        <a:t>TitanTv</a:t>
                      </a:r>
                    </a:p>
                  </a:txBody>
                  <a:tcPr marL="5180" marR="5180" marT="5180" marB="0" anchor="b">
                    <a:lnL>
                      <a:noFill/>
                    </a:lnL>
                    <a:lnR>
                      <a:noFill/>
                    </a:lnR>
                    <a:lnT>
                      <a:noFill/>
                    </a:lnT>
                    <a:lnB>
                      <a:noFill/>
                    </a:lnB>
                  </a:tcPr>
                </a:tc>
                <a:extLst>
                  <a:ext uri="{0D108BD9-81ED-4DB2-BD59-A6C34878D82A}">
                    <a16:rowId xmlns:a16="http://schemas.microsoft.com/office/drawing/2014/main" val="4294379078"/>
                  </a:ext>
                </a:extLst>
              </a:tr>
              <a:tr h="103603">
                <a:tc>
                  <a:txBody>
                    <a:bodyPr/>
                    <a:lstStyle/>
                    <a:p>
                      <a:pPr algn="l" fontAlgn="b"/>
                      <a:r>
                        <a:rPr lang="en-US" sz="800" b="0" i="0" u="none" strike="noStrike">
                          <a:solidFill>
                            <a:srgbClr val="000000"/>
                          </a:solidFill>
                          <a:effectLst/>
                          <a:latin typeface="Calibri" panose="020F0502020204030204" pitchFamily="34" charset="0"/>
                        </a:rPr>
                        <a:t>TMZ</a:t>
                      </a:r>
                    </a:p>
                  </a:txBody>
                  <a:tcPr marL="5180" marR="5180" marT="5180" marB="0" anchor="b">
                    <a:lnL>
                      <a:noFill/>
                    </a:lnL>
                    <a:lnR>
                      <a:noFill/>
                    </a:lnR>
                    <a:lnT>
                      <a:noFill/>
                    </a:lnT>
                    <a:lnB>
                      <a:noFill/>
                    </a:lnB>
                  </a:tcPr>
                </a:tc>
                <a:extLst>
                  <a:ext uri="{0D108BD9-81ED-4DB2-BD59-A6C34878D82A}">
                    <a16:rowId xmlns:a16="http://schemas.microsoft.com/office/drawing/2014/main" val="2055261613"/>
                  </a:ext>
                </a:extLst>
              </a:tr>
              <a:tr h="103603">
                <a:tc>
                  <a:txBody>
                    <a:bodyPr/>
                    <a:lstStyle/>
                    <a:p>
                      <a:pPr algn="l" fontAlgn="b"/>
                      <a:r>
                        <a:rPr lang="en-US" sz="800" b="0" i="0" u="none" strike="noStrike">
                          <a:solidFill>
                            <a:srgbClr val="000000"/>
                          </a:solidFill>
                          <a:effectLst/>
                          <a:latin typeface="Calibri" panose="020F0502020204030204" pitchFamily="34" charset="0"/>
                        </a:rPr>
                        <a:t>Tomb of the Mask</a:t>
                      </a:r>
                    </a:p>
                  </a:txBody>
                  <a:tcPr marL="5180" marR="5180" marT="5180" marB="0" anchor="b">
                    <a:lnL>
                      <a:noFill/>
                    </a:lnL>
                    <a:lnR>
                      <a:noFill/>
                    </a:lnR>
                    <a:lnT>
                      <a:noFill/>
                    </a:lnT>
                    <a:lnB>
                      <a:noFill/>
                    </a:lnB>
                  </a:tcPr>
                </a:tc>
                <a:extLst>
                  <a:ext uri="{0D108BD9-81ED-4DB2-BD59-A6C34878D82A}">
                    <a16:rowId xmlns:a16="http://schemas.microsoft.com/office/drawing/2014/main" val="3921569604"/>
                  </a:ext>
                </a:extLst>
              </a:tr>
              <a:tr h="103603">
                <a:tc>
                  <a:txBody>
                    <a:bodyPr/>
                    <a:lstStyle/>
                    <a:p>
                      <a:pPr algn="l" fontAlgn="b"/>
                      <a:r>
                        <a:rPr lang="en-US" sz="800" b="0" i="0" u="none" strike="noStrike">
                          <a:solidFill>
                            <a:srgbClr val="000000"/>
                          </a:solidFill>
                          <a:effectLst/>
                          <a:latin typeface="Calibri" panose="020F0502020204030204" pitchFamily="34" charset="0"/>
                        </a:rPr>
                        <a:t>Toofab</a:t>
                      </a:r>
                    </a:p>
                  </a:txBody>
                  <a:tcPr marL="5180" marR="5180" marT="5180" marB="0" anchor="b">
                    <a:lnL>
                      <a:noFill/>
                    </a:lnL>
                    <a:lnR>
                      <a:noFill/>
                    </a:lnR>
                    <a:lnT>
                      <a:noFill/>
                    </a:lnT>
                    <a:lnB>
                      <a:noFill/>
                    </a:lnB>
                  </a:tcPr>
                </a:tc>
                <a:extLst>
                  <a:ext uri="{0D108BD9-81ED-4DB2-BD59-A6C34878D82A}">
                    <a16:rowId xmlns:a16="http://schemas.microsoft.com/office/drawing/2014/main" val="1781682755"/>
                  </a:ext>
                </a:extLst>
              </a:tr>
              <a:tr h="103603">
                <a:tc>
                  <a:txBody>
                    <a:bodyPr/>
                    <a:lstStyle/>
                    <a:p>
                      <a:pPr algn="l" fontAlgn="b"/>
                      <a:r>
                        <a:rPr lang="en-US" sz="800" b="0" i="0" u="none" strike="noStrike">
                          <a:solidFill>
                            <a:srgbClr val="000000"/>
                          </a:solidFill>
                          <a:effectLst/>
                          <a:latin typeface="Calibri" panose="020F0502020204030204" pitchFamily="34" charset="0"/>
                        </a:rPr>
                        <a:t>Traderie</a:t>
                      </a:r>
                    </a:p>
                  </a:txBody>
                  <a:tcPr marL="5180" marR="5180" marT="5180" marB="0" anchor="b">
                    <a:lnL>
                      <a:noFill/>
                    </a:lnL>
                    <a:lnR>
                      <a:noFill/>
                    </a:lnR>
                    <a:lnT>
                      <a:noFill/>
                    </a:lnT>
                    <a:lnB>
                      <a:noFill/>
                    </a:lnB>
                  </a:tcPr>
                </a:tc>
                <a:extLst>
                  <a:ext uri="{0D108BD9-81ED-4DB2-BD59-A6C34878D82A}">
                    <a16:rowId xmlns:a16="http://schemas.microsoft.com/office/drawing/2014/main" val="2444358469"/>
                  </a:ext>
                </a:extLst>
              </a:tr>
              <a:tr h="103603">
                <a:tc>
                  <a:txBody>
                    <a:bodyPr/>
                    <a:lstStyle/>
                    <a:p>
                      <a:pPr algn="l" fontAlgn="b"/>
                      <a:r>
                        <a:rPr lang="en-US" sz="800" b="0" i="0" u="none" strike="noStrike">
                          <a:solidFill>
                            <a:srgbClr val="000000"/>
                          </a:solidFill>
                          <a:effectLst/>
                          <a:latin typeface="Calibri" panose="020F0502020204030204" pitchFamily="34" charset="0"/>
                        </a:rPr>
                        <a:t>Traffic Run</a:t>
                      </a:r>
                    </a:p>
                  </a:txBody>
                  <a:tcPr marL="5180" marR="5180" marT="5180" marB="0" anchor="b">
                    <a:lnL>
                      <a:noFill/>
                    </a:lnL>
                    <a:lnR>
                      <a:noFill/>
                    </a:lnR>
                    <a:lnT>
                      <a:noFill/>
                    </a:lnT>
                    <a:lnB>
                      <a:noFill/>
                    </a:lnB>
                  </a:tcPr>
                </a:tc>
                <a:extLst>
                  <a:ext uri="{0D108BD9-81ED-4DB2-BD59-A6C34878D82A}">
                    <a16:rowId xmlns:a16="http://schemas.microsoft.com/office/drawing/2014/main" val="1959395274"/>
                  </a:ext>
                </a:extLst>
              </a:tr>
              <a:tr h="103603">
                <a:tc>
                  <a:txBody>
                    <a:bodyPr/>
                    <a:lstStyle/>
                    <a:p>
                      <a:pPr algn="l" fontAlgn="b"/>
                      <a:r>
                        <a:rPr lang="en-US" sz="800" b="0" i="0" u="none" strike="noStrike">
                          <a:solidFill>
                            <a:srgbClr val="000000"/>
                          </a:solidFill>
                          <a:effectLst/>
                          <a:latin typeface="Calibri" panose="020F0502020204030204" pitchFamily="34" charset="0"/>
                        </a:rPr>
                        <a:t>Trivia</a:t>
                      </a:r>
                    </a:p>
                  </a:txBody>
                  <a:tcPr marL="5180" marR="5180" marT="5180" marB="0" anchor="b">
                    <a:lnL>
                      <a:noFill/>
                    </a:lnL>
                    <a:lnR>
                      <a:noFill/>
                    </a:lnR>
                    <a:lnT>
                      <a:noFill/>
                    </a:lnT>
                    <a:lnB>
                      <a:noFill/>
                    </a:lnB>
                  </a:tcPr>
                </a:tc>
                <a:extLst>
                  <a:ext uri="{0D108BD9-81ED-4DB2-BD59-A6C34878D82A}">
                    <a16:rowId xmlns:a16="http://schemas.microsoft.com/office/drawing/2014/main" val="1744594480"/>
                  </a:ext>
                </a:extLst>
              </a:tr>
              <a:tr h="103603">
                <a:tc>
                  <a:txBody>
                    <a:bodyPr/>
                    <a:lstStyle/>
                    <a:p>
                      <a:pPr algn="l" fontAlgn="b"/>
                      <a:r>
                        <a:rPr lang="en-US" sz="800" b="0" i="0" u="none" strike="noStrike">
                          <a:solidFill>
                            <a:srgbClr val="000000"/>
                          </a:solidFill>
                          <a:effectLst/>
                          <a:latin typeface="Calibri" panose="020F0502020204030204" pitchFamily="34" charset="0"/>
                        </a:rPr>
                        <a:t>Tune In</a:t>
                      </a:r>
                    </a:p>
                  </a:txBody>
                  <a:tcPr marL="5180" marR="5180" marT="5180" marB="0" anchor="b">
                    <a:lnL>
                      <a:noFill/>
                    </a:lnL>
                    <a:lnR>
                      <a:noFill/>
                    </a:lnR>
                    <a:lnT>
                      <a:noFill/>
                    </a:lnT>
                    <a:lnB>
                      <a:noFill/>
                    </a:lnB>
                  </a:tcPr>
                </a:tc>
                <a:extLst>
                  <a:ext uri="{0D108BD9-81ED-4DB2-BD59-A6C34878D82A}">
                    <a16:rowId xmlns:a16="http://schemas.microsoft.com/office/drawing/2014/main" val="900008371"/>
                  </a:ext>
                </a:extLst>
              </a:tr>
              <a:tr h="103603">
                <a:tc>
                  <a:txBody>
                    <a:bodyPr/>
                    <a:lstStyle/>
                    <a:p>
                      <a:pPr algn="l" fontAlgn="b"/>
                      <a:r>
                        <a:rPr lang="en-US" sz="800" b="0" i="0" u="none" strike="noStrike">
                          <a:solidFill>
                            <a:srgbClr val="000000"/>
                          </a:solidFill>
                          <a:effectLst/>
                          <a:latin typeface="Calibri" panose="020F0502020204030204" pitchFamily="34" charset="0"/>
                        </a:rPr>
                        <a:t>Tutorials Point</a:t>
                      </a:r>
                    </a:p>
                  </a:txBody>
                  <a:tcPr marL="5180" marR="5180" marT="5180" marB="0" anchor="b">
                    <a:lnL>
                      <a:noFill/>
                    </a:lnL>
                    <a:lnR>
                      <a:noFill/>
                    </a:lnR>
                    <a:lnT>
                      <a:noFill/>
                    </a:lnT>
                    <a:lnB>
                      <a:noFill/>
                    </a:lnB>
                  </a:tcPr>
                </a:tc>
                <a:extLst>
                  <a:ext uri="{0D108BD9-81ED-4DB2-BD59-A6C34878D82A}">
                    <a16:rowId xmlns:a16="http://schemas.microsoft.com/office/drawing/2014/main" val="2719330256"/>
                  </a:ext>
                </a:extLst>
              </a:tr>
              <a:tr h="103603">
                <a:tc>
                  <a:txBody>
                    <a:bodyPr/>
                    <a:lstStyle/>
                    <a:p>
                      <a:pPr algn="l" fontAlgn="b"/>
                      <a:r>
                        <a:rPr lang="en-US" sz="800" b="0" i="0" u="none" strike="noStrike">
                          <a:solidFill>
                            <a:srgbClr val="000000"/>
                          </a:solidFill>
                          <a:effectLst/>
                          <a:latin typeface="Calibri" panose="020F0502020204030204" pitchFamily="34" charset="0"/>
                        </a:rPr>
                        <a:t>Tv Tropes</a:t>
                      </a:r>
                    </a:p>
                  </a:txBody>
                  <a:tcPr marL="5180" marR="5180" marT="5180" marB="0" anchor="b">
                    <a:lnL>
                      <a:noFill/>
                    </a:lnL>
                    <a:lnR>
                      <a:noFill/>
                    </a:lnR>
                    <a:lnT>
                      <a:noFill/>
                    </a:lnT>
                    <a:lnB>
                      <a:noFill/>
                    </a:lnB>
                  </a:tcPr>
                </a:tc>
                <a:extLst>
                  <a:ext uri="{0D108BD9-81ED-4DB2-BD59-A6C34878D82A}">
                    <a16:rowId xmlns:a16="http://schemas.microsoft.com/office/drawing/2014/main" val="45234185"/>
                  </a:ext>
                </a:extLst>
              </a:tr>
              <a:tr h="103603">
                <a:tc>
                  <a:txBody>
                    <a:bodyPr/>
                    <a:lstStyle/>
                    <a:p>
                      <a:pPr algn="l" fontAlgn="b"/>
                      <a:r>
                        <a:rPr lang="en-US" sz="800" b="0" i="0" u="none" strike="noStrike" dirty="0" err="1">
                          <a:solidFill>
                            <a:srgbClr val="000000"/>
                          </a:solidFill>
                          <a:effectLst/>
                          <a:latin typeface="Calibri" panose="020F0502020204030204" pitchFamily="34" charset="0"/>
                        </a:rPr>
                        <a:t>TypeRacer</a:t>
                      </a:r>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108428325"/>
                  </a:ext>
                </a:extLst>
              </a:tr>
            </a:tbl>
          </a:graphicData>
        </a:graphic>
      </p:graphicFrame>
      <p:graphicFrame>
        <p:nvGraphicFramePr>
          <p:cNvPr id="10" name="Table 9">
            <a:extLst>
              <a:ext uri="{FF2B5EF4-FFF2-40B4-BE49-F238E27FC236}">
                <a16:creationId xmlns:a16="http://schemas.microsoft.com/office/drawing/2014/main" id="{C613064A-2E4D-BEC0-829F-EF3B3347C276}"/>
              </a:ext>
            </a:extLst>
          </p:cNvPr>
          <p:cNvGraphicFramePr>
            <a:graphicFrameLocks noGrp="1"/>
          </p:cNvGraphicFramePr>
          <p:nvPr>
            <p:extLst>
              <p:ext uri="{D42A27DB-BD31-4B8C-83A1-F6EECF244321}">
                <p14:modId xmlns:p14="http://schemas.microsoft.com/office/powerpoint/2010/main" val="3687027666"/>
              </p:ext>
            </p:extLst>
          </p:nvPr>
        </p:nvGraphicFramePr>
        <p:xfrm>
          <a:off x="3838384" y="1295400"/>
          <a:ext cx="1254960" cy="5338200"/>
        </p:xfrm>
        <a:graphic>
          <a:graphicData uri="http://schemas.openxmlformats.org/drawingml/2006/table">
            <a:tbl>
              <a:tblPr/>
              <a:tblGrid>
                <a:gridCol w="1254960">
                  <a:extLst>
                    <a:ext uri="{9D8B030D-6E8A-4147-A177-3AD203B41FA5}">
                      <a16:colId xmlns:a16="http://schemas.microsoft.com/office/drawing/2014/main" val="2054969219"/>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U GG</a:t>
                      </a:r>
                    </a:p>
                  </a:txBody>
                  <a:tcPr marL="5180" marR="5180" marT="5180" marB="0" anchor="b">
                    <a:lnL>
                      <a:noFill/>
                    </a:lnL>
                    <a:lnR>
                      <a:noFill/>
                    </a:lnR>
                    <a:lnT>
                      <a:noFill/>
                    </a:lnT>
                    <a:lnB>
                      <a:noFill/>
                    </a:lnB>
                  </a:tcPr>
                </a:tc>
                <a:extLst>
                  <a:ext uri="{0D108BD9-81ED-4DB2-BD59-A6C34878D82A}">
                    <a16:rowId xmlns:a16="http://schemas.microsoft.com/office/drawing/2014/main" val="1439695329"/>
                  </a:ext>
                </a:extLst>
              </a:tr>
              <a:tr h="103603">
                <a:tc>
                  <a:txBody>
                    <a:bodyPr/>
                    <a:lstStyle/>
                    <a:p>
                      <a:pPr algn="l" fontAlgn="b"/>
                      <a:r>
                        <a:rPr lang="en-US" sz="800" b="0" i="0" u="none" strike="noStrike" dirty="0">
                          <a:solidFill>
                            <a:srgbClr val="000000"/>
                          </a:solidFill>
                          <a:effectLst/>
                          <a:latin typeface="Calibri" panose="020F0502020204030204" pitchFamily="34" charset="0"/>
                        </a:rPr>
                        <a:t>Ultimate Guitar</a:t>
                      </a:r>
                    </a:p>
                  </a:txBody>
                  <a:tcPr marL="5180" marR="5180" marT="5180" marB="0" anchor="b">
                    <a:lnL>
                      <a:noFill/>
                    </a:lnL>
                    <a:lnR>
                      <a:noFill/>
                    </a:lnR>
                    <a:lnT>
                      <a:noFill/>
                    </a:lnT>
                    <a:lnB>
                      <a:noFill/>
                    </a:lnB>
                  </a:tcPr>
                </a:tc>
                <a:extLst>
                  <a:ext uri="{0D108BD9-81ED-4DB2-BD59-A6C34878D82A}">
                    <a16:rowId xmlns:a16="http://schemas.microsoft.com/office/drawing/2014/main" val="1673987567"/>
                  </a:ext>
                </a:extLst>
              </a:tr>
              <a:tr h="103603">
                <a:tc>
                  <a:txBody>
                    <a:bodyPr/>
                    <a:lstStyle/>
                    <a:p>
                      <a:pPr algn="l" fontAlgn="b"/>
                      <a:r>
                        <a:rPr lang="en-US" sz="800" b="0" i="0" u="none" strike="noStrike">
                          <a:solidFill>
                            <a:srgbClr val="000000"/>
                          </a:solidFill>
                          <a:effectLst/>
                          <a:latin typeface="Calibri" panose="020F0502020204030204" pitchFamily="34" charset="0"/>
                        </a:rPr>
                        <a:t>Universal Hub</a:t>
                      </a:r>
                    </a:p>
                  </a:txBody>
                  <a:tcPr marL="5180" marR="5180" marT="5180" marB="0" anchor="b">
                    <a:lnL>
                      <a:noFill/>
                    </a:lnL>
                    <a:lnR>
                      <a:noFill/>
                    </a:lnR>
                    <a:lnT>
                      <a:noFill/>
                    </a:lnT>
                    <a:lnB>
                      <a:noFill/>
                    </a:lnB>
                  </a:tcPr>
                </a:tc>
                <a:extLst>
                  <a:ext uri="{0D108BD9-81ED-4DB2-BD59-A6C34878D82A}">
                    <a16:rowId xmlns:a16="http://schemas.microsoft.com/office/drawing/2014/main" val="94308829"/>
                  </a:ext>
                </a:extLst>
              </a:tr>
              <a:tr h="103603">
                <a:tc>
                  <a:txBody>
                    <a:bodyPr/>
                    <a:lstStyle/>
                    <a:p>
                      <a:pPr algn="l" fontAlgn="b"/>
                      <a:r>
                        <a:rPr lang="en-US" sz="800" b="0" i="0" u="none" strike="noStrike" dirty="0" err="1">
                          <a:solidFill>
                            <a:srgbClr val="000000"/>
                          </a:solidFill>
                          <a:effectLst/>
                          <a:latin typeface="Calibri" panose="020F0502020204030204" pitchFamily="34" charset="0"/>
                        </a:rPr>
                        <a:t>UnscrambleX</a:t>
                      </a:r>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016843164"/>
                  </a:ext>
                </a:extLst>
              </a:tr>
              <a:tr h="103603">
                <a:tc>
                  <a:txBody>
                    <a:bodyPr/>
                    <a:lstStyle/>
                    <a:p>
                      <a:pPr algn="l" fontAlgn="b"/>
                      <a:r>
                        <a:rPr lang="en-US" sz="800" b="0" i="0" u="none" strike="noStrike">
                          <a:solidFill>
                            <a:srgbClr val="000000"/>
                          </a:solidFill>
                          <a:effectLst/>
                          <a:latin typeface="Calibri" panose="020F0502020204030204" pitchFamily="34" charset="0"/>
                        </a:rPr>
                        <a:t>Urban Dictionary</a:t>
                      </a:r>
                    </a:p>
                  </a:txBody>
                  <a:tcPr marL="5180" marR="5180" marT="5180" marB="0" anchor="b">
                    <a:lnL>
                      <a:noFill/>
                    </a:lnL>
                    <a:lnR>
                      <a:noFill/>
                    </a:lnR>
                    <a:lnT>
                      <a:noFill/>
                    </a:lnT>
                    <a:lnB>
                      <a:noFill/>
                    </a:lnB>
                  </a:tcPr>
                </a:tc>
                <a:extLst>
                  <a:ext uri="{0D108BD9-81ED-4DB2-BD59-A6C34878D82A}">
                    <a16:rowId xmlns:a16="http://schemas.microsoft.com/office/drawing/2014/main" val="1500934197"/>
                  </a:ext>
                </a:extLst>
              </a:tr>
              <a:tr h="103603">
                <a:tc>
                  <a:txBody>
                    <a:bodyPr/>
                    <a:lstStyle/>
                    <a:p>
                      <a:pPr algn="l" fontAlgn="b"/>
                      <a:r>
                        <a:rPr lang="en-US" sz="800" b="0" i="0" u="none" strike="noStrike">
                          <a:solidFill>
                            <a:srgbClr val="000000"/>
                          </a:solidFill>
                          <a:effectLst/>
                          <a:latin typeface="Calibri" panose="020F0502020204030204" pitchFamily="34" charset="0"/>
                        </a:rPr>
                        <a:t>USA</a:t>
                      </a:r>
                    </a:p>
                  </a:txBody>
                  <a:tcPr marL="5180" marR="5180" marT="5180" marB="0" anchor="b">
                    <a:lnL>
                      <a:noFill/>
                    </a:lnL>
                    <a:lnR>
                      <a:noFill/>
                    </a:lnR>
                    <a:lnT>
                      <a:noFill/>
                    </a:lnT>
                    <a:lnB>
                      <a:noFill/>
                    </a:lnB>
                  </a:tcPr>
                </a:tc>
                <a:extLst>
                  <a:ext uri="{0D108BD9-81ED-4DB2-BD59-A6C34878D82A}">
                    <a16:rowId xmlns:a16="http://schemas.microsoft.com/office/drawing/2014/main" val="3918986902"/>
                  </a:ext>
                </a:extLst>
              </a:tr>
              <a:tr h="103603">
                <a:tc>
                  <a:txBody>
                    <a:bodyPr/>
                    <a:lstStyle/>
                    <a:p>
                      <a:pPr algn="l" fontAlgn="b"/>
                      <a:r>
                        <a:rPr lang="en-US" sz="800" b="0" i="0" u="none" strike="noStrike">
                          <a:solidFill>
                            <a:srgbClr val="000000"/>
                          </a:solidFill>
                          <a:effectLst/>
                          <a:latin typeface="Calibri" panose="020F0502020204030204" pitchFamily="34" charset="0"/>
                        </a:rPr>
                        <a:t>Variety</a:t>
                      </a:r>
                    </a:p>
                  </a:txBody>
                  <a:tcPr marL="5180" marR="5180" marT="5180" marB="0" anchor="b">
                    <a:lnL>
                      <a:noFill/>
                    </a:lnL>
                    <a:lnR>
                      <a:noFill/>
                    </a:lnR>
                    <a:lnT>
                      <a:noFill/>
                    </a:lnT>
                    <a:lnB>
                      <a:noFill/>
                    </a:lnB>
                  </a:tcPr>
                </a:tc>
                <a:extLst>
                  <a:ext uri="{0D108BD9-81ED-4DB2-BD59-A6C34878D82A}">
                    <a16:rowId xmlns:a16="http://schemas.microsoft.com/office/drawing/2014/main" val="2319618237"/>
                  </a:ext>
                </a:extLst>
              </a:tr>
              <a:tr h="103603">
                <a:tc>
                  <a:txBody>
                    <a:bodyPr/>
                    <a:lstStyle/>
                    <a:p>
                      <a:pPr algn="l" fontAlgn="b"/>
                      <a:r>
                        <a:rPr lang="en-US" sz="800" b="0" i="0" u="none" strike="noStrike">
                          <a:solidFill>
                            <a:srgbClr val="000000"/>
                          </a:solidFill>
                          <a:effectLst/>
                          <a:latin typeface="Calibri" panose="020F0502020204030204" pitchFamily="34" charset="0"/>
                        </a:rPr>
                        <a:t>Water Sort Puzzle</a:t>
                      </a:r>
                    </a:p>
                  </a:txBody>
                  <a:tcPr marL="5180" marR="5180" marT="5180" marB="0" anchor="b">
                    <a:lnL>
                      <a:noFill/>
                    </a:lnL>
                    <a:lnR>
                      <a:noFill/>
                    </a:lnR>
                    <a:lnT>
                      <a:noFill/>
                    </a:lnT>
                    <a:lnB>
                      <a:noFill/>
                    </a:lnB>
                  </a:tcPr>
                </a:tc>
                <a:extLst>
                  <a:ext uri="{0D108BD9-81ED-4DB2-BD59-A6C34878D82A}">
                    <a16:rowId xmlns:a16="http://schemas.microsoft.com/office/drawing/2014/main" val="395664056"/>
                  </a:ext>
                </a:extLst>
              </a:tr>
              <a:tr h="103603">
                <a:tc>
                  <a:txBody>
                    <a:bodyPr/>
                    <a:lstStyle/>
                    <a:p>
                      <a:pPr algn="l" fontAlgn="b"/>
                      <a:r>
                        <a:rPr lang="en-US" sz="800" b="0" i="0" u="none" strike="noStrike">
                          <a:solidFill>
                            <a:srgbClr val="000000"/>
                          </a:solidFill>
                          <a:effectLst/>
                          <a:latin typeface="Calibri" panose="020F0502020204030204" pitchFamily="34" charset="0"/>
                        </a:rPr>
                        <a:t>WAVY</a:t>
                      </a:r>
                    </a:p>
                  </a:txBody>
                  <a:tcPr marL="5180" marR="5180" marT="5180" marB="0" anchor="b">
                    <a:lnL>
                      <a:noFill/>
                    </a:lnL>
                    <a:lnR>
                      <a:noFill/>
                    </a:lnR>
                    <a:lnT>
                      <a:noFill/>
                    </a:lnT>
                    <a:lnB>
                      <a:noFill/>
                    </a:lnB>
                  </a:tcPr>
                </a:tc>
                <a:extLst>
                  <a:ext uri="{0D108BD9-81ED-4DB2-BD59-A6C34878D82A}">
                    <a16:rowId xmlns:a16="http://schemas.microsoft.com/office/drawing/2014/main" val="2134266347"/>
                  </a:ext>
                </a:extLst>
              </a:tr>
              <a:tr h="103603">
                <a:tc>
                  <a:txBody>
                    <a:bodyPr/>
                    <a:lstStyle/>
                    <a:p>
                      <a:pPr algn="l" fontAlgn="b"/>
                      <a:r>
                        <a:rPr lang="en-US" sz="800" b="0" i="0" u="none" strike="noStrike">
                          <a:solidFill>
                            <a:srgbClr val="000000"/>
                          </a:solidFill>
                          <a:effectLst/>
                          <a:latin typeface="Calibri" panose="020F0502020204030204" pitchFamily="34" charset="0"/>
                        </a:rPr>
                        <a:t>Weather Underground</a:t>
                      </a:r>
                    </a:p>
                  </a:txBody>
                  <a:tcPr marL="5180" marR="5180" marT="5180" marB="0" anchor="b">
                    <a:lnL>
                      <a:noFill/>
                    </a:lnL>
                    <a:lnR>
                      <a:noFill/>
                    </a:lnR>
                    <a:lnT>
                      <a:noFill/>
                    </a:lnT>
                    <a:lnB>
                      <a:noFill/>
                    </a:lnB>
                  </a:tcPr>
                </a:tc>
                <a:extLst>
                  <a:ext uri="{0D108BD9-81ED-4DB2-BD59-A6C34878D82A}">
                    <a16:rowId xmlns:a16="http://schemas.microsoft.com/office/drawing/2014/main" val="3791353314"/>
                  </a:ext>
                </a:extLst>
              </a:tr>
              <a:tr h="103603">
                <a:tc>
                  <a:txBody>
                    <a:bodyPr/>
                    <a:lstStyle/>
                    <a:p>
                      <a:pPr algn="l" fontAlgn="b"/>
                      <a:r>
                        <a:rPr lang="en-US" sz="800" b="0" i="0" u="none" strike="noStrike">
                          <a:solidFill>
                            <a:srgbClr val="000000"/>
                          </a:solidFill>
                          <a:effectLst/>
                          <a:latin typeface="Calibri" panose="020F0502020204030204" pitchFamily="34" charset="0"/>
                        </a:rPr>
                        <a:t>WeatherBug</a:t>
                      </a:r>
                    </a:p>
                  </a:txBody>
                  <a:tcPr marL="5180" marR="5180" marT="5180" marB="0" anchor="b">
                    <a:lnL>
                      <a:noFill/>
                    </a:lnL>
                    <a:lnR>
                      <a:noFill/>
                    </a:lnR>
                    <a:lnT>
                      <a:noFill/>
                    </a:lnT>
                    <a:lnB>
                      <a:noFill/>
                    </a:lnB>
                  </a:tcPr>
                </a:tc>
                <a:extLst>
                  <a:ext uri="{0D108BD9-81ED-4DB2-BD59-A6C34878D82A}">
                    <a16:rowId xmlns:a16="http://schemas.microsoft.com/office/drawing/2014/main" val="2500012028"/>
                  </a:ext>
                </a:extLst>
              </a:tr>
              <a:tr h="103603">
                <a:tc>
                  <a:txBody>
                    <a:bodyPr/>
                    <a:lstStyle/>
                    <a:p>
                      <a:pPr algn="l" fontAlgn="b"/>
                      <a:r>
                        <a:rPr lang="en-US" sz="800" b="0" i="0" u="none" strike="noStrike">
                          <a:solidFill>
                            <a:srgbClr val="000000"/>
                          </a:solidFill>
                          <a:effectLst/>
                          <a:latin typeface="Calibri" panose="020F0502020204030204" pitchFamily="34" charset="0"/>
                        </a:rPr>
                        <a:t>Well Plated</a:t>
                      </a:r>
                    </a:p>
                  </a:txBody>
                  <a:tcPr marL="5180" marR="5180" marT="5180" marB="0" anchor="b">
                    <a:lnL>
                      <a:noFill/>
                    </a:lnL>
                    <a:lnR>
                      <a:noFill/>
                    </a:lnR>
                    <a:lnT>
                      <a:noFill/>
                    </a:lnT>
                    <a:lnB>
                      <a:noFill/>
                    </a:lnB>
                  </a:tcPr>
                </a:tc>
                <a:extLst>
                  <a:ext uri="{0D108BD9-81ED-4DB2-BD59-A6C34878D82A}">
                    <a16:rowId xmlns:a16="http://schemas.microsoft.com/office/drawing/2014/main" val="3740372662"/>
                  </a:ext>
                </a:extLst>
              </a:tr>
              <a:tr h="103603">
                <a:tc>
                  <a:txBody>
                    <a:bodyPr/>
                    <a:lstStyle/>
                    <a:p>
                      <a:pPr algn="l" fontAlgn="b"/>
                      <a:r>
                        <a:rPr lang="en-US" sz="800" b="0" i="0" u="none" strike="noStrike">
                          <a:solidFill>
                            <a:srgbClr val="000000"/>
                          </a:solidFill>
                          <a:effectLst/>
                          <a:latin typeface="Calibri" panose="020F0502020204030204" pitchFamily="34" charset="0"/>
                        </a:rPr>
                        <a:t>What The Forecast?!!</a:t>
                      </a:r>
                    </a:p>
                  </a:txBody>
                  <a:tcPr marL="5180" marR="5180" marT="5180" marB="0" anchor="b">
                    <a:lnL>
                      <a:noFill/>
                    </a:lnL>
                    <a:lnR>
                      <a:noFill/>
                    </a:lnR>
                    <a:lnT>
                      <a:noFill/>
                    </a:lnT>
                    <a:lnB>
                      <a:noFill/>
                    </a:lnB>
                  </a:tcPr>
                </a:tc>
                <a:extLst>
                  <a:ext uri="{0D108BD9-81ED-4DB2-BD59-A6C34878D82A}">
                    <a16:rowId xmlns:a16="http://schemas.microsoft.com/office/drawing/2014/main" val="3191916787"/>
                  </a:ext>
                </a:extLst>
              </a:tr>
              <a:tr h="103603">
                <a:tc>
                  <a:txBody>
                    <a:bodyPr/>
                    <a:lstStyle/>
                    <a:p>
                      <a:pPr algn="l" fontAlgn="b"/>
                      <a:r>
                        <a:rPr lang="en-US" sz="800" b="0" i="0" u="none" strike="noStrike">
                          <a:solidFill>
                            <a:srgbClr val="000000"/>
                          </a:solidFill>
                          <a:effectLst/>
                          <a:latin typeface="Calibri" panose="020F0502020204030204" pitchFamily="34" charset="0"/>
                        </a:rPr>
                        <a:t>Wheel of Fortune</a:t>
                      </a:r>
                    </a:p>
                  </a:txBody>
                  <a:tcPr marL="5180" marR="5180" marT="5180" marB="0" anchor="b">
                    <a:lnL>
                      <a:noFill/>
                    </a:lnL>
                    <a:lnR>
                      <a:noFill/>
                    </a:lnR>
                    <a:lnT>
                      <a:noFill/>
                    </a:lnT>
                    <a:lnB>
                      <a:noFill/>
                    </a:lnB>
                  </a:tcPr>
                </a:tc>
                <a:extLst>
                  <a:ext uri="{0D108BD9-81ED-4DB2-BD59-A6C34878D82A}">
                    <a16:rowId xmlns:a16="http://schemas.microsoft.com/office/drawing/2014/main" val="2099736288"/>
                  </a:ext>
                </a:extLst>
              </a:tr>
              <a:tr h="103603">
                <a:tc>
                  <a:txBody>
                    <a:bodyPr/>
                    <a:lstStyle/>
                    <a:p>
                      <a:pPr algn="l" fontAlgn="b"/>
                      <a:r>
                        <a:rPr lang="en-US" sz="800" b="0" i="0" u="none" strike="noStrike">
                          <a:solidFill>
                            <a:srgbClr val="000000"/>
                          </a:solidFill>
                          <a:effectLst/>
                          <a:latin typeface="Calibri" panose="020F0502020204030204" pitchFamily="34" charset="0"/>
                        </a:rPr>
                        <a:t>Whitepages</a:t>
                      </a:r>
                    </a:p>
                  </a:txBody>
                  <a:tcPr marL="5180" marR="5180" marT="5180" marB="0" anchor="b">
                    <a:lnL>
                      <a:noFill/>
                    </a:lnL>
                    <a:lnR>
                      <a:noFill/>
                    </a:lnR>
                    <a:lnT>
                      <a:noFill/>
                    </a:lnT>
                    <a:lnB>
                      <a:noFill/>
                    </a:lnB>
                  </a:tcPr>
                </a:tc>
                <a:extLst>
                  <a:ext uri="{0D108BD9-81ED-4DB2-BD59-A6C34878D82A}">
                    <a16:rowId xmlns:a16="http://schemas.microsoft.com/office/drawing/2014/main" val="933478983"/>
                  </a:ext>
                </a:extLst>
              </a:tr>
              <a:tr h="103603">
                <a:tc>
                  <a:txBody>
                    <a:bodyPr/>
                    <a:lstStyle/>
                    <a:p>
                      <a:pPr algn="l" fontAlgn="b"/>
                      <a:r>
                        <a:rPr lang="en-US" sz="800" b="0" i="0" u="none" strike="noStrike">
                          <a:solidFill>
                            <a:srgbClr val="000000"/>
                          </a:solidFill>
                          <a:effectLst/>
                          <a:latin typeface="Calibri" panose="020F0502020204030204" pitchFamily="34" charset="0"/>
                        </a:rPr>
                        <a:t>WildTangent Games</a:t>
                      </a:r>
                    </a:p>
                  </a:txBody>
                  <a:tcPr marL="5180" marR="5180" marT="5180" marB="0" anchor="b">
                    <a:lnL>
                      <a:noFill/>
                    </a:lnL>
                    <a:lnR>
                      <a:noFill/>
                    </a:lnR>
                    <a:lnT>
                      <a:noFill/>
                    </a:lnT>
                    <a:lnB>
                      <a:noFill/>
                    </a:lnB>
                  </a:tcPr>
                </a:tc>
                <a:extLst>
                  <a:ext uri="{0D108BD9-81ED-4DB2-BD59-A6C34878D82A}">
                    <a16:rowId xmlns:a16="http://schemas.microsoft.com/office/drawing/2014/main" val="3684227069"/>
                  </a:ext>
                </a:extLst>
              </a:tr>
              <a:tr h="103603">
                <a:tc>
                  <a:txBody>
                    <a:bodyPr/>
                    <a:lstStyle/>
                    <a:p>
                      <a:pPr algn="l" fontAlgn="b"/>
                      <a:r>
                        <a:rPr lang="en-US" sz="800" b="0" i="0" u="none" strike="noStrike">
                          <a:solidFill>
                            <a:srgbClr val="000000"/>
                          </a:solidFill>
                          <a:effectLst/>
                          <a:latin typeface="Calibri" panose="020F0502020204030204" pitchFamily="34" charset="0"/>
                        </a:rPr>
                        <a:t>WNYT</a:t>
                      </a:r>
                    </a:p>
                  </a:txBody>
                  <a:tcPr marL="5180" marR="5180" marT="5180" marB="0" anchor="b">
                    <a:lnL>
                      <a:noFill/>
                    </a:lnL>
                    <a:lnR>
                      <a:noFill/>
                    </a:lnR>
                    <a:lnT>
                      <a:noFill/>
                    </a:lnT>
                    <a:lnB>
                      <a:noFill/>
                    </a:lnB>
                  </a:tcPr>
                </a:tc>
                <a:extLst>
                  <a:ext uri="{0D108BD9-81ED-4DB2-BD59-A6C34878D82A}">
                    <a16:rowId xmlns:a16="http://schemas.microsoft.com/office/drawing/2014/main" val="3561826402"/>
                  </a:ext>
                </a:extLst>
              </a:tr>
              <a:tr h="103603">
                <a:tc>
                  <a:txBody>
                    <a:bodyPr/>
                    <a:lstStyle/>
                    <a:p>
                      <a:pPr algn="l" fontAlgn="b"/>
                      <a:r>
                        <a:rPr lang="en-US" sz="800" b="0" i="0" u="none" strike="noStrike">
                          <a:solidFill>
                            <a:srgbClr val="000000"/>
                          </a:solidFill>
                          <a:effectLst/>
                          <a:latin typeface="Calibri" panose="020F0502020204030204" pitchFamily="34" charset="0"/>
                        </a:rPr>
                        <a:t>Woodoku</a:t>
                      </a:r>
                    </a:p>
                  </a:txBody>
                  <a:tcPr marL="5180" marR="5180" marT="5180" marB="0" anchor="b">
                    <a:lnL>
                      <a:noFill/>
                    </a:lnL>
                    <a:lnR>
                      <a:noFill/>
                    </a:lnR>
                    <a:lnT>
                      <a:noFill/>
                    </a:lnT>
                    <a:lnB>
                      <a:noFill/>
                    </a:lnB>
                  </a:tcPr>
                </a:tc>
                <a:extLst>
                  <a:ext uri="{0D108BD9-81ED-4DB2-BD59-A6C34878D82A}">
                    <a16:rowId xmlns:a16="http://schemas.microsoft.com/office/drawing/2014/main" val="451944533"/>
                  </a:ext>
                </a:extLst>
              </a:tr>
              <a:tr h="103603">
                <a:tc>
                  <a:txBody>
                    <a:bodyPr/>
                    <a:lstStyle/>
                    <a:p>
                      <a:pPr algn="l" fontAlgn="b"/>
                      <a:r>
                        <a:rPr lang="en-US" sz="800" b="0" i="0" u="none" strike="noStrike">
                          <a:solidFill>
                            <a:srgbClr val="000000"/>
                          </a:solidFill>
                          <a:effectLst/>
                          <a:latin typeface="Calibri" panose="020F0502020204030204" pitchFamily="34" charset="0"/>
                        </a:rPr>
                        <a:t>Woody Block Games</a:t>
                      </a:r>
                    </a:p>
                  </a:txBody>
                  <a:tcPr marL="5180" marR="5180" marT="5180" marB="0" anchor="b">
                    <a:lnL>
                      <a:noFill/>
                    </a:lnL>
                    <a:lnR>
                      <a:noFill/>
                    </a:lnR>
                    <a:lnT>
                      <a:noFill/>
                    </a:lnT>
                    <a:lnB>
                      <a:noFill/>
                    </a:lnB>
                  </a:tcPr>
                </a:tc>
                <a:extLst>
                  <a:ext uri="{0D108BD9-81ED-4DB2-BD59-A6C34878D82A}">
                    <a16:rowId xmlns:a16="http://schemas.microsoft.com/office/drawing/2014/main" val="3400505797"/>
                  </a:ext>
                </a:extLst>
              </a:tr>
              <a:tr h="103603">
                <a:tc>
                  <a:txBody>
                    <a:bodyPr/>
                    <a:lstStyle/>
                    <a:p>
                      <a:pPr algn="l" fontAlgn="b"/>
                      <a:r>
                        <a:rPr lang="en-US" sz="800" b="0" i="0" u="none" strike="noStrike">
                          <a:solidFill>
                            <a:srgbClr val="000000"/>
                          </a:solidFill>
                          <a:effectLst/>
                          <a:latin typeface="Calibri" panose="020F0502020204030204" pitchFamily="34" charset="0"/>
                        </a:rPr>
                        <a:t>Word Card: Fun Collect Game</a:t>
                      </a:r>
                    </a:p>
                  </a:txBody>
                  <a:tcPr marL="5180" marR="5180" marT="5180" marB="0" anchor="b">
                    <a:lnL>
                      <a:noFill/>
                    </a:lnL>
                    <a:lnR>
                      <a:noFill/>
                    </a:lnR>
                    <a:lnT>
                      <a:noFill/>
                    </a:lnT>
                    <a:lnB>
                      <a:noFill/>
                    </a:lnB>
                  </a:tcPr>
                </a:tc>
                <a:extLst>
                  <a:ext uri="{0D108BD9-81ED-4DB2-BD59-A6C34878D82A}">
                    <a16:rowId xmlns:a16="http://schemas.microsoft.com/office/drawing/2014/main" val="3732678912"/>
                  </a:ext>
                </a:extLst>
              </a:tr>
              <a:tr h="103603">
                <a:tc>
                  <a:txBody>
                    <a:bodyPr/>
                    <a:lstStyle/>
                    <a:p>
                      <a:pPr algn="l" fontAlgn="b"/>
                      <a:r>
                        <a:rPr lang="en-US" sz="800" b="0" i="0" u="none" strike="noStrike">
                          <a:solidFill>
                            <a:srgbClr val="000000"/>
                          </a:solidFill>
                          <a:effectLst/>
                          <a:latin typeface="Calibri" panose="020F0502020204030204" pitchFamily="34" charset="0"/>
                        </a:rPr>
                        <a:t>Word Cash</a:t>
                      </a:r>
                    </a:p>
                  </a:txBody>
                  <a:tcPr marL="5180" marR="5180" marT="5180" marB="0" anchor="b">
                    <a:lnL>
                      <a:noFill/>
                    </a:lnL>
                    <a:lnR>
                      <a:noFill/>
                    </a:lnR>
                    <a:lnT>
                      <a:noFill/>
                    </a:lnT>
                    <a:lnB>
                      <a:noFill/>
                    </a:lnB>
                  </a:tcPr>
                </a:tc>
                <a:extLst>
                  <a:ext uri="{0D108BD9-81ED-4DB2-BD59-A6C34878D82A}">
                    <a16:rowId xmlns:a16="http://schemas.microsoft.com/office/drawing/2014/main" val="3283805156"/>
                  </a:ext>
                </a:extLst>
              </a:tr>
              <a:tr h="103603">
                <a:tc>
                  <a:txBody>
                    <a:bodyPr/>
                    <a:lstStyle/>
                    <a:p>
                      <a:pPr algn="l" fontAlgn="b"/>
                      <a:r>
                        <a:rPr lang="en-US" sz="800" b="0" i="0" u="none" strike="noStrike">
                          <a:solidFill>
                            <a:srgbClr val="000000"/>
                          </a:solidFill>
                          <a:effectLst/>
                          <a:latin typeface="Calibri" panose="020F0502020204030204" pitchFamily="34" charset="0"/>
                        </a:rPr>
                        <a:t>Word Chums!</a:t>
                      </a:r>
                    </a:p>
                  </a:txBody>
                  <a:tcPr marL="5180" marR="5180" marT="5180" marB="0" anchor="b">
                    <a:lnL>
                      <a:noFill/>
                    </a:lnL>
                    <a:lnR>
                      <a:noFill/>
                    </a:lnR>
                    <a:lnT>
                      <a:noFill/>
                    </a:lnT>
                    <a:lnB>
                      <a:noFill/>
                    </a:lnB>
                  </a:tcPr>
                </a:tc>
                <a:extLst>
                  <a:ext uri="{0D108BD9-81ED-4DB2-BD59-A6C34878D82A}">
                    <a16:rowId xmlns:a16="http://schemas.microsoft.com/office/drawing/2014/main" val="3047340119"/>
                  </a:ext>
                </a:extLst>
              </a:tr>
              <a:tr h="103603">
                <a:tc>
                  <a:txBody>
                    <a:bodyPr/>
                    <a:lstStyle/>
                    <a:p>
                      <a:pPr algn="l" fontAlgn="b"/>
                      <a:r>
                        <a:rPr lang="en-US" sz="800" b="0" i="0" u="none" strike="noStrike">
                          <a:solidFill>
                            <a:srgbClr val="000000"/>
                          </a:solidFill>
                          <a:effectLst/>
                          <a:latin typeface="Calibri" panose="020F0502020204030204" pitchFamily="34" charset="0"/>
                        </a:rPr>
                        <a:t>Word Collect</a:t>
                      </a:r>
                    </a:p>
                  </a:txBody>
                  <a:tcPr marL="5180" marR="5180" marT="5180" marB="0" anchor="b">
                    <a:lnL>
                      <a:noFill/>
                    </a:lnL>
                    <a:lnR>
                      <a:noFill/>
                    </a:lnR>
                    <a:lnT>
                      <a:noFill/>
                    </a:lnT>
                    <a:lnB>
                      <a:noFill/>
                    </a:lnB>
                  </a:tcPr>
                </a:tc>
                <a:extLst>
                  <a:ext uri="{0D108BD9-81ED-4DB2-BD59-A6C34878D82A}">
                    <a16:rowId xmlns:a16="http://schemas.microsoft.com/office/drawing/2014/main" val="2740465735"/>
                  </a:ext>
                </a:extLst>
              </a:tr>
              <a:tr h="103603">
                <a:tc>
                  <a:txBody>
                    <a:bodyPr/>
                    <a:lstStyle/>
                    <a:p>
                      <a:pPr algn="l" fontAlgn="b"/>
                      <a:r>
                        <a:rPr lang="en-US" sz="800" b="0" i="0" u="none" strike="noStrike">
                          <a:solidFill>
                            <a:srgbClr val="000000"/>
                          </a:solidFill>
                          <a:effectLst/>
                          <a:latin typeface="Calibri" panose="020F0502020204030204" pitchFamily="34" charset="0"/>
                        </a:rPr>
                        <a:t>Word Connect</a:t>
                      </a:r>
                    </a:p>
                  </a:txBody>
                  <a:tcPr marL="5180" marR="5180" marT="5180" marB="0" anchor="b">
                    <a:lnL>
                      <a:noFill/>
                    </a:lnL>
                    <a:lnR>
                      <a:noFill/>
                    </a:lnR>
                    <a:lnT>
                      <a:noFill/>
                    </a:lnT>
                    <a:lnB>
                      <a:noFill/>
                    </a:lnB>
                  </a:tcPr>
                </a:tc>
                <a:extLst>
                  <a:ext uri="{0D108BD9-81ED-4DB2-BD59-A6C34878D82A}">
                    <a16:rowId xmlns:a16="http://schemas.microsoft.com/office/drawing/2014/main" val="3154449636"/>
                  </a:ext>
                </a:extLst>
              </a:tr>
              <a:tr h="103603">
                <a:tc>
                  <a:txBody>
                    <a:bodyPr/>
                    <a:lstStyle/>
                    <a:p>
                      <a:pPr algn="l" fontAlgn="b"/>
                      <a:r>
                        <a:rPr lang="en-US" sz="800" b="0" i="0" u="none" strike="noStrike">
                          <a:solidFill>
                            <a:srgbClr val="000000"/>
                          </a:solidFill>
                          <a:effectLst/>
                          <a:latin typeface="Calibri" panose="020F0502020204030204" pitchFamily="34" charset="0"/>
                        </a:rPr>
                        <a:t>Word Mansion</a:t>
                      </a:r>
                    </a:p>
                  </a:txBody>
                  <a:tcPr marL="5180" marR="5180" marT="5180" marB="0" anchor="b">
                    <a:lnL>
                      <a:noFill/>
                    </a:lnL>
                    <a:lnR>
                      <a:noFill/>
                    </a:lnR>
                    <a:lnT>
                      <a:noFill/>
                    </a:lnT>
                    <a:lnB>
                      <a:noFill/>
                    </a:lnB>
                  </a:tcPr>
                </a:tc>
                <a:extLst>
                  <a:ext uri="{0D108BD9-81ED-4DB2-BD59-A6C34878D82A}">
                    <a16:rowId xmlns:a16="http://schemas.microsoft.com/office/drawing/2014/main" val="840332666"/>
                  </a:ext>
                </a:extLst>
              </a:tr>
              <a:tr h="103603">
                <a:tc>
                  <a:txBody>
                    <a:bodyPr/>
                    <a:lstStyle/>
                    <a:p>
                      <a:pPr algn="l" fontAlgn="b"/>
                      <a:r>
                        <a:rPr lang="en-US" sz="800" b="0" i="0" u="none" strike="noStrike">
                          <a:solidFill>
                            <a:srgbClr val="000000"/>
                          </a:solidFill>
                          <a:effectLst/>
                          <a:latin typeface="Calibri" panose="020F0502020204030204" pitchFamily="34" charset="0"/>
                        </a:rPr>
                        <a:t>Word Search</a:t>
                      </a:r>
                    </a:p>
                  </a:txBody>
                  <a:tcPr marL="5180" marR="5180" marT="5180" marB="0" anchor="b">
                    <a:lnL>
                      <a:noFill/>
                    </a:lnL>
                    <a:lnR>
                      <a:noFill/>
                    </a:lnR>
                    <a:lnT>
                      <a:noFill/>
                    </a:lnT>
                    <a:lnB>
                      <a:noFill/>
                    </a:lnB>
                  </a:tcPr>
                </a:tc>
                <a:extLst>
                  <a:ext uri="{0D108BD9-81ED-4DB2-BD59-A6C34878D82A}">
                    <a16:rowId xmlns:a16="http://schemas.microsoft.com/office/drawing/2014/main" val="643780431"/>
                  </a:ext>
                </a:extLst>
              </a:tr>
              <a:tr h="103603">
                <a:tc>
                  <a:txBody>
                    <a:bodyPr/>
                    <a:lstStyle/>
                    <a:p>
                      <a:pPr algn="l" fontAlgn="b"/>
                      <a:r>
                        <a:rPr lang="en-US" sz="800" b="0" i="0" u="none" strike="noStrike">
                          <a:solidFill>
                            <a:srgbClr val="000000"/>
                          </a:solidFill>
                          <a:effectLst/>
                          <a:latin typeface="Calibri" panose="020F0502020204030204" pitchFamily="34" charset="0"/>
                        </a:rPr>
                        <a:t>Word Stacks</a:t>
                      </a:r>
                    </a:p>
                  </a:txBody>
                  <a:tcPr marL="5180" marR="5180" marT="5180" marB="0" anchor="b">
                    <a:lnL>
                      <a:noFill/>
                    </a:lnL>
                    <a:lnR>
                      <a:noFill/>
                    </a:lnR>
                    <a:lnT>
                      <a:noFill/>
                    </a:lnT>
                    <a:lnB>
                      <a:noFill/>
                    </a:lnB>
                  </a:tcPr>
                </a:tc>
                <a:extLst>
                  <a:ext uri="{0D108BD9-81ED-4DB2-BD59-A6C34878D82A}">
                    <a16:rowId xmlns:a16="http://schemas.microsoft.com/office/drawing/2014/main" val="646854017"/>
                  </a:ext>
                </a:extLst>
              </a:tr>
              <a:tr h="103603">
                <a:tc>
                  <a:txBody>
                    <a:bodyPr/>
                    <a:lstStyle/>
                    <a:p>
                      <a:pPr algn="l" fontAlgn="b"/>
                      <a:r>
                        <a:rPr lang="en-US" sz="800" b="0" i="0" u="none" strike="noStrike">
                          <a:solidFill>
                            <a:srgbClr val="000000"/>
                          </a:solidFill>
                          <a:effectLst/>
                          <a:latin typeface="Calibri" panose="020F0502020204030204" pitchFamily="34" charset="0"/>
                        </a:rPr>
                        <a:t>Word Swipe</a:t>
                      </a:r>
                    </a:p>
                  </a:txBody>
                  <a:tcPr marL="5180" marR="5180" marT="5180" marB="0" anchor="b">
                    <a:lnL>
                      <a:noFill/>
                    </a:lnL>
                    <a:lnR>
                      <a:noFill/>
                    </a:lnR>
                    <a:lnT>
                      <a:noFill/>
                    </a:lnT>
                    <a:lnB>
                      <a:noFill/>
                    </a:lnB>
                  </a:tcPr>
                </a:tc>
                <a:extLst>
                  <a:ext uri="{0D108BD9-81ED-4DB2-BD59-A6C34878D82A}">
                    <a16:rowId xmlns:a16="http://schemas.microsoft.com/office/drawing/2014/main" val="3118286736"/>
                  </a:ext>
                </a:extLst>
              </a:tr>
              <a:tr h="103603">
                <a:tc>
                  <a:txBody>
                    <a:bodyPr/>
                    <a:lstStyle/>
                    <a:p>
                      <a:pPr algn="l" fontAlgn="b"/>
                      <a:r>
                        <a:rPr lang="en-US" sz="800" b="0" i="0" u="none" strike="noStrike">
                          <a:solidFill>
                            <a:srgbClr val="000000"/>
                          </a:solidFill>
                          <a:effectLst/>
                          <a:latin typeface="Calibri" panose="020F0502020204030204" pitchFamily="34" charset="0"/>
                        </a:rPr>
                        <a:t>Word Trip</a:t>
                      </a:r>
                    </a:p>
                  </a:txBody>
                  <a:tcPr marL="5180" marR="5180" marT="5180" marB="0" anchor="b">
                    <a:lnL>
                      <a:noFill/>
                    </a:lnL>
                    <a:lnR>
                      <a:noFill/>
                    </a:lnR>
                    <a:lnT>
                      <a:noFill/>
                    </a:lnT>
                    <a:lnB>
                      <a:noFill/>
                    </a:lnB>
                  </a:tcPr>
                </a:tc>
                <a:extLst>
                  <a:ext uri="{0D108BD9-81ED-4DB2-BD59-A6C34878D82A}">
                    <a16:rowId xmlns:a16="http://schemas.microsoft.com/office/drawing/2014/main" val="3906426247"/>
                  </a:ext>
                </a:extLst>
              </a:tr>
              <a:tr h="103603">
                <a:tc>
                  <a:txBody>
                    <a:bodyPr/>
                    <a:lstStyle/>
                    <a:p>
                      <a:pPr algn="l" fontAlgn="b"/>
                      <a:r>
                        <a:rPr lang="en-US" sz="800" b="0" i="0" u="none" strike="noStrike">
                          <a:solidFill>
                            <a:srgbClr val="000000"/>
                          </a:solidFill>
                          <a:effectLst/>
                          <a:latin typeface="Calibri" panose="020F0502020204030204" pitchFamily="34" charset="0"/>
                        </a:rPr>
                        <a:t>Word Wars</a:t>
                      </a:r>
                    </a:p>
                  </a:txBody>
                  <a:tcPr marL="5180" marR="5180" marT="5180" marB="0" anchor="b">
                    <a:lnL>
                      <a:noFill/>
                    </a:lnL>
                    <a:lnR>
                      <a:noFill/>
                    </a:lnR>
                    <a:lnT>
                      <a:noFill/>
                    </a:lnT>
                    <a:lnB>
                      <a:noFill/>
                    </a:lnB>
                  </a:tcPr>
                </a:tc>
                <a:extLst>
                  <a:ext uri="{0D108BD9-81ED-4DB2-BD59-A6C34878D82A}">
                    <a16:rowId xmlns:a16="http://schemas.microsoft.com/office/drawing/2014/main" val="2933117187"/>
                  </a:ext>
                </a:extLst>
              </a:tr>
              <a:tr h="103603">
                <a:tc>
                  <a:txBody>
                    <a:bodyPr/>
                    <a:lstStyle/>
                    <a:p>
                      <a:pPr algn="l" fontAlgn="b"/>
                      <a:r>
                        <a:rPr lang="en-US" sz="800" b="0" i="0" u="none" strike="noStrike">
                          <a:solidFill>
                            <a:srgbClr val="000000"/>
                          </a:solidFill>
                          <a:effectLst/>
                          <a:latin typeface="Calibri" panose="020F0502020204030204" pitchFamily="34" charset="0"/>
                        </a:rPr>
                        <a:t>Wordplays</a:t>
                      </a:r>
                    </a:p>
                  </a:txBody>
                  <a:tcPr marL="5180" marR="5180" marT="5180" marB="0" anchor="b">
                    <a:lnL>
                      <a:noFill/>
                    </a:lnL>
                    <a:lnR>
                      <a:noFill/>
                    </a:lnR>
                    <a:lnT>
                      <a:noFill/>
                    </a:lnT>
                    <a:lnB>
                      <a:noFill/>
                    </a:lnB>
                  </a:tcPr>
                </a:tc>
                <a:extLst>
                  <a:ext uri="{0D108BD9-81ED-4DB2-BD59-A6C34878D82A}">
                    <a16:rowId xmlns:a16="http://schemas.microsoft.com/office/drawing/2014/main" val="1018649106"/>
                  </a:ext>
                </a:extLst>
              </a:tr>
              <a:tr h="103603">
                <a:tc>
                  <a:txBody>
                    <a:bodyPr/>
                    <a:lstStyle/>
                    <a:p>
                      <a:pPr algn="l" fontAlgn="b"/>
                      <a:r>
                        <a:rPr lang="en-US" sz="800" b="0" i="0" u="none" strike="noStrike">
                          <a:solidFill>
                            <a:srgbClr val="000000"/>
                          </a:solidFill>
                          <a:effectLst/>
                          <a:latin typeface="Calibri" panose="020F0502020204030204" pitchFamily="34" charset="0"/>
                        </a:rPr>
                        <a:t>WordReference</a:t>
                      </a:r>
                    </a:p>
                  </a:txBody>
                  <a:tcPr marL="5180" marR="5180" marT="5180" marB="0" anchor="b">
                    <a:lnL>
                      <a:noFill/>
                    </a:lnL>
                    <a:lnR>
                      <a:noFill/>
                    </a:lnR>
                    <a:lnT>
                      <a:noFill/>
                    </a:lnT>
                    <a:lnB>
                      <a:noFill/>
                    </a:lnB>
                  </a:tcPr>
                </a:tc>
                <a:extLst>
                  <a:ext uri="{0D108BD9-81ED-4DB2-BD59-A6C34878D82A}">
                    <a16:rowId xmlns:a16="http://schemas.microsoft.com/office/drawing/2014/main" val="3025333332"/>
                  </a:ext>
                </a:extLst>
              </a:tr>
              <a:tr h="103603">
                <a:tc>
                  <a:txBody>
                    <a:bodyPr/>
                    <a:lstStyle/>
                    <a:p>
                      <a:pPr algn="l" fontAlgn="b"/>
                      <a:r>
                        <a:rPr lang="en-US" sz="800" b="0" i="0" u="none" strike="noStrike">
                          <a:solidFill>
                            <a:srgbClr val="000000"/>
                          </a:solidFill>
                          <a:effectLst/>
                          <a:latin typeface="Calibri" panose="020F0502020204030204" pitchFamily="34" charset="0"/>
                        </a:rPr>
                        <a:t>Words With Friends</a:t>
                      </a:r>
                    </a:p>
                  </a:txBody>
                  <a:tcPr marL="5180" marR="5180" marT="5180" marB="0" anchor="b">
                    <a:lnL>
                      <a:noFill/>
                    </a:lnL>
                    <a:lnR>
                      <a:noFill/>
                    </a:lnR>
                    <a:lnT>
                      <a:noFill/>
                    </a:lnT>
                    <a:lnB>
                      <a:noFill/>
                    </a:lnB>
                  </a:tcPr>
                </a:tc>
                <a:extLst>
                  <a:ext uri="{0D108BD9-81ED-4DB2-BD59-A6C34878D82A}">
                    <a16:rowId xmlns:a16="http://schemas.microsoft.com/office/drawing/2014/main" val="1907282216"/>
                  </a:ext>
                </a:extLst>
              </a:tr>
              <a:tr h="103603">
                <a:tc>
                  <a:txBody>
                    <a:bodyPr/>
                    <a:lstStyle/>
                    <a:p>
                      <a:pPr algn="l" fontAlgn="b"/>
                      <a:r>
                        <a:rPr lang="en-US" sz="800" b="0" i="0" u="none" strike="noStrike">
                          <a:solidFill>
                            <a:srgbClr val="000000"/>
                          </a:solidFill>
                          <a:effectLst/>
                          <a:latin typeface="Calibri" panose="020F0502020204030204" pitchFamily="34" charset="0"/>
                        </a:rPr>
                        <a:t>Wordscapes</a:t>
                      </a:r>
                    </a:p>
                  </a:txBody>
                  <a:tcPr marL="5180" marR="5180" marT="5180" marB="0" anchor="b">
                    <a:lnL>
                      <a:noFill/>
                    </a:lnL>
                    <a:lnR>
                      <a:noFill/>
                    </a:lnR>
                    <a:lnT>
                      <a:noFill/>
                    </a:lnT>
                    <a:lnB>
                      <a:noFill/>
                    </a:lnB>
                  </a:tcPr>
                </a:tc>
                <a:extLst>
                  <a:ext uri="{0D108BD9-81ED-4DB2-BD59-A6C34878D82A}">
                    <a16:rowId xmlns:a16="http://schemas.microsoft.com/office/drawing/2014/main" val="2752062219"/>
                  </a:ext>
                </a:extLst>
              </a:tr>
              <a:tr h="103603">
                <a:tc>
                  <a:txBody>
                    <a:bodyPr/>
                    <a:lstStyle/>
                    <a:p>
                      <a:pPr algn="l" fontAlgn="b"/>
                      <a:r>
                        <a:rPr lang="en-US" sz="800" b="0" i="0" u="none" strike="noStrike">
                          <a:solidFill>
                            <a:srgbClr val="000000"/>
                          </a:solidFill>
                          <a:effectLst/>
                          <a:latin typeface="Calibri" panose="020F0502020204030204" pitchFamily="34" charset="0"/>
                        </a:rPr>
                        <a:t>Wordtips</a:t>
                      </a:r>
                    </a:p>
                  </a:txBody>
                  <a:tcPr marL="5180" marR="5180" marT="5180" marB="0" anchor="b">
                    <a:lnL>
                      <a:noFill/>
                    </a:lnL>
                    <a:lnR>
                      <a:noFill/>
                    </a:lnR>
                    <a:lnT>
                      <a:noFill/>
                    </a:lnT>
                    <a:lnB>
                      <a:noFill/>
                    </a:lnB>
                  </a:tcPr>
                </a:tc>
                <a:extLst>
                  <a:ext uri="{0D108BD9-81ED-4DB2-BD59-A6C34878D82A}">
                    <a16:rowId xmlns:a16="http://schemas.microsoft.com/office/drawing/2014/main" val="3119816741"/>
                  </a:ext>
                </a:extLst>
              </a:tr>
              <a:tr h="103603">
                <a:tc>
                  <a:txBody>
                    <a:bodyPr/>
                    <a:lstStyle/>
                    <a:p>
                      <a:pPr algn="l" fontAlgn="b"/>
                      <a:r>
                        <a:rPr lang="en-US" sz="800" b="0" i="0" u="none" strike="noStrike">
                          <a:solidFill>
                            <a:srgbClr val="000000"/>
                          </a:solidFill>
                          <a:effectLst/>
                          <a:latin typeface="Calibri" panose="020F0502020204030204" pitchFamily="34" charset="0"/>
                        </a:rPr>
                        <a:t>Worldstar Hip Hop</a:t>
                      </a:r>
                    </a:p>
                  </a:txBody>
                  <a:tcPr marL="5180" marR="5180" marT="5180" marB="0" anchor="b">
                    <a:lnL>
                      <a:noFill/>
                    </a:lnL>
                    <a:lnR>
                      <a:noFill/>
                    </a:lnR>
                    <a:lnT>
                      <a:noFill/>
                    </a:lnT>
                    <a:lnB>
                      <a:noFill/>
                    </a:lnB>
                  </a:tcPr>
                </a:tc>
                <a:extLst>
                  <a:ext uri="{0D108BD9-81ED-4DB2-BD59-A6C34878D82A}">
                    <a16:rowId xmlns:a16="http://schemas.microsoft.com/office/drawing/2014/main" val="1580349008"/>
                  </a:ext>
                </a:extLst>
              </a:tr>
              <a:tr h="103603">
                <a:tc>
                  <a:txBody>
                    <a:bodyPr/>
                    <a:lstStyle/>
                    <a:p>
                      <a:pPr algn="l" fontAlgn="b"/>
                      <a:r>
                        <a:rPr lang="en-US" sz="800" b="0" i="0" u="none" strike="noStrike">
                          <a:solidFill>
                            <a:srgbClr val="000000"/>
                          </a:solidFill>
                          <a:effectLst/>
                          <a:latin typeface="Calibri" panose="020F0502020204030204" pitchFamily="34" charset="0"/>
                        </a:rPr>
                        <a:t>Wowhead </a:t>
                      </a:r>
                    </a:p>
                  </a:txBody>
                  <a:tcPr marL="5180" marR="5180" marT="5180" marB="0" anchor="b">
                    <a:lnL>
                      <a:noFill/>
                    </a:lnL>
                    <a:lnR>
                      <a:noFill/>
                    </a:lnR>
                    <a:lnT>
                      <a:noFill/>
                    </a:lnT>
                    <a:lnB>
                      <a:noFill/>
                    </a:lnB>
                  </a:tcPr>
                </a:tc>
                <a:extLst>
                  <a:ext uri="{0D108BD9-81ED-4DB2-BD59-A6C34878D82A}">
                    <a16:rowId xmlns:a16="http://schemas.microsoft.com/office/drawing/2014/main" val="4244953339"/>
                  </a:ext>
                </a:extLst>
              </a:tr>
              <a:tr h="103603">
                <a:tc>
                  <a:txBody>
                    <a:bodyPr/>
                    <a:lstStyle/>
                    <a:p>
                      <a:pPr algn="l" fontAlgn="b"/>
                      <a:r>
                        <a:rPr lang="en-US" sz="800" b="0" i="0" u="none" strike="noStrike">
                          <a:solidFill>
                            <a:srgbClr val="000000"/>
                          </a:solidFill>
                          <a:effectLst/>
                          <a:latin typeface="Calibri" panose="020F0502020204030204" pitchFamily="34" charset="0"/>
                        </a:rPr>
                        <a:t>Wrestling Headlines</a:t>
                      </a:r>
                    </a:p>
                  </a:txBody>
                  <a:tcPr marL="5180" marR="5180" marT="5180" marB="0" anchor="b">
                    <a:lnL>
                      <a:noFill/>
                    </a:lnL>
                    <a:lnR>
                      <a:noFill/>
                    </a:lnR>
                    <a:lnT>
                      <a:noFill/>
                    </a:lnT>
                    <a:lnB>
                      <a:noFill/>
                    </a:lnB>
                  </a:tcPr>
                </a:tc>
                <a:extLst>
                  <a:ext uri="{0D108BD9-81ED-4DB2-BD59-A6C34878D82A}">
                    <a16:rowId xmlns:a16="http://schemas.microsoft.com/office/drawing/2014/main" val="3515846040"/>
                  </a:ext>
                </a:extLst>
              </a:tr>
              <a:tr h="103603">
                <a:tc>
                  <a:txBody>
                    <a:bodyPr/>
                    <a:lstStyle/>
                    <a:p>
                      <a:pPr algn="l" fontAlgn="b"/>
                      <a:r>
                        <a:rPr lang="en-US" sz="800" b="0" i="0" u="none" strike="noStrike">
                          <a:solidFill>
                            <a:srgbClr val="000000"/>
                          </a:solidFill>
                          <a:effectLst/>
                          <a:latin typeface="Calibri" panose="020F0502020204030204" pitchFamily="34" charset="0"/>
                        </a:rPr>
                        <a:t>WTNH News 8</a:t>
                      </a:r>
                    </a:p>
                  </a:txBody>
                  <a:tcPr marL="5180" marR="5180" marT="5180" marB="0" anchor="b">
                    <a:lnL>
                      <a:noFill/>
                    </a:lnL>
                    <a:lnR>
                      <a:noFill/>
                    </a:lnR>
                    <a:lnT>
                      <a:noFill/>
                    </a:lnT>
                    <a:lnB>
                      <a:noFill/>
                    </a:lnB>
                  </a:tcPr>
                </a:tc>
                <a:extLst>
                  <a:ext uri="{0D108BD9-81ED-4DB2-BD59-A6C34878D82A}">
                    <a16:rowId xmlns:a16="http://schemas.microsoft.com/office/drawing/2014/main" val="1265215472"/>
                  </a:ext>
                </a:extLst>
              </a:tr>
              <a:tr h="103603">
                <a:tc>
                  <a:txBody>
                    <a:bodyPr/>
                    <a:lstStyle/>
                    <a:p>
                      <a:pPr algn="l" fontAlgn="b"/>
                      <a:r>
                        <a:rPr lang="en-US" sz="800" b="0" i="0" u="none" strike="noStrike">
                          <a:solidFill>
                            <a:srgbClr val="000000"/>
                          </a:solidFill>
                          <a:effectLst/>
                          <a:latin typeface="Calibri" panose="020F0502020204030204" pitchFamily="34" charset="0"/>
                        </a:rPr>
                        <a:t>X Blocks</a:t>
                      </a:r>
                    </a:p>
                  </a:txBody>
                  <a:tcPr marL="5180" marR="5180" marT="5180" marB="0" anchor="b">
                    <a:lnL>
                      <a:noFill/>
                    </a:lnL>
                    <a:lnR>
                      <a:noFill/>
                    </a:lnR>
                    <a:lnT>
                      <a:noFill/>
                    </a:lnT>
                    <a:lnB>
                      <a:noFill/>
                    </a:lnB>
                  </a:tcPr>
                </a:tc>
                <a:extLst>
                  <a:ext uri="{0D108BD9-81ED-4DB2-BD59-A6C34878D82A}">
                    <a16:rowId xmlns:a16="http://schemas.microsoft.com/office/drawing/2014/main" val="3884587524"/>
                  </a:ext>
                </a:extLst>
              </a:tr>
              <a:tr h="103603">
                <a:tc>
                  <a:txBody>
                    <a:bodyPr/>
                    <a:lstStyle/>
                    <a:p>
                      <a:pPr algn="l" fontAlgn="b"/>
                      <a:r>
                        <a:rPr lang="en-US" sz="800" b="0" i="0" u="none" strike="noStrike">
                          <a:solidFill>
                            <a:srgbClr val="000000"/>
                          </a:solidFill>
                          <a:effectLst/>
                          <a:latin typeface="Calibri" panose="020F0502020204030204" pitchFamily="34" charset="0"/>
                        </a:rPr>
                        <a:t>X2 Blocks</a:t>
                      </a:r>
                    </a:p>
                  </a:txBody>
                  <a:tcPr marL="5180" marR="5180" marT="5180" marB="0" anchor="b">
                    <a:lnL>
                      <a:noFill/>
                    </a:lnL>
                    <a:lnR>
                      <a:noFill/>
                    </a:lnR>
                    <a:lnT>
                      <a:noFill/>
                    </a:lnT>
                    <a:lnB>
                      <a:noFill/>
                    </a:lnB>
                  </a:tcPr>
                </a:tc>
                <a:extLst>
                  <a:ext uri="{0D108BD9-81ED-4DB2-BD59-A6C34878D82A}">
                    <a16:rowId xmlns:a16="http://schemas.microsoft.com/office/drawing/2014/main" val="4209195731"/>
                  </a:ext>
                </a:extLst>
              </a:tr>
              <a:tr h="103603">
                <a:tc>
                  <a:txBody>
                    <a:bodyPr/>
                    <a:lstStyle/>
                    <a:p>
                      <a:pPr algn="l" fontAlgn="b"/>
                      <a:r>
                        <a:rPr lang="en-US" sz="800" b="0" i="0" u="none" strike="noStrike" dirty="0">
                          <a:solidFill>
                            <a:srgbClr val="000000"/>
                          </a:solidFill>
                          <a:effectLst/>
                          <a:latin typeface="Calibri" panose="020F0502020204030204" pitchFamily="34" charset="0"/>
                        </a:rPr>
                        <a:t>Xfinity</a:t>
                      </a:r>
                    </a:p>
                  </a:txBody>
                  <a:tcPr marL="5180" marR="5180" marT="5180" marB="0" anchor="b">
                    <a:lnL>
                      <a:noFill/>
                    </a:lnL>
                    <a:lnR>
                      <a:noFill/>
                    </a:lnR>
                    <a:lnT>
                      <a:noFill/>
                    </a:lnT>
                    <a:lnB>
                      <a:noFill/>
                    </a:lnB>
                  </a:tcPr>
                </a:tc>
                <a:extLst>
                  <a:ext uri="{0D108BD9-81ED-4DB2-BD59-A6C34878D82A}">
                    <a16:rowId xmlns:a16="http://schemas.microsoft.com/office/drawing/2014/main" val="2660388416"/>
                  </a:ext>
                </a:extLst>
              </a:tr>
            </a:tbl>
          </a:graphicData>
        </a:graphic>
      </p:graphicFrame>
      <p:graphicFrame>
        <p:nvGraphicFramePr>
          <p:cNvPr id="12" name="Table 11">
            <a:extLst>
              <a:ext uri="{FF2B5EF4-FFF2-40B4-BE49-F238E27FC236}">
                <a16:creationId xmlns:a16="http://schemas.microsoft.com/office/drawing/2014/main" id="{92C2B7A5-709C-32B3-FE16-4B646C43023D}"/>
              </a:ext>
            </a:extLst>
          </p:cNvPr>
          <p:cNvGraphicFramePr>
            <a:graphicFrameLocks noGrp="1"/>
          </p:cNvGraphicFramePr>
          <p:nvPr>
            <p:extLst>
              <p:ext uri="{D42A27DB-BD31-4B8C-83A1-F6EECF244321}">
                <p14:modId xmlns:p14="http://schemas.microsoft.com/office/powerpoint/2010/main" val="357281290"/>
              </p:ext>
            </p:extLst>
          </p:nvPr>
        </p:nvGraphicFramePr>
        <p:xfrm>
          <a:off x="5836438" y="1298607"/>
          <a:ext cx="359610" cy="5338200"/>
        </p:xfrm>
        <a:graphic>
          <a:graphicData uri="http://schemas.openxmlformats.org/drawingml/2006/table">
            <a:tbl>
              <a:tblPr/>
              <a:tblGrid>
                <a:gridCol w="359610">
                  <a:extLst>
                    <a:ext uri="{9D8B030D-6E8A-4147-A177-3AD203B41FA5}">
                      <a16:colId xmlns:a16="http://schemas.microsoft.com/office/drawing/2014/main" val="3409935100"/>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Yahoo</a:t>
                      </a:r>
                    </a:p>
                  </a:txBody>
                  <a:tcPr marL="5180" marR="5180" marT="5180" marB="0" anchor="b">
                    <a:lnL>
                      <a:noFill/>
                    </a:lnL>
                    <a:lnR>
                      <a:noFill/>
                    </a:lnR>
                    <a:lnT>
                      <a:noFill/>
                    </a:lnT>
                    <a:lnB>
                      <a:noFill/>
                    </a:lnB>
                  </a:tcPr>
                </a:tc>
                <a:extLst>
                  <a:ext uri="{0D108BD9-81ED-4DB2-BD59-A6C34878D82A}">
                    <a16:rowId xmlns:a16="http://schemas.microsoft.com/office/drawing/2014/main" val="3610866213"/>
                  </a:ext>
                </a:extLst>
              </a:tr>
              <a:tr h="103603">
                <a:tc>
                  <a:txBody>
                    <a:bodyPr/>
                    <a:lstStyle/>
                    <a:p>
                      <a:pPr algn="l" fontAlgn="b"/>
                      <a:r>
                        <a:rPr lang="en-US" sz="800" b="0" i="0" u="none" strike="noStrike">
                          <a:solidFill>
                            <a:srgbClr val="000000"/>
                          </a:solidFill>
                          <a:effectLst/>
                          <a:latin typeface="Calibri" panose="020F0502020204030204" pitchFamily="34" charset="0"/>
                        </a:rPr>
                        <a:t>Yahtzee</a:t>
                      </a:r>
                    </a:p>
                  </a:txBody>
                  <a:tcPr marL="5180" marR="5180" marT="5180" marB="0" anchor="b">
                    <a:lnL>
                      <a:noFill/>
                    </a:lnL>
                    <a:lnR>
                      <a:noFill/>
                    </a:lnR>
                    <a:lnT>
                      <a:noFill/>
                    </a:lnT>
                    <a:lnB>
                      <a:noFill/>
                    </a:lnB>
                  </a:tcPr>
                </a:tc>
                <a:extLst>
                  <a:ext uri="{0D108BD9-81ED-4DB2-BD59-A6C34878D82A}">
                    <a16:rowId xmlns:a16="http://schemas.microsoft.com/office/drawing/2014/main" val="2551811750"/>
                  </a:ext>
                </a:extLst>
              </a:tr>
              <a:tr h="103603">
                <a:tc>
                  <a:txBody>
                    <a:bodyPr/>
                    <a:lstStyle/>
                    <a:p>
                      <a:pPr algn="l" fontAlgn="b"/>
                      <a:r>
                        <a:rPr lang="en-US" sz="800" b="0" i="0" u="none" strike="noStrike">
                          <a:solidFill>
                            <a:srgbClr val="000000"/>
                          </a:solidFill>
                          <a:effectLst/>
                          <a:latin typeface="Calibri" panose="020F0502020204030204" pitchFamily="34" charset="0"/>
                        </a:rPr>
                        <a:t>Zacks</a:t>
                      </a:r>
                    </a:p>
                  </a:txBody>
                  <a:tcPr marL="5180" marR="5180" marT="5180" marB="0" anchor="b">
                    <a:lnL>
                      <a:noFill/>
                    </a:lnL>
                    <a:lnR>
                      <a:noFill/>
                    </a:lnR>
                    <a:lnT>
                      <a:noFill/>
                    </a:lnT>
                    <a:lnB>
                      <a:noFill/>
                    </a:lnB>
                  </a:tcPr>
                </a:tc>
                <a:extLst>
                  <a:ext uri="{0D108BD9-81ED-4DB2-BD59-A6C34878D82A}">
                    <a16:rowId xmlns:a16="http://schemas.microsoft.com/office/drawing/2014/main" val="2017014386"/>
                  </a:ext>
                </a:extLst>
              </a:tr>
              <a:tr h="103603">
                <a:tc>
                  <a:txBody>
                    <a:bodyPr/>
                    <a:lstStyle/>
                    <a:p>
                      <a:pPr algn="l" fontAlgn="b"/>
                      <a:r>
                        <a:rPr lang="en-US" sz="800" b="0" i="0" u="none" strike="noStrike">
                          <a:solidFill>
                            <a:srgbClr val="000000"/>
                          </a:solidFill>
                          <a:effectLst/>
                          <a:latin typeface="Calibri" panose="020F0502020204030204" pitchFamily="34" charset="0"/>
                        </a:rPr>
                        <a:t>ZiMAD</a:t>
                      </a:r>
                    </a:p>
                  </a:txBody>
                  <a:tcPr marL="5180" marR="5180" marT="5180" marB="0" anchor="b">
                    <a:lnL>
                      <a:noFill/>
                    </a:lnL>
                    <a:lnR>
                      <a:noFill/>
                    </a:lnR>
                    <a:lnT>
                      <a:noFill/>
                    </a:lnT>
                    <a:lnB>
                      <a:noFill/>
                    </a:lnB>
                  </a:tcPr>
                </a:tc>
                <a:extLst>
                  <a:ext uri="{0D108BD9-81ED-4DB2-BD59-A6C34878D82A}">
                    <a16:rowId xmlns:a16="http://schemas.microsoft.com/office/drawing/2014/main" val="343287749"/>
                  </a:ext>
                </a:extLst>
              </a:tr>
              <a:tr h="103603">
                <a:tc>
                  <a:txBody>
                    <a:bodyPr/>
                    <a:lstStyle/>
                    <a:p>
                      <a:pPr algn="l" fontAlgn="b"/>
                      <a:r>
                        <a:rPr lang="en-US" sz="800" b="0" i="0" u="none" strike="noStrike">
                          <a:solidFill>
                            <a:srgbClr val="000000"/>
                          </a:solidFill>
                          <a:effectLst/>
                          <a:latin typeface="Calibri" panose="020F0502020204030204" pitchFamily="34" charset="0"/>
                        </a:rPr>
                        <a:t>Zoosk</a:t>
                      </a:r>
                    </a:p>
                  </a:txBody>
                  <a:tcPr marL="5180" marR="5180" marT="5180" marB="0" anchor="b">
                    <a:lnL>
                      <a:noFill/>
                    </a:lnL>
                    <a:lnR>
                      <a:noFill/>
                    </a:lnR>
                    <a:lnT>
                      <a:noFill/>
                    </a:lnT>
                    <a:lnB>
                      <a:noFill/>
                    </a:lnB>
                  </a:tcPr>
                </a:tc>
                <a:extLst>
                  <a:ext uri="{0D108BD9-81ED-4DB2-BD59-A6C34878D82A}">
                    <a16:rowId xmlns:a16="http://schemas.microsoft.com/office/drawing/2014/main" val="4063787274"/>
                  </a:ext>
                </a:extLst>
              </a:tr>
              <a:tr h="103603">
                <a:tc>
                  <a:txBody>
                    <a:bodyPr/>
                    <a:lstStyle/>
                    <a:p>
                      <a:pPr algn="l" fontAlgn="b"/>
                      <a:r>
                        <a:rPr lang="en-US" sz="800" b="0" i="0" u="none" strike="noStrike">
                          <a:solidFill>
                            <a:srgbClr val="000000"/>
                          </a:solidFill>
                          <a:effectLst/>
                          <a:latin typeface="Calibri" panose="020F0502020204030204" pitchFamily="34" charset="0"/>
                        </a:rPr>
                        <a:t>Zynga</a:t>
                      </a:r>
                    </a:p>
                  </a:txBody>
                  <a:tcPr marL="5180" marR="5180" marT="5180" marB="0" anchor="b">
                    <a:lnL>
                      <a:noFill/>
                    </a:lnL>
                    <a:lnR>
                      <a:noFill/>
                    </a:lnR>
                    <a:lnT>
                      <a:noFill/>
                    </a:lnT>
                    <a:lnB>
                      <a:noFill/>
                    </a:lnB>
                  </a:tcPr>
                </a:tc>
                <a:extLst>
                  <a:ext uri="{0D108BD9-81ED-4DB2-BD59-A6C34878D82A}">
                    <a16:rowId xmlns:a16="http://schemas.microsoft.com/office/drawing/2014/main" val="3218788260"/>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914479350"/>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448728976"/>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039744096"/>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00196717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03448809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74723746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648153897"/>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273793774"/>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72988188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695204394"/>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30603612"/>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271519029"/>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51733464"/>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938026537"/>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923266193"/>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224192613"/>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097389989"/>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673290500"/>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195448029"/>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866326078"/>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820928202"/>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645505477"/>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998751282"/>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555398812"/>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056217920"/>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007149503"/>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049342344"/>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202002298"/>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106898033"/>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159200156"/>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692974677"/>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66083206"/>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363800904"/>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204573338"/>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013819033"/>
                  </a:ext>
                </a:extLst>
              </a:tr>
              <a:tr h="103603">
                <a:tc>
                  <a:txBody>
                    <a:bodyPr/>
                    <a:lstStyle/>
                    <a:p>
                      <a:pPr algn="l" fontAlgn="b"/>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139318616"/>
                  </a:ext>
                </a:extLst>
              </a:tr>
            </a:tbl>
          </a:graphicData>
        </a:graphic>
      </p:graphicFrame>
      <p:pic>
        <p:nvPicPr>
          <p:cNvPr id="13" name="Picture 12">
            <a:extLst>
              <a:ext uri="{FF2B5EF4-FFF2-40B4-BE49-F238E27FC236}">
                <a16:creationId xmlns:a16="http://schemas.microsoft.com/office/drawing/2014/main" id="{2E7D4FB1-B18B-9713-659A-A6ADD0ADCDF6}"/>
              </a:ext>
            </a:extLst>
          </p:cNvPr>
          <p:cNvPicPr>
            <a:picLocks noChangeAspect="1"/>
          </p:cNvPicPr>
          <p:nvPr/>
        </p:nvPicPr>
        <p:blipFill>
          <a:blip r:embed="rId2"/>
          <a:stretch>
            <a:fillRect/>
          </a:stretch>
        </p:blipFill>
        <p:spPr>
          <a:xfrm>
            <a:off x="0" y="219075"/>
            <a:ext cx="9067800" cy="857250"/>
          </a:xfrm>
          <a:prstGeom prst="rect">
            <a:avLst/>
          </a:prstGeom>
        </p:spPr>
      </p:pic>
      <p:sp>
        <p:nvSpPr>
          <p:cNvPr id="14" name="TextBox 13">
            <a:extLst>
              <a:ext uri="{FF2B5EF4-FFF2-40B4-BE49-F238E27FC236}">
                <a16:creationId xmlns:a16="http://schemas.microsoft.com/office/drawing/2014/main" id="{A1AF4956-7D10-5FBF-064D-225D01592135}"/>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TOP VIEWED SITES – DISPLAY</a:t>
            </a:r>
          </a:p>
        </p:txBody>
      </p:sp>
    </p:spTree>
    <p:extLst>
      <p:ext uri="{BB962C8B-B14F-4D97-AF65-F5344CB8AC3E}">
        <p14:creationId xmlns:p14="http://schemas.microsoft.com/office/powerpoint/2010/main" val="3171198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PRE-ROLL PERFORMANCE</a:t>
            </a:r>
          </a:p>
          <a:p>
            <a:pPr algn="ctr"/>
            <a:r>
              <a:rPr lang="en-US" sz="3200" dirty="0"/>
              <a:t>AUDIENCE TARGETING</a:t>
            </a:r>
          </a:p>
        </p:txBody>
      </p:sp>
    </p:spTree>
    <p:extLst>
      <p:ext uri="{BB962C8B-B14F-4D97-AF65-F5344CB8AC3E}">
        <p14:creationId xmlns:p14="http://schemas.microsoft.com/office/powerpoint/2010/main" val="1355110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5628E7-02EC-474C-9515-C373EDA1E3EF}"/>
              </a:ext>
            </a:extLst>
          </p:cNvPr>
          <p:cNvSpPr/>
          <p:nvPr/>
        </p:nvSpPr>
        <p:spPr>
          <a:xfrm>
            <a:off x="5791200" y="3878910"/>
            <a:ext cx="12192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6AD17B8-0ECD-5FE0-8A25-31146C526065}"/>
              </a:ext>
            </a:extLst>
          </p:cNvPr>
          <p:cNvPicPr>
            <a:picLocks noChangeAspect="1"/>
          </p:cNvPicPr>
          <p:nvPr/>
        </p:nvPicPr>
        <p:blipFill>
          <a:blip r:embed="rId2"/>
          <a:stretch>
            <a:fillRect/>
          </a:stretch>
        </p:blipFill>
        <p:spPr>
          <a:xfrm>
            <a:off x="263052" y="1600200"/>
            <a:ext cx="8617896" cy="1675957"/>
          </a:xfrm>
          <a:prstGeom prst="rect">
            <a:avLst/>
          </a:prstGeom>
        </p:spPr>
      </p:pic>
      <p:pic>
        <p:nvPicPr>
          <p:cNvPr id="11" name="Picture 10">
            <a:extLst>
              <a:ext uri="{FF2B5EF4-FFF2-40B4-BE49-F238E27FC236}">
                <a16:creationId xmlns:a16="http://schemas.microsoft.com/office/drawing/2014/main" id="{8827EB9B-D6AB-6655-A31F-DEF53A00A675}"/>
              </a:ext>
            </a:extLst>
          </p:cNvPr>
          <p:cNvPicPr>
            <a:picLocks noChangeAspect="1"/>
          </p:cNvPicPr>
          <p:nvPr/>
        </p:nvPicPr>
        <p:blipFill>
          <a:blip r:embed="rId3"/>
          <a:stretch>
            <a:fillRect/>
          </a:stretch>
        </p:blipFill>
        <p:spPr>
          <a:xfrm>
            <a:off x="263052" y="3733800"/>
            <a:ext cx="8617896" cy="2455565"/>
          </a:xfrm>
          <a:prstGeom prst="rect">
            <a:avLst/>
          </a:prstGeom>
        </p:spPr>
      </p:pic>
      <p:pic>
        <p:nvPicPr>
          <p:cNvPr id="12" name="Picture 11">
            <a:extLst>
              <a:ext uri="{FF2B5EF4-FFF2-40B4-BE49-F238E27FC236}">
                <a16:creationId xmlns:a16="http://schemas.microsoft.com/office/drawing/2014/main" id="{404C0424-8F52-E4E5-D3A1-C2720A6D366B}"/>
              </a:ext>
            </a:extLst>
          </p:cNvPr>
          <p:cNvPicPr>
            <a:picLocks noChangeAspect="1"/>
          </p:cNvPicPr>
          <p:nvPr/>
        </p:nvPicPr>
        <p:blipFill>
          <a:blip r:embed="rId4"/>
          <a:stretch>
            <a:fillRect/>
          </a:stretch>
        </p:blipFill>
        <p:spPr>
          <a:xfrm>
            <a:off x="0" y="219075"/>
            <a:ext cx="9144000" cy="857250"/>
          </a:xfrm>
          <a:prstGeom prst="rect">
            <a:avLst/>
          </a:prstGeom>
        </p:spPr>
      </p:pic>
      <p:sp>
        <p:nvSpPr>
          <p:cNvPr id="13" name="TextBox 12">
            <a:extLst>
              <a:ext uri="{FF2B5EF4-FFF2-40B4-BE49-F238E27FC236}">
                <a16:creationId xmlns:a16="http://schemas.microsoft.com/office/drawing/2014/main" id="{E0D7E1FD-6A6A-0DDD-CE49-2EE009C9A6A5}"/>
              </a:ext>
            </a:extLst>
          </p:cNvPr>
          <p:cNvSpPr txBox="1"/>
          <p:nvPr/>
        </p:nvSpPr>
        <p:spPr>
          <a:xfrm>
            <a:off x="1752600" y="3810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PRE-ROLL – OVERALL PERFORMANCE</a:t>
            </a:r>
          </a:p>
        </p:txBody>
      </p:sp>
    </p:spTree>
    <p:extLst>
      <p:ext uri="{BB962C8B-B14F-4D97-AF65-F5344CB8AC3E}">
        <p14:creationId xmlns:p14="http://schemas.microsoft.com/office/powerpoint/2010/main" val="3266899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4B62F77-D8C5-5A90-2E73-17D69EBFB157}"/>
              </a:ext>
            </a:extLst>
          </p:cNvPr>
          <p:cNvGraphicFramePr>
            <a:graphicFrameLocks noGrp="1"/>
          </p:cNvGraphicFramePr>
          <p:nvPr>
            <p:extLst>
              <p:ext uri="{D42A27DB-BD31-4B8C-83A1-F6EECF244321}">
                <p14:modId xmlns:p14="http://schemas.microsoft.com/office/powerpoint/2010/main" val="1576908056"/>
              </p:ext>
            </p:extLst>
          </p:nvPr>
        </p:nvGraphicFramePr>
        <p:xfrm>
          <a:off x="628650" y="1859793"/>
          <a:ext cx="7482625" cy="2069311"/>
        </p:xfrm>
        <a:graphic>
          <a:graphicData uri="http://schemas.openxmlformats.org/drawingml/2006/table">
            <a:tbl>
              <a:tblPr>
                <a:tableStyleId>{073A0DAA-6AF3-43AB-8588-CEC1D06C72B9}</a:tableStyleId>
              </a:tblPr>
              <a:tblGrid>
                <a:gridCol w="3930751">
                  <a:extLst>
                    <a:ext uri="{9D8B030D-6E8A-4147-A177-3AD203B41FA5}">
                      <a16:colId xmlns:a16="http://schemas.microsoft.com/office/drawing/2014/main" val="872190554"/>
                    </a:ext>
                  </a:extLst>
                </a:gridCol>
                <a:gridCol w="796328">
                  <a:extLst>
                    <a:ext uri="{9D8B030D-6E8A-4147-A177-3AD203B41FA5}">
                      <a16:colId xmlns:a16="http://schemas.microsoft.com/office/drawing/2014/main" val="789148863"/>
                    </a:ext>
                  </a:extLst>
                </a:gridCol>
                <a:gridCol w="398501">
                  <a:extLst>
                    <a:ext uri="{9D8B030D-6E8A-4147-A177-3AD203B41FA5}">
                      <a16:colId xmlns:a16="http://schemas.microsoft.com/office/drawing/2014/main" val="493798574"/>
                    </a:ext>
                  </a:extLst>
                </a:gridCol>
                <a:gridCol w="434823">
                  <a:extLst>
                    <a:ext uri="{9D8B030D-6E8A-4147-A177-3AD203B41FA5}">
                      <a16:colId xmlns:a16="http://schemas.microsoft.com/office/drawing/2014/main" val="2365361235"/>
                    </a:ext>
                  </a:extLst>
                </a:gridCol>
                <a:gridCol w="1088174">
                  <a:extLst>
                    <a:ext uri="{9D8B030D-6E8A-4147-A177-3AD203B41FA5}">
                      <a16:colId xmlns:a16="http://schemas.microsoft.com/office/drawing/2014/main" val="231792510"/>
                    </a:ext>
                  </a:extLst>
                </a:gridCol>
                <a:gridCol w="834048">
                  <a:extLst>
                    <a:ext uri="{9D8B030D-6E8A-4147-A177-3AD203B41FA5}">
                      <a16:colId xmlns:a16="http://schemas.microsoft.com/office/drawing/2014/main" val="3920557348"/>
                    </a:ext>
                  </a:extLst>
                </a:gridCol>
              </a:tblGrid>
              <a:tr h="207876">
                <a:tc>
                  <a:txBody>
                    <a:bodyPr/>
                    <a:lstStyle/>
                    <a:p>
                      <a:pPr algn="l" rtl="0" fontAlgn="b"/>
                      <a:r>
                        <a:rPr lang="en-US" sz="1200" u="none" strike="noStrike">
                          <a:effectLst/>
                        </a:rPr>
                        <a:t>Campaign</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Impressions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Clicks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CTR</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 Rate</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Completions</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879164965"/>
                  </a:ext>
                </a:extLst>
              </a:tr>
              <a:tr h="207876">
                <a:tc>
                  <a:txBody>
                    <a:bodyPr/>
                    <a:lstStyle/>
                    <a:p>
                      <a:pPr algn="l" rtl="0" fontAlgn="b"/>
                      <a:r>
                        <a:rPr lang="en-US" sz="1200" u="none" strike="noStrike">
                          <a:effectLst/>
                        </a:rPr>
                        <a:t>182304 - PRE-ROLL - ATHOL CLUSTER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47,297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56.82%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25,629</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008695451"/>
                  </a:ext>
                </a:extLst>
              </a:tr>
              <a:tr h="207876">
                <a:tc>
                  <a:txBody>
                    <a:bodyPr/>
                    <a:lstStyle/>
                    <a:p>
                      <a:pPr algn="l" rtl="0" fontAlgn="b"/>
                      <a:r>
                        <a:rPr lang="en-US" sz="1200" u="none" strike="noStrike">
                          <a:effectLst/>
                        </a:rPr>
                        <a:t>182304 - PRE-ROLL - BELCHERTOWN CLUSTER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dirty="0">
                          <a:effectLst/>
                        </a:rPr>
                        <a:t>47,361</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66.91%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30,998</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745479807"/>
                  </a:ext>
                </a:extLst>
              </a:tr>
              <a:tr h="207876">
                <a:tc>
                  <a:txBody>
                    <a:bodyPr/>
                    <a:lstStyle/>
                    <a:p>
                      <a:pPr algn="l" rtl="0" fontAlgn="b"/>
                      <a:r>
                        <a:rPr lang="en-US" sz="1200" u="none" strike="noStrike" dirty="0">
                          <a:effectLst/>
                        </a:rPr>
                        <a:t>182304 - PRE-ROLL - BERKLEY CLUSTER - ENGLISH</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47,441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56.84%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26,820</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706293013"/>
                  </a:ext>
                </a:extLst>
              </a:tr>
              <a:tr h="207876">
                <a:tc>
                  <a:txBody>
                    <a:bodyPr/>
                    <a:lstStyle/>
                    <a:p>
                      <a:pPr algn="l" rtl="0" fontAlgn="b"/>
                      <a:r>
                        <a:rPr lang="en-US" sz="1200" u="none" strike="noStrike">
                          <a:effectLst/>
                        </a:rPr>
                        <a:t>182304 - PRE-ROLL - Lawrence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48,185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73.15%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33,889</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02393925"/>
                  </a:ext>
                </a:extLst>
              </a:tr>
              <a:tr h="207876">
                <a:tc>
                  <a:txBody>
                    <a:bodyPr/>
                    <a:lstStyle/>
                    <a:p>
                      <a:pPr algn="l" rtl="0" fontAlgn="b"/>
                      <a:r>
                        <a:rPr lang="en-US" sz="1200" u="none" strike="noStrike">
                          <a:effectLst/>
                        </a:rPr>
                        <a:t>182304 - PRE-ROLL - North Adams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48,272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63.54%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29,910</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328246958"/>
                  </a:ext>
                </a:extLst>
              </a:tr>
              <a:tr h="207876">
                <a:tc>
                  <a:txBody>
                    <a:bodyPr/>
                    <a:lstStyle/>
                    <a:p>
                      <a:pPr algn="l" rtl="0" fontAlgn="b"/>
                      <a:r>
                        <a:rPr lang="en-US" sz="1200" u="none" strike="noStrike">
                          <a:effectLst/>
                        </a:rPr>
                        <a:t>182304 - PRE-ROLL - Pittsfield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47,283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63.92%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29,074</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670031138"/>
                  </a:ext>
                </a:extLst>
              </a:tr>
              <a:tr h="207876">
                <a:tc>
                  <a:txBody>
                    <a:bodyPr/>
                    <a:lstStyle/>
                    <a:p>
                      <a:pPr algn="l" rtl="0" fontAlgn="b"/>
                      <a:r>
                        <a:rPr lang="en-US" sz="1200" u="none" strike="noStrike">
                          <a:effectLst/>
                        </a:rPr>
                        <a:t>182304 - PRE-ROLL - Springfield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48,495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65.67%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30,903</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653848491"/>
                  </a:ext>
                </a:extLst>
              </a:tr>
              <a:tr h="207876">
                <a:tc>
                  <a:txBody>
                    <a:bodyPr/>
                    <a:lstStyle/>
                    <a:p>
                      <a:pPr algn="l" rtl="0" fontAlgn="b"/>
                      <a:r>
                        <a:rPr lang="en-US" sz="1200" u="none" strike="noStrike" dirty="0">
                          <a:effectLst/>
                        </a:rPr>
                        <a:t>182304 - PRE-ROLL - Weymouth - English</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47,609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0.10%</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62.26%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29,340</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57232715"/>
                  </a:ext>
                </a:extLst>
              </a:tr>
              <a:tr h="198427">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381,943</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304</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0.08%</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61.94%</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236,563</a:t>
                      </a:r>
                      <a:endParaRPr lang="en-US" sz="1200" b="1" i="0" u="none" strike="noStrike" dirty="0">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526419370"/>
                  </a:ext>
                </a:extLst>
              </a:tr>
            </a:tbl>
          </a:graphicData>
        </a:graphic>
      </p:graphicFrame>
      <p:graphicFrame>
        <p:nvGraphicFramePr>
          <p:cNvPr id="8" name="Table 7">
            <a:extLst>
              <a:ext uri="{FF2B5EF4-FFF2-40B4-BE49-F238E27FC236}">
                <a16:creationId xmlns:a16="http://schemas.microsoft.com/office/drawing/2014/main" id="{4DFA50FB-A8D7-C426-6A8E-E22B74083BCB}"/>
              </a:ext>
            </a:extLst>
          </p:cNvPr>
          <p:cNvGraphicFramePr>
            <a:graphicFrameLocks noGrp="1"/>
          </p:cNvGraphicFramePr>
          <p:nvPr>
            <p:extLst>
              <p:ext uri="{D42A27DB-BD31-4B8C-83A1-F6EECF244321}">
                <p14:modId xmlns:p14="http://schemas.microsoft.com/office/powerpoint/2010/main" val="1845745524"/>
              </p:ext>
            </p:extLst>
          </p:nvPr>
        </p:nvGraphicFramePr>
        <p:xfrm>
          <a:off x="628650" y="4191000"/>
          <a:ext cx="7482625" cy="2069311"/>
        </p:xfrm>
        <a:graphic>
          <a:graphicData uri="http://schemas.openxmlformats.org/drawingml/2006/table">
            <a:tbl>
              <a:tblPr>
                <a:tableStyleId>{073A0DAA-6AF3-43AB-8588-CEC1D06C72B9}</a:tableStyleId>
              </a:tblPr>
              <a:tblGrid>
                <a:gridCol w="3930751">
                  <a:extLst>
                    <a:ext uri="{9D8B030D-6E8A-4147-A177-3AD203B41FA5}">
                      <a16:colId xmlns:a16="http://schemas.microsoft.com/office/drawing/2014/main" val="1704951476"/>
                    </a:ext>
                  </a:extLst>
                </a:gridCol>
                <a:gridCol w="796328">
                  <a:extLst>
                    <a:ext uri="{9D8B030D-6E8A-4147-A177-3AD203B41FA5}">
                      <a16:colId xmlns:a16="http://schemas.microsoft.com/office/drawing/2014/main" val="3615924900"/>
                    </a:ext>
                  </a:extLst>
                </a:gridCol>
                <a:gridCol w="398501">
                  <a:extLst>
                    <a:ext uri="{9D8B030D-6E8A-4147-A177-3AD203B41FA5}">
                      <a16:colId xmlns:a16="http://schemas.microsoft.com/office/drawing/2014/main" val="2425296347"/>
                    </a:ext>
                  </a:extLst>
                </a:gridCol>
                <a:gridCol w="434823">
                  <a:extLst>
                    <a:ext uri="{9D8B030D-6E8A-4147-A177-3AD203B41FA5}">
                      <a16:colId xmlns:a16="http://schemas.microsoft.com/office/drawing/2014/main" val="616329292"/>
                    </a:ext>
                  </a:extLst>
                </a:gridCol>
                <a:gridCol w="1088174">
                  <a:extLst>
                    <a:ext uri="{9D8B030D-6E8A-4147-A177-3AD203B41FA5}">
                      <a16:colId xmlns:a16="http://schemas.microsoft.com/office/drawing/2014/main" val="1968279760"/>
                    </a:ext>
                  </a:extLst>
                </a:gridCol>
                <a:gridCol w="834048">
                  <a:extLst>
                    <a:ext uri="{9D8B030D-6E8A-4147-A177-3AD203B41FA5}">
                      <a16:colId xmlns:a16="http://schemas.microsoft.com/office/drawing/2014/main" val="1922548188"/>
                    </a:ext>
                  </a:extLst>
                </a:gridCol>
              </a:tblGrid>
              <a:tr h="207876">
                <a:tc>
                  <a:txBody>
                    <a:bodyPr/>
                    <a:lstStyle/>
                    <a:p>
                      <a:pPr algn="l" rtl="0" fontAlgn="b"/>
                      <a:r>
                        <a:rPr lang="en-US" sz="1200" u="none" strike="noStrike">
                          <a:effectLst/>
                        </a:rPr>
                        <a:t>Campaign</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Impressions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Clicks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dirty="0">
                          <a:effectLst/>
                        </a:rPr>
                        <a:t>CTR</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 Rate</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Completions</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697785326"/>
                  </a:ext>
                </a:extLst>
              </a:tr>
              <a:tr h="207876">
                <a:tc>
                  <a:txBody>
                    <a:bodyPr/>
                    <a:lstStyle/>
                    <a:p>
                      <a:pPr algn="l" rtl="0" fontAlgn="b"/>
                      <a:r>
                        <a:rPr lang="en-US" sz="1200" u="none" strike="noStrike">
                          <a:effectLst/>
                        </a:rPr>
                        <a:t>182304 - PRE-ROLL - ATHOL CLUSTER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23,710</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57.62%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12,314</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286221615"/>
                  </a:ext>
                </a:extLst>
              </a:tr>
              <a:tr h="207876">
                <a:tc>
                  <a:txBody>
                    <a:bodyPr/>
                    <a:lstStyle/>
                    <a:p>
                      <a:pPr algn="l" rtl="0" fontAlgn="b"/>
                      <a:r>
                        <a:rPr lang="en-US" sz="1200" u="none" strike="noStrike">
                          <a:effectLst/>
                        </a:rPr>
                        <a:t>182304 - PRE-ROLL - BELCHERTOWN CLUSTER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23,723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60.95%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14,282</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242803061"/>
                  </a:ext>
                </a:extLst>
              </a:tr>
              <a:tr h="207876">
                <a:tc>
                  <a:txBody>
                    <a:bodyPr/>
                    <a:lstStyle/>
                    <a:p>
                      <a:pPr algn="l" rtl="0" fontAlgn="b"/>
                      <a:r>
                        <a:rPr lang="en-US" sz="1200" u="none" strike="noStrike" dirty="0">
                          <a:effectLst/>
                        </a:rPr>
                        <a:t>182304 - PRE-ROLL - BERKLEY CLUSTER - SPANISH</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22,626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48.11%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11,182</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545861170"/>
                  </a:ext>
                </a:extLst>
              </a:tr>
              <a:tr h="207876">
                <a:tc>
                  <a:txBody>
                    <a:bodyPr/>
                    <a:lstStyle/>
                    <a:p>
                      <a:pPr algn="l" rtl="0" fontAlgn="b"/>
                      <a:r>
                        <a:rPr lang="en-US" sz="1200" u="none" strike="noStrike">
                          <a:effectLst/>
                        </a:rPr>
                        <a:t>182304 - PRE-ROLL - Lawrence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23,697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65.33%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14,839</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291587047"/>
                  </a:ext>
                </a:extLst>
              </a:tr>
              <a:tr h="207876">
                <a:tc>
                  <a:txBody>
                    <a:bodyPr/>
                    <a:lstStyle/>
                    <a:p>
                      <a:pPr algn="l" rtl="0" fontAlgn="b"/>
                      <a:r>
                        <a:rPr lang="en-US" sz="1200" u="none" strike="noStrike">
                          <a:effectLst/>
                        </a:rPr>
                        <a:t>182304 - PRE-ROLL - North Adams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23,706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63.19%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14,525</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4111557667"/>
                  </a:ext>
                </a:extLst>
              </a:tr>
              <a:tr h="207876">
                <a:tc>
                  <a:txBody>
                    <a:bodyPr/>
                    <a:lstStyle/>
                    <a:p>
                      <a:pPr algn="l" rtl="0" fontAlgn="b"/>
                      <a:r>
                        <a:rPr lang="en-US" sz="1200" u="none" strike="noStrike">
                          <a:effectLst/>
                        </a:rPr>
                        <a:t>182304 - PRE-ROLL - Pittsfield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23,719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62.55%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14,225</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77928314"/>
                  </a:ext>
                </a:extLst>
              </a:tr>
              <a:tr h="207876">
                <a:tc>
                  <a:txBody>
                    <a:bodyPr/>
                    <a:lstStyle/>
                    <a:p>
                      <a:pPr algn="l" rtl="0" fontAlgn="b"/>
                      <a:r>
                        <a:rPr lang="en-US" sz="1200" u="none" strike="noStrike">
                          <a:effectLst/>
                        </a:rPr>
                        <a:t>182304 - PRE-ROLL - Springfield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23,698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55.56%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12,496</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449632325"/>
                  </a:ext>
                </a:extLst>
              </a:tr>
              <a:tr h="207876">
                <a:tc>
                  <a:txBody>
                    <a:bodyPr/>
                    <a:lstStyle/>
                    <a:p>
                      <a:pPr algn="l" rtl="0" fontAlgn="b"/>
                      <a:r>
                        <a:rPr lang="en-US" sz="1200" u="none" strike="noStrike">
                          <a:effectLst/>
                        </a:rPr>
                        <a:t>182304 - PRE-ROLL - Weymouth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23,733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20</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63.76%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15,186</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98797115"/>
                  </a:ext>
                </a:extLst>
              </a:tr>
              <a:tr h="198427">
                <a:tc>
                  <a:txBody>
                    <a:bodyPr/>
                    <a:lstStyle/>
                    <a:p>
                      <a:pPr algn="l" fontAlgn="b"/>
                      <a:r>
                        <a:rPr lang="en-US" sz="1200" b="1" u="none" strike="noStrike" dirty="0">
                          <a:effectLst/>
                        </a:rPr>
                        <a:t>TOTAL</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188,612</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177</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0.09%</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57.82%</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109,049</a:t>
                      </a:r>
                      <a:endParaRPr lang="en-US" sz="1200" b="1" i="0" u="none" strike="noStrike" dirty="0">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907362465"/>
                  </a:ext>
                </a:extLst>
              </a:tr>
            </a:tbl>
          </a:graphicData>
        </a:graphic>
      </p:graphicFrame>
      <p:pic>
        <p:nvPicPr>
          <p:cNvPr id="10" name="Picture 9">
            <a:extLst>
              <a:ext uri="{FF2B5EF4-FFF2-40B4-BE49-F238E27FC236}">
                <a16:creationId xmlns:a16="http://schemas.microsoft.com/office/drawing/2014/main" id="{8451D129-2043-E7FF-6E3F-E328F7E790EF}"/>
              </a:ext>
            </a:extLst>
          </p:cNvPr>
          <p:cNvPicPr>
            <a:picLocks noChangeAspect="1"/>
          </p:cNvPicPr>
          <p:nvPr/>
        </p:nvPicPr>
        <p:blipFill>
          <a:blip r:embed="rId2"/>
          <a:stretch>
            <a:fillRect/>
          </a:stretch>
        </p:blipFill>
        <p:spPr>
          <a:xfrm>
            <a:off x="0" y="219075"/>
            <a:ext cx="8915400" cy="857250"/>
          </a:xfrm>
          <a:prstGeom prst="rect">
            <a:avLst/>
          </a:prstGeom>
        </p:spPr>
      </p:pic>
      <p:sp>
        <p:nvSpPr>
          <p:cNvPr id="11" name="TextBox 10">
            <a:extLst>
              <a:ext uri="{FF2B5EF4-FFF2-40B4-BE49-F238E27FC236}">
                <a16:creationId xmlns:a16="http://schemas.microsoft.com/office/drawing/2014/main" id="{AD5E0497-BFC1-14B3-834A-6BEBCA1692A4}"/>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PRE-ROLL – BY TOWN</a:t>
            </a:r>
          </a:p>
        </p:txBody>
      </p:sp>
    </p:spTree>
    <p:extLst>
      <p:ext uri="{BB962C8B-B14F-4D97-AF65-F5344CB8AC3E}">
        <p14:creationId xmlns:p14="http://schemas.microsoft.com/office/powerpoint/2010/main" val="3130802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PRE-ROLL – BY CREATIVE</a:t>
            </a:r>
          </a:p>
        </p:txBody>
      </p:sp>
      <p:graphicFrame>
        <p:nvGraphicFramePr>
          <p:cNvPr id="2" name="Table 1">
            <a:extLst>
              <a:ext uri="{FF2B5EF4-FFF2-40B4-BE49-F238E27FC236}">
                <a16:creationId xmlns:a16="http://schemas.microsoft.com/office/drawing/2014/main" id="{B572B67B-39AB-067F-F783-05F11BC845B7}"/>
              </a:ext>
            </a:extLst>
          </p:cNvPr>
          <p:cNvGraphicFramePr>
            <a:graphicFrameLocks noGrp="1"/>
          </p:cNvGraphicFramePr>
          <p:nvPr>
            <p:extLst>
              <p:ext uri="{D42A27DB-BD31-4B8C-83A1-F6EECF244321}">
                <p14:modId xmlns:p14="http://schemas.microsoft.com/office/powerpoint/2010/main" val="1684374683"/>
              </p:ext>
            </p:extLst>
          </p:nvPr>
        </p:nvGraphicFramePr>
        <p:xfrm>
          <a:off x="230402" y="1828800"/>
          <a:ext cx="8683196" cy="1690434"/>
        </p:xfrm>
        <a:graphic>
          <a:graphicData uri="http://schemas.openxmlformats.org/drawingml/2006/table">
            <a:tbl>
              <a:tblPr>
                <a:tableStyleId>{073A0DAA-6AF3-43AB-8588-CEC1D06C72B9}</a:tableStyleId>
              </a:tblPr>
              <a:tblGrid>
                <a:gridCol w="2226931">
                  <a:extLst>
                    <a:ext uri="{9D8B030D-6E8A-4147-A177-3AD203B41FA5}">
                      <a16:colId xmlns:a16="http://schemas.microsoft.com/office/drawing/2014/main" val="270359871"/>
                    </a:ext>
                  </a:extLst>
                </a:gridCol>
                <a:gridCol w="787323">
                  <a:extLst>
                    <a:ext uri="{9D8B030D-6E8A-4147-A177-3AD203B41FA5}">
                      <a16:colId xmlns:a16="http://schemas.microsoft.com/office/drawing/2014/main" val="1836602545"/>
                    </a:ext>
                  </a:extLst>
                </a:gridCol>
                <a:gridCol w="389495">
                  <a:extLst>
                    <a:ext uri="{9D8B030D-6E8A-4147-A177-3AD203B41FA5}">
                      <a16:colId xmlns:a16="http://schemas.microsoft.com/office/drawing/2014/main" val="511909857"/>
                    </a:ext>
                  </a:extLst>
                </a:gridCol>
                <a:gridCol w="1079169">
                  <a:extLst>
                    <a:ext uri="{9D8B030D-6E8A-4147-A177-3AD203B41FA5}">
                      <a16:colId xmlns:a16="http://schemas.microsoft.com/office/drawing/2014/main" val="1064805472"/>
                    </a:ext>
                  </a:extLst>
                </a:gridCol>
                <a:gridCol w="1125079">
                  <a:extLst>
                    <a:ext uri="{9D8B030D-6E8A-4147-A177-3AD203B41FA5}">
                      <a16:colId xmlns:a16="http://schemas.microsoft.com/office/drawing/2014/main" val="2535302028"/>
                    </a:ext>
                  </a:extLst>
                </a:gridCol>
                <a:gridCol w="1125079">
                  <a:extLst>
                    <a:ext uri="{9D8B030D-6E8A-4147-A177-3AD203B41FA5}">
                      <a16:colId xmlns:a16="http://schemas.microsoft.com/office/drawing/2014/main" val="4009860583"/>
                    </a:ext>
                  </a:extLst>
                </a:gridCol>
                <a:gridCol w="1125079">
                  <a:extLst>
                    <a:ext uri="{9D8B030D-6E8A-4147-A177-3AD203B41FA5}">
                      <a16:colId xmlns:a16="http://schemas.microsoft.com/office/drawing/2014/main" val="775540236"/>
                    </a:ext>
                  </a:extLst>
                </a:gridCol>
                <a:gridCol w="825041">
                  <a:extLst>
                    <a:ext uri="{9D8B030D-6E8A-4147-A177-3AD203B41FA5}">
                      <a16:colId xmlns:a16="http://schemas.microsoft.com/office/drawing/2014/main" val="2073802555"/>
                    </a:ext>
                  </a:extLst>
                </a:gridCol>
              </a:tblGrid>
              <a:tr h="162067">
                <a:tc>
                  <a:txBody>
                    <a:bodyPr/>
                    <a:lstStyle/>
                    <a:p>
                      <a:pPr algn="l" fontAlgn="b"/>
                      <a:r>
                        <a:rPr lang="en-US" sz="1200" u="none" strike="noStrike" dirty="0">
                          <a:effectLst/>
                        </a:rPr>
                        <a:t>Campaign</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Impressions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Clicks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Completion Rate</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25% Completions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50% Completions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75% Completions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Completions</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599769583"/>
                  </a:ext>
                </a:extLst>
              </a:tr>
              <a:tr h="162067">
                <a:tc>
                  <a:txBody>
                    <a:bodyPr/>
                    <a:lstStyle/>
                    <a:p>
                      <a:pPr algn="l" fontAlgn="b"/>
                      <a:r>
                        <a:rPr lang="en-US" sz="1200" u="none" strike="noStrike" dirty="0">
                          <a:effectLst/>
                        </a:rPr>
                        <a:t>Springfield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48,495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45</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65.67%</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38,359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35,577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33,339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30,903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4024165865"/>
                  </a:ext>
                </a:extLst>
              </a:tr>
              <a:tr h="162067">
                <a:tc>
                  <a:txBody>
                    <a:bodyPr/>
                    <a:lstStyle/>
                    <a:p>
                      <a:pPr algn="l" fontAlgn="b"/>
                      <a:r>
                        <a:rPr lang="en-US" sz="1200" u="none" strike="noStrike" dirty="0">
                          <a:effectLst/>
                        </a:rPr>
                        <a:t>North Adams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48,272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33</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63.54%</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38,601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35,336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32,704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29,910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802796336"/>
                  </a:ext>
                </a:extLst>
              </a:tr>
              <a:tr h="162067">
                <a:tc>
                  <a:txBody>
                    <a:bodyPr/>
                    <a:lstStyle/>
                    <a:p>
                      <a:pPr algn="l" fontAlgn="b"/>
                      <a:r>
                        <a:rPr lang="en-US" sz="1200" u="none" strike="noStrike" dirty="0">
                          <a:effectLst/>
                        </a:rPr>
                        <a:t>Lawrence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48,185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37</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73.15%</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40,253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38,193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36,362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33,889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4233995956"/>
                  </a:ext>
                </a:extLst>
              </a:tr>
              <a:tr h="162067">
                <a:tc>
                  <a:txBody>
                    <a:bodyPr/>
                    <a:lstStyle/>
                    <a:p>
                      <a:pPr algn="l" fontAlgn="b"/>
                      <a:r>
                        <a:rPr lang="en-US" sz="1200" u="none" strike="noStrike" dirty="0">
                          <a:effectLst/>
                        </a:rPr>
                        <a:t>Weymouth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47,609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48</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62.26%</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38,739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35,664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33,345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29,340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1298585220"/>
                  </a:ext>
                </a:extLst>
              </a:tr>
              <a:tr h="162067">
                <a:tc>
                  <a:txBody>
                    <a:bodyPr/>
                    <a:lstStyle/>
                    <a:p>
                      <a:pPr algn="l" fontAlgn="b"/>
                      <a:r>
                        <a:rPr lang="en-US" sz="1200" u="none" strike="noStrike" dirty="0">
                          <a:effectLst/>
                        </a:rPr>
                        <a:t>BERKLEY CLUSTER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47,441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32</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56.84%</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37,735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34,219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30,476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26,820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1415233933"/>
                  </a:ext>
                </a:extLst>
              </a:tr>
              <a:tr h="162067">
                <a:tc>
                  <a:txBody>
                    <a:bodyPr/>
                    <a:lstStyle/>
                    <a:p>
                      <a:pPr algn="l" fontAlgn="b"/>
                      <a:r>
                        <a:rPr lang="en-US" sz="1200" u="none" strike="noStrike" dirty="0">
                          <a:effectLst/>
                        </a:rPr>
                        <a:t>BELCHERTOWN CLUSTER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47,361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28</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66.91%</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39,564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37,167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34,303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30,998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1654121166"/>
                  </a:ext>
                </a:extLst>
              </a:tr>
              <a:tr h="162067">
                <a:tc>
                  <a:txBody>
                    <a:bodyPr/>
                    <a:lstStyle/>
                    <a:p>
                      <a:pPr algn="l" fontAlgn="b"/>
                      <a:r>
                        <a:rPr lang="en-US" sz="1200" u="none" strike="noStrike" dirty="0">
                          <a:effectLst/>
                        </a:rPr>
                        <a:t>ATHOL CLUSTER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47,297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39</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56.82%</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34,555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31,281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28,595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25,629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754165671"/>
                  </a:ext>
                </a:extLst>
              </a:tr>
              <a:tr h="162067">
                <a:tc>
                  <a:txBody>
                    <a:bodyPr/>
                    <a:lstStyle/>
                    <a:p>
                      <a:pPr algn="l" fontAlgn="b"/>
                      <a:r>
                        <a:rPr lang="en-US" sz="1200" u="none" strike="noStrike" dirty="0">
                          <a:effectLst/>
                        </a:rPr>
                        <a:t>Pittsfield - English</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47,283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42</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a:effectLst/>
                        </a:rPr>
                        <a:t>63.92%</a:t>
                      </a:r>
                      <a:endParaRPr lang="en-US" sz="1200" b="0" i="0" u="none" strike="noStrike">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37,513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34,546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32,039 </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29,074 </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1844977557"/>
                  </a:ext>
                </a:extLst>
              </a:tr>
            </a:tbl>
          </a:graphicData>
        </a:graphic>
      </p:graphicFrame>
      <p:graphicFrame>
        <p:nvGraphicFramePr>
          <p:cNvPr id="3" name="Table 2">
            <a:extLst>
              <a:ext uri="{FF2B5EF4-FFF2-40B4-BE49-F238E27FC236}">
                <a16:creationId xmlns:a16="http://schemas.microsoft.com/office/drawing/2014/main" id="{EAA18CDF-5640-0932-73BD-859EB0DF5C27}"/>
              </a:ext>
            </a:extLst>
          </p:cNvPr>
          <p:cNvGraphicFramePr>
            <a:graphicFrameLocks noGrp="1"/>
          </p:cNvGraphicFramePr>
          <p:nvPr>
            <p:extLst>
              <p:ext uri="{D42A27DB-BD31-4B8C-83A1-F6EECF244321}">
                <p14:modId xmlns:p14="http://schemas.microsoft.com/office/powerpoint/2010/main" val="3436172786"/>
              </p:ext>
            </p:extLst>
          </p:nvPr>
        </p:nvGraphicFramePr>
        <p:xfrm>
          <a:off x="230402" y="3733800"/>
          <a:ext cx="8683196" cy="1727066"/>
        </p:xfrm>
        <a:graphic>
          <a:graphicData uri="http://schemas.openxmlformats.org/drawingml/2006/table">
            <a:tbl>
              <a:tblPr>
                <a:tableStyleId>{073A0DAA-6AF3-43AB-8588-CEC1D06C72B9}</a:tableStyleId>
              </a:tblPr>
              <a:tblGrid>
                <a:gridCol w="2226931">
                  <a:extLst>
                    <a:ext uri="{9D8B030D-6E8A-4147-A177-3AD203B41FA5}">
                      <a16:colId xmlns:a16="http://schemas.microsoft.com/office/drawing/2014/main" val="270359871"/>
                    </a:ext>
                  </a:extLst>
                </a:gridCol>
                <a:gridCol w="787323">
                  <a:extLst>
                    <a:ext uri="{9D8B030D-6E8A-4147-A177-3AD203B41FA5}">
                      <a16:colId xmlns:a16="http://schemas.microsoft.com/office/drawing/2014/main" val="1836602545"/>
                    </a:ext>
                  </a:extLst>
                </a:gridCol>
                <a:gridCol w="389495">
                  <a:extLst>
                    <a:ext uri="{9D8B030D-6E8A-4147-A177-3AD203B41FA5}">
                      <a16:colId xmlns:a16="http://schemas.microsoft.com/office/drawing/2014/main" val="511909857"/>
                    </a:ext>
                  </a:extLst>
                </a:gridCol>
                <a:gridCol w="1079169">
                  <a:extLst>
                    <a:ext uri="{9D8B030D-6E8A-4147-A177-3AD203B41FA5}">
                      <a16:colId xmlns:a16="http://schemas.microsoft.com/office/drawing/2014/main" val="1064805472"/>
                    </a:ext>
                  </a:extLst>
                </a:gridCol>
                <a:gridCol w="1125079">
                  <a:extLst>
                    <a:ext uri="{9D8B030D-6E8A-4147-A177-3AD203B41FA5}">
                      <a16:colId xmlns:a16="http://schemas.microsoft.com/office/drawing/2014/main" val="2535302028"/>
                    </a:ext>
                  </a:extLst>
                </a:gridCol>
                <a:gridCol w="1125079">
                  <a:extLst>
                    <a:ext uri="{9D8B030D-6E8A-4147-A177-3AD203B41FA5}">
                      <a16:colId xmlns:a16="http://schemas.microsoft.com/office/drawing/2014/main" val="4009860583"/>
                    </a:ext>
                  </a:extLst>
                </a:gridCol>
                <a:gridCol w="1125079">
                  <a:extLst>
                    <a:ext uri="{9D8B030D-6E8A-4147-A177-3AD203B41FA5}">
                      <a16:colId xmlns:a16="http://schemas.microsoft.com/office/drawing/2014/main" val="775540236"/>
                    </a:ext>
                  </a:extLst>
                </a:gridCol>
                <a:gridCol w="825041">
                  <a:extLst>
                    <a:ext uri="{9D8B030D-6E8A-4147-A177-3AD203B41FA5}">
                      <a16:colId xmlns:a16="http://schemas.microsoft.com/office/drawing/2014/main" val="2073802555"/>
                    </a:ext>
                  </a:extLst>
                </a:gridCol>
              </a:tblGrid>
              <a:tr h="162067">
                <a:tc>
                  <a:txBody>
                    <a:bodyPr/>
                    <a:lstStyle/>
                    <a:p>
                      <a:pPr algn="l" fontAlgn="b"/>
                      <a:r>
                        <a:rPr lang="en-US" sz="1200" u="none" strike="noStrike" dirty="0">
                          <a:effectLst/>
                        </a:rPr>
                        <a:t>Campaign</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Impressions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Clicks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Completion Rate</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25% Completions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50% Completions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75% Completions</a:t>
                      </a:r>
                      <a:endParaRPr lang="en-US" sz="1200" b="0" i="0" u="none" strike="noStrike" dirty="0">
                        <a:solidFill>
                          <a:srgbClr val="737C84"/>
                        </a:solidFill>
                        <a:effectLst/>
                        <a:latin typeface="Calibri" panose="020F0502020204030204" pitchFamily="34" charset="0"/>
                      </a:endParaRPr>
                    </a:p>
                  </a:txBody>
                  <a:tcPr marL="4946" marR="4946" marT="4946" marB="0" anchor="b"/>
                </a:tc>
                <a:tc>
                  <a:txBody>
                    <a:bodyPr/>
                    <a:lstStyle/>
                    <a:p>
                      <a:pPr algn="ctr" fontAlgn="b"/>
                      <a:r>
                        <a:rPr lang="en-US" sz="1200" u="none" strike="noStrike" dirty="0">
                          <a:effectLst/>
                        </a:rPr>
                        <a:t>Completions</a:t>
                      </a:r>
                      <a:endParaRPr lang="en-US" sz="1200" b="0" i="0" u="none" strike="noStrike" dirty="0">
                        <a:solidFill>
                          <a:srgbClr val="737C84"/>
                        </a:solidFill>
                        <a:effectLst/>
                        <a:latin typeface="Calibri" panose="020F0502020204030204" pitchFamily="34" charset="0"/>
                      </a:endParaRPr>
                    </a:p>
                  </a:txBody>
                  <a:tcPr marL="4946" marR="4946" marT="4946" marB="0" anchor="b"/>
                </a:tc>
                <a:extLst>
                  <a:ext uri="{0D108BD9-81ED-4DB2-BD59-A6C34878D82A}">
                    <a16:rowId xmlns:a16="http://schemas.microsoft.com/office/drawing/2014/main" val="599769583"/>
                  </a:ext>
                </a:extLst>
              </a:tr>
              <a:tr h="162067">
                <a:tc>
                  <a:txBody>
                    <a:bodyPr/>
                    <a:lstStyle/>
                    <a:p>
                      <a:pPr algn="l" fontAlgn="b"/>
                      <a:r>
                        <a:rPr lang="en-US" sz="1200" u="none" strike="noStrike" kern="1200" dirty="0">
                          <a:solidFill>
                            <a:schemeClr val="dk1"/>
                          </a:solidFill>
                          <a:effectLst/>
                          <a:latin typeface="+mn-lt"/>
                          <a:ea typeface="+mn-ea"/>
                          <a:cs typeface="+mn-cs"/>
                        </a:rPr>
                        <a:t>Weymouth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23,733</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20</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63.76%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19,164</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17,800</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16,772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15,186</a:t>
                      </a:r>
                    </a:p>
                  </a:txBody>
                  <a:tcPr marL="9525" marR="9525" marT="9525" marB="0" anchor="b"/>
                </a:tc>
                <a:extLst>
                  <a:ext uri="{0D108BD9-81ED-4DB2-BD59-A6C34878D82A}">
                    <a16:rowId xmlns:a16="http://schemas.microsoft.com/office/drawing/2014/main" val="4024165865"/>
                  </a:ext>
                </a:extLst>
              </a:tr>
              <a:tr h="162067">
                <a:tc>
                  <a:txBody>
                    <a:bodyPr/>
                    <a:lstStyle/>
                    <a:p>
                      <a:pPr algn="l" fontAlgn="b"/>
                      <a:r>
                        <a:rPr lang="en-US" sz="1200" u="none" strike="noStrike" kern="1200" dirty="0">
                          <a:solidFill>
                            <a:schemeClr val="dk1"/>
                          </a:solidFill>
                          <a:effectLst/>
                          <a:latin typeface="+mn-lt"/>
                          <a:ea typeface="+mn-ea"/>
                          <a:cs typeface="+mn-cs"/>
                        </a:rPr>
                        <a:t>BELCHERTOWN CLUSTER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23,723</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18</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60.95%</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18,544</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17,282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16,036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14,282</a:t>
                      </a:r>
                    </a:p>
                  </a:txBody>
                  <a:tcPr marL="9525" marR="9525" marT="9525" marB="0" anchor="b"/>
                </a:tc>
                <a:extLst>
                  <a:ext uri="{0D108BD9-81ED-4DB2-BD59-A6C34878D82A}">
                    <a16:rowId xmlns:a16="http://schemas.microsoft.com/office/drawing/2014/main" val="802796336"/>
                  </a:ext>
                </a:extLst>
              </a:tr>
              <a:tr h="162067">
                <a:tc>
                  <a:txBody>
                    <a:bodyPr/>
                    <a:lstStyle/>
                    <a:p>
                      <a:pPr algn="l" fontAlgn="b"/>
                      <a:r>
                        <a:rPr lang="en-US" sz="1200" u="none" strike="noStrike" kern="1200" dirty="0">
                          <a:solidFill>
                            <a:schemeClr val="dk1"/>
                          </a:solidFill>
                          <a:effectLst/>
                          <a:latin typeface="+mn-lt"/>
                          <a:ea typeface="+mn-ea"/>
                          <a:cs typeface="+mn-cs"/>
                        </a:rPr>
                        <a:t>Pittsfield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23,719</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16</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62.55%</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18,352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17,067</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16,020</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14,225</a:t>
                      </a:r>
                    </a:p>
                  </a:txBody>
                  <a:tcPr marL="9525" marR="9525" marT="9525" marB="0" anchor="b"/>
                </a:tc>
                <a:extLst>
                  <a:ext uri="{0D108BD9-81ED-4DB2-BD59-A6C34878D82A}">
                    <a16:rowId xmlns:a16="http://schemas.microsoft.com/office/drawing/2014/main" val="4233995956"/>
                  </a:ext>
                </a:extLst>
              </a:tr>
              <a:tr h="162067">
                <a:tc>
                  <a:txBody>
                    <a:bodyPr/>
                    <a:lstStyle/>
                    <a:p>
                      <a:pPr algn="l" fontAlgn="b"/>
                      <a:r>
                        <a:rPr lang="en-US" sz="1200" u="none" strike="noStrike" kern="1200" dirty="0">
                          <a:solidFill>
                            <a:schemeClr val="dk1"/>
                          </a:solidFill>
                          <a:effectLst/>
                          <a:latin typeface="+mn-lt"/>
                          <a:ea typeface="+mn-ea"/>
                          <a:cs typeface="+mn-cs"/>
                        </a:rPr>
                        <a:t>ATHOL CLUSTER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23,710</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18</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57.62%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16,331</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14,995</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13,982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12,314</a:t>
                      </a:r>
                    </a:p>
                  </a:txBody>
                  <a:tcPr marL="9525" marR="9525" marT="9525" marB="0" anchor="b"/>
                </a:tc>
                <a:extLst>
                  <a:ext uri="{0D108BD9-81ED-4DB2-BD59-A6C34878D82A}">
                    <a16:rowId xmlns:a16="http://schemas.microsoft.com/office/drawing/2014/main" val="1298585220"/>
                  </a:ext>
                </a:extLst>
              </a:tr>
              <a:tr h="162067">
                <a:tc>
                  <a:txBody>
                    <a:bodyPr/>
                    <a:lstStyle/>
                    <a:p>
                      <a:pPr algn="l" fontAlgn="b"/>
                      <a:r>
                        <a:rPr lang="en-US" sz="1200" u="none" strike="noStrike" kern="1200" dirty="0">
                          <a:solidFill>
                            <a:schemeClr val="dk1"/>
                          </a:solidFill>
                          <a:effectLst/>
                          <a:latin typeface="+mn-lt"/>
                          <a:ea typeface="+mn-ea"/>
                          <a:cs typeface="+mn-cs"/>
                        </a:rPr>
                        <a:t>North Adams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23,706</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16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63.19%</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18,695</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17,461</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16,322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14,525</a:t>
                      </a:r>
                    </a:p>
                  </a:txBody>
                  <a:tcPr marL="9525" marR="9525" marT="9525" marB="0" anchor="b"/>
                </a:tc>
                <a:extLst>
                  <a:ext uri="{0D108BD9-81ED-4DB2-BD59-A6C34878D82A}">
                    <a16:rowId xmlns:a16="http://schemas.microsoft.com/office/drawing/2014/main" val="1415233933"/>
                  </a:ext>
                </a:extLst>
              </a:tr>
              <a:tr h="162067">
                <a:tc>
                  <a:txBody>
                    <a:bodyPr/>
                    <a:lstStyle/>
                    <a:p>
                      <a:pPr algn="l" fontAlgn="b"/>
                      <a:r>
                        <a:rPr lang="en-US" sz="1200" u="none" strike="noStrike" kern="1200" dirty="0">
                          <a:solidFill>
                            <a:schemeClr val="dk1"/>
                          </a:solidFill>
                          <a:effectLst/>
                          <a:latin typeface="+mn-lt"/>
                          <a:ea typeface="+mn-ea"/>
                          <a:cs typeface="+mn-cs"/>
                        </a:rPr>
                        <a:t>Springfield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23,698</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31</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55.56%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16,961</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15,407</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14,190</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12,496</a:t>
                      </a:r>
                    </a:p>
                  </a:txBody>
                  <a:tcPr marL="9525" marR="9525" marT="9525" marB="0" anchor="b"/>
                </a:tc>
                <a:extLst>
                  <a:ext uri="{0D108BD9-81ED-4DB2-BD59-A6C34878D82A}">
                    <a16:rowId xmlns:a16="http://schemas.microsoft.com/office/drawing/2014/main" val="1654121166"/>
                  </a:ext>
                </a:extLst>
              </a:tr>
              <a:tr h="162067">
                <a:tc>
                  <a:txBody>
                    <a:bodyPr/>
                    <a:lstStyle/>
                    <a:p>
                      <a:pPr algn="l" fontAlgn="b"/>
                      <a:r>
                        <a:rPr lang="en-US" sz="1200" u="none" strike="noStrike" kern="1200" dirty="0">
                          <a:solidFill>
                            <a:schemeClr val="dk1"/>
                          </a:solidFill>
                          <a:effectLst/>
                          <a:latin typeface="+mn-lt"/>
                          <a:ea typeface="+mn-ea"/>
                          <a:cs typeface="+mn-cs"/>
                        </a:rPr>
                        <a:t>Lawrence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23,697</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34</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65.33%</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18,844</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17,653</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16,590</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14,839</a:t>
                      </a:r>
                    </a:p>
                  </a:txBody>
                  <a:tcPr marL="9525" marR="9525" marT="9525" marB="0" anchor="b"/>
                </a:tc>
                <a:extLst>
                  <a:ext uri="{0D108BD9-81ED-4DB2-BD59-A6C34878D82A}">
                    <a16:rowId xmlns:a16="http://schemas.microsoft.com/office/drawing/2014/main" val="754165671"/>
                  </a:ext>
                </a:extLst>
              </a:tr>
              <a:tr h="162067">
                <a:tc>
                  <a:txBody>
                    <a:bodyPr/>
                    <a:lstStyle/>
                    <a:p>
                      <a:pPr algn="l" fontAlgn="b"/>
                      <a:r>
                        <a:rPr lang="en-US" sz="1200" u="none" strike="noStrike" kern="1200" dirty="0">
                          <a:solidFill>
                            <a:schemeClr val="dk1"/>
                          </a:solidFill>
                          <a:effectLst/>
                          <a:latin typeface="+mn-lt"/>
                          <a:ea typeface="+mn-ea"/>
                          <a:cs typeface="+mn-cs"/>
                        </a:rPr>
                        <a:t>BERKLEY CLUSTER - SPANISH</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22,626</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24</a:t>
                      </a:r>
                    </a:p>
                  </a:txBody>
                  <a:tcPr marL="9525" marR="9525" marT="9525" marB="0" anchor="b"/>
                </a:tc>
                <a:tc>
                  <a:txBody>
                    <a:bodyPr/>
                    <a:lstStyle/>
                    <a:p>
                      <a:pPr algn="ctr" fontAlgn="b"/>
                      <a:r>
                        <a:rPr lang="en-US" sz="1200" u="none" strike="noStrike" kern="1200">
                          <a:solidFill>
                            <a:schemeClr val="dk1"/>
                          </a:solidFill>
                          <a:effectLst/>
                          <a:latin typeface="+mn-lt"/>
                          <a:ea typeface="+mn-ea"/>
                          <a:cs typeface="+mn-cs"/>
                        </a:rPr>
                        <a:t>48.11%</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16,806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14,997</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12,912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11,182</a:t>
                      </a:r>
                    </a:p>
                  </a:txBody>
                  <a:tcPr marL="9525" marR="9525" marT="9525" marB="0" anchor="b"/>
                </a:tc>
                <a:extLst>
                  <a:ext uri="{0D108BD9-81ED-4DB2-BD59-A6C34878D82A}">
                    <a16:rowId xmlns:a16="http://schemas.microsoft.com/office/drawing/2014/main" val="1844977557"/>
                  </a:ext>
                </a:extLst>
              </a:tr>
            </a:tbl>
          </a:graphicData>
        </a:graphic>
      </p:graphicFrame>
    </p:spTree>
    <p:extLst>
      <p:ext uri="{BB962C8B-B14F-4D97-AF65-F5344CB8AC3E}">
        <p14:creationId xmlns:p14="http://schemas.microsoft.com/office/powerpoint/2010/main" val="1934898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a:solidFill>
                  <a:srgbClr val="333333">
                    <a:alpha val="100000"/>
                  </a:srgbClr>
                </a:solidFill>
                <a:latin typeface="Arial"/>
              </a:rPr>
              <a:t>PRE-ROLL – BY DEVICE</a:t>
            </a:r>
            <a:endParaRPr lang="en-US" sz="3000" u="none" spc="0" dirty="0">
              <a:solidFill>
                <a:srgbClr val="333333">
                  <a:alpha val="100000"/>
                </a:srgbClr>
              </a:solidFill>
              <a:latin typeface="Arial"/>
            </a:endParaRPr>
          </a:p>
        </p:txBody>
      </p:sp>
      <p:pic>
        <p:nvPicPr>
          <p:cNvPr id="3" name="Picture 2">
            <a:extLst>
              <a:ext uri="{FF2B5EF4-FFF2-40B4-BE49-F238E27FC236}">
                <a16:creationId xmlns:a16="http://schemas.microsoft.com/office/drawing/2014/main" id="{CAFD984B-7D6D-1EF5-B9A0-10FE342669FE}"/>
              </a:ext>
            </a:extLst>
          </p:cNvPr>
          <p:cNvPicPr>
            <a:picLocks noChangeAspect="1"/>
          </p:cNvPicPr>
          <p:nvPr/>
        </p:nvPicPr>
        <p:blipFill rotWithShape="1">
          <a:blip r:embed="rId3">
            <a:extLst>
              <a:ext uri="{28A0092B-C50C-407E-A947-70E740481C1C}">
                <a14:useLocalDpi xmlns:a14="http://schemas.microsoft.com/office/drawing/2010/main" val="0"/>
              </a:ext>
            </a:extLst>
          </a:blip>
          <a:srcRect l="27420" t="13293" r="21690" b="23304"/>
          <a:stretch/>
        </p:blipFill>
        <p:spPr>
          <a:xfrm>
            <a:off x="394263" y="2133600"/>
            <a:ext cx="5372100" cy="3346555"/>
          </a:xfrm>
          <a:prstGeom prst="rect">
            <a:avLst/>
          </a:prstGeom>
        </p:spPr>
      </p:pic>
      <p:grpSp>
        <p:nvGrpSpPr>
          <p:cNvPr id="15" name="Group 14">
            <a:extLst>
              <a:ext uri="{FF2B5EF4-FFF2-40B4-BE49-F238E27FC236}">
                <a16:creationId xmlns:a16="http://schemas.microsoft.com/office/drawing/2014/main" id="{A05BC630-3FCD-6DE6-A8FF-972FAD91FA38}"/>
              </a:ext>
            </a:extLst>
          </p:cNvPr>
          <p:cNvGrpSpPr/>
          <p:nvPr/>
        </p:nvGrpSpPr>
        <p:grpSpPr>
          <a:xfrm>
            <a:off x="6248400" y="3076188"/>
            <a:ext cx="2266950" cy="1461377"/>
            <a:chOff x="3486150" y="4787023"/>
            <a:chExt cx="2266950" cy="1461377"/>
          </a:xfrm>
        </p:grpSpPr>
        <p:grpSp>
          <p:nvGrpSpPr>
            <p:cNvPr id="11" name="Group 10">
              <a:extLst>
                <a:ext uri="{FF2B5EF4-FFF2-40B4-BE49-F238E27FC236}">
                  <a16:creationId xmlns:a16="http://schemas.microsoft.com/office/drawing/2014/main" id="{95607370-B215-DE3D-AFD4-B450C5FC2E93}"/>
                </a:ext>
              </a:extLst>
            </p:cNvPr>
            <p:cNvGrpSpPr/>
            <p:nvPr/>
          </p:nvGrpSpPr>
          <p:grpSpPr>
            <a:xfrm>
              <a:off x="3581400" y="5478294"/>
              <a:ext cx="2171700" cy="770106"/>
              <a:chOff x="3467100" y="4724400"/>
              <a:chExt cx="2171700" cy="770106"/>
            </a:xfrm>
          </p:grpSpPr>
          <p:pic>
            <p:nvPicPr>
              <p:cNvPr id="12" name="Picture 11">
                <a:extLst>
                  <a:ext uri="{FF2B5EF4-FFF2-40B4-BE49-F238E27FC236}">
                    <a16:creationId xmlns:a16="http://schemas.microsoft.com/office/drawing/2014/main" id="{7FF57E77-1459-972F-00BD-AB2F5E8ED8C4}"/>
                  </a:ext>
                </a:extLst>
              </p:cNvPr>
              <p:cNvPicPr>
                <a:picLocks noChangeAspect="1"/>
              </p:cNvPicPr>
              <p:nvPr/>
            </p:nvPicPr>
            <p:blipFill rotWithShape="1">
              <a:blip r:embed="rId3">
                <a:extLst>
                  <a:ext uri="{28A0092B-C50C-407E-A947-70E740481C1C}">
                    <a14:useLocalDpi xmlns:a14="http://schemas.microsoft.com/office/drawing/2010/main" val="0"/>
                  </a:ext>
                </a:extLst>
              </a:blip>
              <a:srcRect l="41417" t="81756" r="34806" b="1559"/>
              <a:stretch/>
            </p:blipFill>
            <p:spPr>
              <a:xfrm>
                <a:off x="3467100" y="4732506"/>
                <a:ext cx="2171700" cy="762000"/>
              </a:xfrm>
              <a:prstGeom prst="rect">
                <a:avLst/>
              </a:prstGeom>
            </p:spPr>
          </p:pic>
          <p:pic>
            <p:nvPicPr>
              <p:cNvPr id="13" name="Picture 12">
                <a:extLst>
                  <a:ext uri="{FF2B5EF4-FFF2-40B4-BE49-F238E27FC236}">
                    <a16:creationId xmlns:a16="http://schemas.microsoft.com/office/drawing/2014/main" id="{3AD72B52-2795-E067-2165-2EA7C23E83B9}"/>
                  </a:ext>
                </a:extLst>
              </p:cNvPr>
              <p:cNvPicPr>
                <a:picLocks noChangeAspect="1"/>
              </p:cNvPicPr>
              <p:nvPr/>
            </p:nvPicPr>
            <p:blipFill rotWithShape="1">
              <a:blip r:embed="rId3">
                <a:extLst>
                  <a:ext uri="{28A0092B-C50C-407E-A947-70E740481C1C}">
                    <a14:useLocalDpi xmlns:a14="http://schemas.microsoft.com/office/drawing/2010/main" val="0"/>
                  </a:ext>
                </a:extLst>
              </a:blip>
              <a:srcRect l="73831" t="81756" r="16158" b="1559"/>
              <a:stretch/>
            </p:blipFill>
            <p:spPr>
              <a:xfrm>
                <a:off x="4724400" y="4724400"/>
                <a:ext cx="914400" cy="762000"/>
              </a:xfrm>
              <a:prstGeom prst="rect">
                <a:avLst/>
              </a:prstGeom>
            </p:spPr>
          </p:pic>
        </p:grpSp>
        <p:grpSp>
          <p:nvGrpSpPr>
            <p:cNvPr id="10" name="Group 9">
              <a:extLst>
                <a:ext uri="{FF2B5EF4-FFF2-40B4-BE49-F238E27FC236}">
                  <a16:creationId xmlns:a16="http://schemas.microsoft.com/office/drawing/2014/main" id="{950E715A-C149-9889-0C0F-F267CF68598D}"/>
                </a:ext>
              </a:extLst>
            </p:cNvPr>
            <p:cNvGrpSpPr/>
            <p:nvPr/>
          </p:nvGrpSpPr>
          <p:grpSpPr>
            <a:xfrm>
              <a:off x="3486150" y="4787023"/>
              <a:ext cx="2171700" cy="770106"/>
              <a:chOff x="3467100" y="4724400"/>
              <a:chExt cx="2171700" cy="770106"/>
            </a:xfrm>
          </p:grpSpPr>
          <p:pic>
            <p:nvPicPr>
              <p:cNvPr id="7" name="Picture 6">
                <a:extLst>
                  <a:ext uri="{FF2B5EF4-FFF2-40B4-BE49-F238E27FC236}">
                    <a16:creationId xmlns:a16="http://schemas.microsoft.com/office/drawing/2014/main" id="{25A93E16-4ADF-9EA3-F93A-3CEEE85BA194}"/>
                  </a:ext>
                </a:extLst>
              </p:cNvPr>
              <p:cNvPicPr>
                <a:picLocks noChangeAspect="1"/>
              </p:cNvPicPr>
              <p:nvPr/>
            </p:nvPicPr>
            <p:blipFill rotWithShape="1">
              <a:blip r:embed="rId3">
                <a:extLst>
                  <a:ext uri="{28A0092B-C50C-407E-A947-70E740481C1C}">
                    <a14:useLocalDpi xmlns:a14="http://schemas.microsoft.com/office/drawing/2010/main" val="0"/>
                  </a:ext>
                </a:extLst>
              </a:blip>
              <a:srcRect t="81756" r="76223" b="1559"/>
              <a:stretch/>
            </p:blipFill>
            <p:spPr>
              <a:xfrm>
                <a:off x="3467100" y="4732506"/>
                <a:ext cx="2171700" cy="762000"/>
              </a:xfrm>
              <a:prstGeom prst="rect">
                <a:avLst/>
              </a:prstGeom>
            </p:spPr>
          </p:pic>
          <p:pic>
            <p:nvPicPr>
              <p:cNvPr id="8" name="Picture 7">
                <a:extLst>
                  <a:ext uri="{FF2B5EF4-FFF2-40B4-BE49-F238E27FC236}">
                    <a16:creationId xmlns:a16="http://schemas.microsoft.com/office/drawing/2014/main" id="{90DA6641-0C85-8AE0-3ED2-BF25D041036F}"/>
                  </a:ext>
                </a:extLst>
              </p:cNvPr>
              <p:cNvPicPr>
                <a:picLocks noChangeAspect="1"/>
              </p:cNvPicPr>
              <p:nvPr/>
            </p:nvPicPr>
            <p:blipFill rotWithShape="1">
              <a:blip r:embed="rId3">
                <a:extLst>
                  <a:ext uri="{28A0092B-C50C-407E-A947-70E740481C1C}">
                    <a14:useLocalDpi xmlns:a14="http://schemas.microsoft.com/office/drawing/2010/main" val="0"/>
                  </a:ext>
                </a:extLst>
              </a:blip>
              <a:srcRect l="32119" t="81756" r="57870" b="1559"/>
              <a:stretch/>
            </p:blipFill>
            <p:spPr>
              <a:xfrm>
                <a:off x="4724400" y="4724400"/>
                <a:ext cx="914400" cy="762000"/>
              </a:xfrm>
              <a:prstGeom prst="rect">
                <a:avLst/>
              </a:prstGeom>
            </p:spPr>
          </p:pic>
        </p:grpSp>
      </p:grpSp>
    </p:spTree>
    <p:extLst>
      <p:ext uri="{BB962C8B-B14F-4D97-AF65-F5344CB8AC3E}">
        <p14:creationId xmlns:p14="http://schemas.microsoft.com/office/powerpoint/2010/main" val="1077830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06B238AB-32E2-4776-BCE5-AC5BF948627C}"/>
              </a:ext>
            </a:extLst>
          </p:cNvPr>
          <p:cNvPicPr>
            <a:picLocks noChangeAspect="1"/>
          </p:cNvPicPr>
          <p:nvPr/>
        </p:nvPicPr>
        <p:blipFill>
          <a:blip r:embed="rId2"/>
          <a:stretch>
            <a:fillRect/>
          </a:stretch>
        </p:blipFill>
        <p:spPr>
          <a:xfrm>
            <a:off x="114300" y="558735"/>
            <a:ext cx="8915400" cy="475690"/>
          </a:xfrm>
          <a:prstGeom prst="rect">
            <a:avLst/>
          </a:prstGeom>
        </p:spPr>
      </p:pic>
      <p:sp>
        <p:nvSpPr>
          <p:cNvPr id="14" name="TextBox 13">
            <a:extLst>
              <a:ext uri="{FF2B5EF4-FFF2-40B4-BE49-F238E27FC236}">
                <a16:creationId xmlns:a16="http://schemas.microsoft.com/office/drawing/2014/main" id="{3BA7117D-C33E-43C6-924D-082F922AE430}"/>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15" name="Rectangle 14">
            <a:extLst>
              <a:ext uri="{FF2B5EF4-FFF2-40B4-BE49-F238E27FC236}">
                <a16:creationId xmlns:a16="http://schemas.microsoft.com/office/drawing/2014/main" id="{28928DB5-C6AB-4CA7-B5A9-F85D848B4F90}"/>
              </a:ext>
            </a:extLst>
          </p:cNvPr>
          <p:cNvSpPr/>
          <p:nvPr/>
        </p:nvSpPr>
        <p:spPr>
          <a:xfrm>
            <a:off x="92439" y="588831"/>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graphicFrame>
        <p:nvGraphicFramePr>
          <p:cNvPr id="2" name="Table 1">
            <a:extLst>
              <a:ext uri="{FF2B5EF4-FFF2-40B4-BE49-F238E27FC236}">
                <a16:creationId xmlns:a16="http://schemas.microsoft.com/office/drawing/2014/main" id="{06B78E95-326F-5A43-42AF-2A335A52C316}"/>
              </a:ext>
            </a:extLst>
          </p:cNvPr>
          <p:cNvGraphicFramePr>
            <a:graphicFrameLocks noGrp="1"/>
          </p:cNvGraphicFramePr>
          <p:nvPr>
            <p:extLst>
              <p:ext uri="{D42A27DB-BD31-4B8C-83A1-F6EECF244321}">
                <p14:modId xmlns:p14="http://schemas.microsoft.com/office/powerpoint/2010/main" val="3999829993"/>
              </p:ext>
            </p:extLst>
          </p:nvPr>
        </p:nvGraphicFramePr>
        <p:xfrm>
          <a:off x="228600" y="1219200"/>
          <a:ext cx="1243848" cy="5338200"/>
        </p:xfrm>
        <a:graphic>
          <a:graphicData uri="http://schemas.openxmlformats.org/drawingml/2006/table">
            <a:tbl>
              <a:tblPr/>
              <a:tblGrid>
                <a:gridCol w="1243848">
                  <a:extLst>
                    <a:ext uri="{9D8B030D-6E8A-4147-A177-3AD203B41FA5}">
                      <a16:colId xmlns:a16="http://schemas.microsoft.com/office/drawing/2014/main" val="1183808533"/>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9Gag</a:t>
                      </a:r>
                    </a:p>
                  </a:txBody>
                  <a:tcPr marL="5180" marR="5180" marT="5180" marB="0" anchor="b">
                    <a:lnL>
                      <a:noFill/>
                    </a:lnL>
                    <a:lnR>
                      <a:noFill/>
                    </a:lnR>
                    <a:lnT>
                      <a:noFill/>
                    </a:lnT>
                    <a:lnB>
                      <a:noFill/>
                    </a:lnB>
                  </a:tcPr>
                </a:tc>
                <a:extLst>
                  <a:ext uri="{0D108BD9-81ED-4DB2-BD59-A6C34878D82A}">
                    <a16:rowId xmlns:a16="http://schemas.microsoft.com/office/drawing/2014/main" val="2285786828"/>
                  </a:ext>
                </a:extLst>
              </a:tr>
              <a:tr h="103603">
                <a:tc>
                  <a:txBody>
                    <a:bodyPr/>
                    <a:lstStyle/>
                    <a:p>
                      <a:pPr algn="l" fontAlgn="b"/>
                      <a:r>
                        <a:rPr lang="en-US" sz="800" b="0" i="0" u="none" strike="noStrike">
                          <a:solidFill>
                            <a:srgbClr val="000000"/>
                          </a:solidFill>
                          <a:effectLst/>
                          <a:latin typeface="Calibri" panose="020F0502020204030204" pitchFamily="34" charset="0"/>
                        </a:rPr>
                        <a:t>A Family Feast</a:t>
                      </a:r>
                    </a:p>
                  </a:txBody>
                  <a:tcPr marL="5180" marR="5180" marT="5180" marB="0" anchor="b">
                    <a:lnL>
                      <a:noFill/>
                    </a:lnL>
                    <a:lnR>
                      <a:noFill/>
                    </a:lnR>
                    <a:lnT>
                      <a:noFill/>
                    </a:lnT>
                    <a:lnB>
                      <a:noFill/>
                    </a:lnB>
                  </a:tcPr>
                </a:tc>
                <a:extLst>
                  <a:ext uri="{0D108BD9-81ED-4DB2-BD59-A6C34878D82A}">
                    <a16:rowId xmlns:a16="http://schemas.microsoft.com/office/drawing/2014/main" val="666218321"/>
                  </a:ext>
                </a:extLst>
              </a:tr>
              <a:tr h="103603">
                <a:tc>
                  <a:txBody>
                    <a:bodyPr/>
                    <a:lstStyle/>
                    <a:p>
                      <a:pPr algn="l" fontAlgn="b"/>
                      <a:r>
                        <a:rPr lang="en-US" sz="800" b="0" i="0" u="none" strike="noStrike">
                          <a:solidFill>
                            <a:srgbClr val="000000"/>
                          </a:solidFill>
                          <a:effectLst/>
                          <a:latin typeface="Calibri" panose="020F0502020204030204" pitchFamily="34" charset="0"/>
                        </a:rPr>
                        <a:t>ABC</a:t>
                      </a:r>
                    </a:p>
                  </a:txBody>
                  <a:tcPr marL="5180" marR="5180" marT="5180" marB="0" anchor="b">
                    <a:lnL>
                      <a:noFill/>
                    </a:lnL>
                    <a:lnR>
                      <a:noFill/>
                    </a:lnR>
                    <a:lnT>
                      <a:noFill/>
                    </a:lnT>
                    <a:lnB>
                      <a:noFill/>
                    </a:lnB>
                  </a:tcPr>
                </a:tc>
                <a:extLst>
                  <a:ext uri="{0D108BD9-81ED-4DB2-BD59-A6C34878D82A}">
                    <a16:rowId xmlns:a16="http://schemas.microsoft.com/office/drawing/2014/main" val="3171469930"/>
                  </a:ext>
                </a:extLst>
              </a:tr>
              <a:tr h="103603">
                <a:tc>
                  <a:txBody>
                    <a:bodyPr/>
                    <a:lstStyle/>
                    <a:p>
                      <a:pPr algn="l" fontAlgn="b"/>
                      <a:r>
                        <a:rPr lang="en-US" sz="800" b="0" i="0" u="none" strike="noStrike">
                          <a:solidFill>
                            <a:srgbClr val="000000"/>
                          </a:solidFill>
                          <a:effectLst/>
                          <a:latin typeface="Calibri" panose="020F0502020204030204" pitchFamily="34" charset="0"/>
                        </a:rPr>
                        <a:t>ABC13 KTRK Houston</a:t>
                      </a:r>
                    </a:p>
                  </a:txBody>
                  <a:tcPr marL="5180" marR="5180" marT="5180" marB="0" anchor="b">
                    <a:lnL>
                      <a:noFill/>
                    </a:lnL>
                    <a:lnR>
                      <a:noFill/>
                    </a:lnR>
                    <a:lnT>
                      <a:noFill/>
                    </a:lnT>
                    <a:lnB>
                      <a:noFill/>
                    </a:lnB>
                  </a:tcPr>
                </a:tc>
                <a:extLst>
                  <a:ext uri="{0D108BD9-81ED-4DB2-BD59-A6C34878D82A}">
                    <a16:rowId xmlns:a16="http://schemas.microsoft.com/office/drawing/2014/main" val="205749614"/>
                  </a:ext>
                </a:extLst>
              </a:tr>
              <a:tr h="103603">
                <a:tc>
                  <a:txBody>
                    <a:bodyPr/>
                    <a:lstStyle/>
                    <a:p>
                      <a:pPr algn="l" fontAlgn="b"/>
                      <a:r>
                        <a:rPr lang="en-US" sz="800" b="0" i="0" u="none" strike="noStrike">
                          <a:solidFill>
                            <a:srgbClr val="000000"/>
                          </a:solidFill>
                          <a:effectLst/>
                          <a:latin typeface="Calibri" panose="020F0502020204030204" pitchFamily="34" charset="0"/>
                        </a:rPr>
                        <a:t>AccuWeather</a:t>
                      </a:r>
                    </a:p>
                  </a:txBody>
                  <a:tcPr marL="5180" marR="5180" marT="5180" marB="0" anchor="b">
                    <a:lnL>
                      <a:noFill/>
                    </a:lnL>
                    <a:lnR>
                      <a:noFill/>
                    </a:lnR>
                    <a:lnT>
                      <a:noFill/>
                    </a:lnT>
                    <a:lnB>
                      <a:noFill/>
                    </a:lnB>
                  </a:tcPr>
                </a:tc>
                <a:extLst>
                  <a:ext uri="{0D108BD9-81ED-4DB2-BD59-A6C34878D82A}">
                    <a16:rowId xmlns:a16="http://schemas.microsoft.com/office/drawing/2014/main" val="4035170950"/>
                  </a:ext>
                </a:extLst>
              </a:tr>
              <a:tr h="103603">
                <a:tc>
                  <a:txBody>
                    <a:bodyPr/>
                    <a:lstStyle/>
                    <a:p>
                      <a:pPr algn="l" fontAlgn="b"/>
                      <a:r>
                        <a:rPr lang="en-US" sz="800" b="0" i="0" u="none" strike="noStrike">
                          <a:solidFill>
                            <a:srgbClr val="000000"/>
                          </a:solidFill>
                          <a:effectLst/>
                          <a:latin typeface="Calibri" panose="020F0502020204030204" pitchFamily="34" charset="0"/>
                        </a:rPr>
                        <a:t>ActiveBeat</a:t>
                      </a:r>
                    </a:p>
                  </a:txBody>
                  <a:tcPr marL="5180" marR="5180" marT="5180" marB="0" anchor="b">
                    <a:lnL>
                      <a:noFill/>
                    </a:lnL>
                    <a:lnR>
                      <a:noFill/>
                    </a:lnR>
                    <a:lnT>
                      <a:noFill/>
                    </a:lnT>
                    <a:lnB>
                      <a:noFill/>
                    </a:lnB>
                  </a:tcPr>
                </a:tc>
                <a:extLst>
                  <a:ext uri="{0D108BD9-81ED-4DB2-BD59-A6C34878D82A}">
                    <a16:rowId xmlns:a16="http://schemas.microsoft.com/office/drawing/2014/main" val="2390957269"/>
                  </a:ext>
                </a:extLst>
              </a:tr>
              <a:tr h="103603">
                <a:tc>
                  <a:txBody>
                    <a:bodyPr/>
                    <a:lstStyle/>
                    <a:p>
                      <a:pPr algn="l" fontAlgn="b"/>
                      <a:r>
                        <a:rPr lang="en-US" sz="800" b="0" i="0" u="none" strike="noStrike">
                          <a:solidFill>
                            <a:srgbClr val="000000"/>
                          </a:solidFill>
                          <a:effectLst/>
                          <a:latin typeface="Calibri" panose="020F0502020204030204" pitchFamily="34" charset="0"/>
                        </a:rPr>
                        <a:t>Add a Pinch</a:t>
                      </a:r>
                    </a:p>
                  </a:txBody>
                  <a:tcPr marL="5180" marR="5180" marT="5180" marB="0" anchor="b">
                    <a:lnL>
                      <a:noFill/>
                    </a:lnL>
                    <a:lnR>
                      <a:noFill/>
                    </a:lnR>
                    <a:lnT>
                      <a:noFill/>
                    </a:lnT>
                    <a:lnB>
                      <a:noFill/>
                    </a:lnB>
                  </a:tcPr>
                </a:tc>
                <a:extLst>
                  <a:ext uri="{0D108BD9-81ED-4DB2-BD59-A6C34878D82A}">
                    <a16:rowId xmlns:a16="http://schemas.microsoft.com/office/drawing/2014/main" val="617531344"/>
                  </a:ext>
                </a:extLst>
              </a:tr>
              <a:tr h="103603">
                <a:tc>
                  <a:txBody>
                    <a:bodyPr/>
                    <a:lstStyle/>
                    <a:p>
                      <a:pPr algn="l" fontAlgn="b"/>
                      <a:r>
                        <a:rPr lang="en-US" sz="800" b="0" i="0" u="none" strike="noStrike">
                          <a:solidFill>
                            <a:srgbClr val="000000"/>
                          </a:solidFill>
                          <a:effectLst/>
                          <a:latin typeface="Calibri" panose="020F0502020204030204" pitchFamily="34" charset="0"/>
                        </a:rPr>
                        <a:t>All Kpop</a:t>
                      </a:r>
                    </a:p>
                  </a:txBody>
                  <a:tcPr marL="5180" marR="5180" marT="5180" marB="0" anchor="b">
                    <a:lnL>
                      <a:noFill/>
                    </a:lnL>
                    <a:lnR>
                      <a:noFill/>
                    </a:lnR>
                    <a:lnT>
                      <a:noFill/>
                    </a:lnT>
                    <a:lnB>
                      <a:noFill/>
                    </a:lnB>
                  </a:tcPr>
                </a:tc>
                <a:extLst>
                  <a:ext uri="{0D108BD9-81ED-4DB2-BD59-A6C34878D82A}">
                    <a16:rowId xmlns:a16="http://schemas.microsoft.com/office/drawing/2014/main" val="2944725823"/>
                  </a:ext>
                </a:extLst>
              </a:tr>
              <a:tr h="103603">
                <a:tc>
                  <a:txBody>
                    <a:bodyPr/>
                    <a:lstStyle/>
                    <a:p>
                      <a:pPr algn="l" fontAlgn="b"/>
                      <a:r>
                        <a:rPr lang="en-US" sz="800" b="0" i="0" u="none" strike="noStrike">
                          <a:solidFill>
                            <a:srgbClr val="000000"/>
                          </a:solidFill>
                          <a:effectLst/>
                          <a:latin typeface="Calibri" panose="020F0502020204030204" pitchFamily="34" charset="0"/>
                        </a:rPr>
                        <a:t>Animal Crossing</a:t>
                      </a:r>
                    </a:p>
                  </a:txBody>
                  <a:tcPr marL="5180" marR="5180" marT="5180" marB="0" anchor="b">
                    <a:lnL>
                      <a:noFill/>
                    </a:lnL>
                    <a:lnR>
                      <a:noFill/>
                    </a:lnR>
                    <a:lnT>
                      <a:noFill/>
                    </a:lnT>
                    <a:lnB>
                      <a:noFill/>
                    </a:lnB>
                  </a:tcPr>
                </a:tc>
                <a:extLst>
                  <a:ext uri="{0D108BD9-81ED-4DB2-BD59-A6C34878D82A}">
                    <a16:rowId xmlns:a16="http://schemas.microsoft.com/office/drawing/2014/main" val="3944818630"/>
                  </a:ext>
                </a:extLst>
              </a:tr>
              <a:tr h="103603">
                <a:tc>
                  <a:txBody>
                    <a:bodyPr/>
                    <a:lstStyle/>
                    <a:p>
                      <a:pPr algn="l" fontAlgn="b"/>
                      <a:r>
                        <a:rPr lang="en-US" sz="800" b="0" i="0" u="none" strike="noStrike">
                          <a:solidFill>
                            <a:srgbClr val="000000"/>
                          </a:solidFill>
                          <a:effectLst/>
                          <a:latin typeface="Calibri" panose="020F0502020204030204" pitchFamily="34" charset="0"/>
                        </a:rPr>
                        <a:t>AOL</a:t>
                      </a:r>
                    </a:p>
                  </a:txBody>
                  <a:tcPr marL="5180" marR="5180" marT="5180" marB="0" anchor="b">
                    <a:lnL>
                      <a:noFill/>
                    </a:lnL>
                    <a:lnR>
                      <a:noFill/>
                    </a:lnR>
                    <a:lnT>
                      <a:noFill/>
                    </a:lnT>
                    <a:lnB>
                      <a:noFill/>
                    </a:lnB>
                  </a:tcPr>
                </a:tc>
                <a:extLst>
                  <a:ext uri="{0D108BD9-81ED-4DB2-BD59-A6C34878D82A}">
                    <a16:rowId xmlns:a16="http://schemas.microsoft.com/office/drawing/2014/main" val="1746165534"/>
                  </a:ext>
                </a:extLst>
              </a:tr>
              <a:tr h="103603">
                <a:tc>
                  <a:txBody>
                    <a:bodyPr/>
                    <a:lstStyle/>
                    <a:p>
                      <a:pPr algn="l" fontAlgn="b"/>
                      <a:r>
                        <a:rPr lang="en-US" sz="800" b="0" i="0" u="none" strike="noStrike">
                          <a:solidFill>
                            <a:srgbClr val="000000"/>
                          </a:solidFill>
                          <a:effectLst/>
                          <a:latin typeface="Calibri" panose="020F0502020204030204" pitchFamily="34" charset="0"/>
                        </a:rPr>
                        <a:t>Apartment Therapy</a:t>
                      </a:r>
                    </a:p>
                  </a:txBody>
                  <a:tcPr marL="5180" marR="5180" marT="5180" marB="0" anchor="b">
                    <a:lnL>
                      <a:noFill/>
                    </a:lnL>
                    <a:lnR>
                      <a:noFill/>
                    </a:lnR>
                    <a:lnT>
                      <a:noFill/>
                    </a:lnT>
                    <a:lnB>
                      <a:noFill/>
                    </a:lnB>
                  </a:tcPr>
                </a:tc>
                <a:extLst>
                  <a:ext uri="{0D108BD9-81ED-4DB2-BD59-A6C34878D82A}">
                    <a16:rowId xmlns:a16="http://schemas.microsoft.com/office/drawing/2014/main" val="2925300659"/>
                  </a:ext>
                </a:extLst>
              </a:tr>
              <a:tr h="103603">
                <a:tc>
                  <a:txBody>
                    <a:bodyPr/>
                    <a:lstStyle/>
                    <a:p>
                      <a:pPr algn="l" fontAlgn="b"/>
                      <a:r>
                        <a:rPr lang="en-US" sz="800" b="0" i="0" u="none" strike="noStrike">
                          <a:solidFill>
                            <a:srgbClr val="000000"/>
                          </a:solidFill>
                          <a:effectLst/>
                          <a:latin typeface="Calibri" panose="020F0502020204030204" pitchFamily="34" charset="0"/>
                        </a:rPr>
                        <a:t>Ark IDs</a:t>
                      </a:r>
                    </a:p>
                  </a:txBody>
                  <a:tcPr marL="5180" marR="5180" marT="5180" marB="0" anchor="b">
                    <a:lnL>
                      <a:noFill/>
                    </a:lnL>
                    <a:lnR>
                      <a:noFill/>
                    </a:lnR>
                    <a:lnT>
                      <a:noFill/>
                    </a:lnT>
                    <a:lnB>
                      <a:noFill/>
                    </a:lnB>
                  </a:tcPr>
                </a:tc>
                <a:extLst>
                  <a:ext uri="{0D108BD9-81ED-4DB2-BD59-A6C34878D82A}">
                    <a16:rowId xmlns:a16="http://schemas.microsoft.com/office/drawing/2014/main" val="2380643096"/>
                  </a:ext>
                </a:extLst>
              </a:tr>
              <a:tr h="103603">
                <a:tc>
                  <a:txBody>
                    <a:bodyPr/>
                    <a:lstStyle/>
                    <a:p>
                      <a:pPr algn="l" fontAlgn="b"/>
                      <a:r>
                        <a:rPr lang="en-US" sz="800" b="0" i="0" u="none" strike="noStrike">
                          <a:solidFill>
                            <a:srgbClr val="000000"/>
                          </a:solidFill>
                          <a:effectLst/>
                          <a:latin typeface="Calibri" panose="020F0502020204030204" pitchFamily="34" charset="0"/>
                        </a:rPr>
                        <a:t>Arkadium Games</a:t>
                      </a:r>
                    </a:p>
                  </a:txBody>
                  <a:tcPr marL="5180" marR="5180" marT="5180" marB="0" anchor="b">
                    <a:lnL>
                      <a:noFill/>
                    </a:lnL>
                    <a:lnR>
                      <a:noFill/>
                    </a:lnR>
                    <a:lnT>
                      <a:noFill/>
                    </a:lnT>
                    <a:lnB>
                      <a:noFill/>
                    </a:lnB>
                  </a:tcPr>
                </a:tc>
                <a:extLst>
                  <a:ext uri="{0D108BD9-81ED-4DB2-BD59-A6C34878D82A}">
                    <a16:rowId xmlns:a16="http://schemas.microsoft.com/office/drawing/2014/main" val="701731818"/>
                  </a:ext>
                </a:extLst>
              </a:tr>
              <a:tr h="103603">
                <a:tc>
                  <a:txBody>
                    <a:bodyPr/>
                    <a:lstStyle/>
                    <a:p>
                      <a:pPr algn="l" fontAlgn="b"/>
                      <a:r>
                        <a:rPr lang="en-US" sz="800" b="0" i="0" u="none" strike="noStrike">
                          <a:solidFill>
                            <a:srgbClr val="000000"/>
                          </a:solidFill>
                          <a:effectLst/>
                          <a:latin typeface="Calibri" panose="020F0502020204030204" pitchFamily="34" charset="0"/>
                        </a:rPr>
                        <a:t>AS USA</a:t>
                      </a:r>
                    </a:p>
                  </a:txBody>
                  <a:tcPr marL="5180" marR="5180" marT="5180" marB="0" anchor="b">
                    <a:lnL>
                      <a:noFill/>
                    </a:lnL>
                    <a:lnR>
                      <a:noFill/>
                    </a:lnR>
                    <a:lnT>
                      <a:noFill/>
                    </a:lnT>
                    <a:lnB>
                      <a:noFill/>
                    </a:lnB>
                  </a:tcPr>
                </a:tc>
                <a:extLst>
                  <a:ext uri="{0D108BD9-81ED-4DB2-BD59-A6C34878D82A}">
                    <a16:rowId xmlns:a16="http://schemas.microsoft.com/office/drawing/2014/main" val="3128042446"/>
                  </a:ext>
                </a:extLst>
              </a:tr>
              <a:tr h="103603">
                <a:tc>
                  <a:txBody>
                    <a:bodyPr/>
                    <a:lstStyle/>
                    <a:p>
                      <a:pPr algn="l" fontAlgn="b"/>
                      <a:r>
                        <a:rPr lang="en-US" sz="800" b="0" i="0" u="none" strike="noStrike">
                          <a:solidFill>
                            <a:srgbClr val="000000"/>
                          </a:solidFill>
                          <a:effectLst/>
                          <a:latin typeface="Calibri" panose="020F0502020204030204" pitchFamily="34" charset="0"/>
                        </a:rPr>
                        <a:t>Ask a Manager</a:t>
                      </a:r>
                    </a:p>
                  </a:txBody>
                  <a:tcPr marL="5180" marR="5180" marT="5180" marB="0" anchor="b">
                    <a:lnL>
                      <a:noFill/>
                    </a:lnL>
                    <a:lnR>
                      <a:noFill/>
                    </a:lnR>
                    <a:lnT>
                      <a:noFill/>
                    </a:lnT>
                    <a:lnB>
                      <a:noFill/>
                    </a:lnB>
                  </a:tcPr>
                </a:tc>
                <a:extLst>
                  <a:ext uri="{0D108BD9-81ED-4DB2-BD59-A6C34878D82A}">
                    <a16:rowId xmlns:a16="http://schemas.microsoft.com/office/drawing/2014/main" val="1398474658"/>
                  </a:ext>
                </a:extLst>
              </a:tr>
              <a:tr h="103603">
                <a:tc>
                  <a:txBody>
                    <a:bodyPr/>
                    <a:lstStyle/>
                    <a:p>
                      <a:pPr algn="l" fontAlgn="b"/>
                      <a:r>
                        <a:rPr lang="en-US" sz="800" b="0" i="0" u="none" strike="noStrike">
                          <a:solidFill>
                            <a:srgbClr val="000000"/>
                          </a:solidFill>
                          <a:effectLst/>
                          <a:latin typeface="Calibri" panose="020F0502020204030204" pitchFamily="34" charset="0"/>
                        </a:rPr>
                        <a:t>Astrostyle</a:t>
                      </a:r>
                    </a:p>
                  </a:txBody>
                  <a:tcPr marL="5180" marR="5180" marT="5180" marB="0" anchor="b">
                    <a:lnL>
                      <a:noFill/>
                    </a:lnL>
                    <a:lnR>
                      <a:noFill/>
                    </a:lnR>
                    <a:lnT>
                      <a:noFill/>
                    </a:lnT>
                    <a:lnB>
                      <a:noFill/>
                    </a:lnB>
                  </a:tcPr>
                </a:tc>
                <a:extLst>
                  <a:ext uri="{0D108BD9-81ED-4DB2-BD59-A6C34878D82A}">
                    <a16:rowId xmlns:a16="http://schemas.microsoft.com/office/drawing/2014/main" val="660829567"/>
                  </a:ext>
                </a:extLst>
              </a:tr>
              <a:tr h="103603">
                <a:tc>
                  <a:txBody>
                    <a:bodyPr/>
                    <a:lstStyle/>
                    <a:p>
                      <a:pPr algn="l" fontAlgn="b"/>
                      <a:r>
                        <a:rPr lang="en-US" sz="800" b="0" i="0" u="none" strike="noStrike">
                          <a:solidFill>
                            <a:srgbClr val="000000"/>
                          </a:solidFill>
                          <a:effectLst/>
                          <a:latin typeface="Calibri" panose="020F0502020204030204" pitchFamily="34" charset="0"/>
                        </a:rPr>
                        <a:t>Aternos</a:t>
                      </a:r>
                    </a:p>
                  </a:txBody>
                  <a:tcPr marL="5180" marR="5180" marT="5180" marB="0" anchor="b">
                    <a:lnL>
                      <a:noFill/>
                    </a:lnL>
                    <a:lnR>
                      <a:noFill/>
                    </a:lnR>
                    <a:lnT>
                      <a:noFill/>
                    </a:lnT>
                    <a:lnB>
                      <a:noFill/>
                    </a:lnB>
                  </a:tcPr>
                </a:tc>
                <a:extLst>
                  <a:ext uri="{0D108BD9-81ED-4DB2-BD59-A6C34878D82A}">
                    <a16:rowId xmlns:a16="http://schemas.microsoft.com/office/drawing/2014/main" val="3956516580"/>
                  </a:ext>
                </a:extLst>
              </a:tr>
              <a:tr h="103603">
                <a:tc>
                  <a:txBody>
                    <a:bodyPr/>
                    <a:lstStyle/>
                    <a:p>
                      <a:pPr algn="l" fontAlgn="b"/>
                      <a:r>
                        <a:rPr lang="en-US" sz="800" b="0" i="0" u="none" strike="noStrike">
                          <a:solidFill>
                            <a:srgbClr val="000000"/>
                          </a:solidFill>
                          <a:effectLst/>
                          <a:latin typeface="Calibri" panose="020F0502020204030204" pitchFamily="34" charset="0"/>
                        </a:rPr>
                        <a:t>Atlanta Black Star</a:t>
                      </a:r>
                    </a:p>
                  </a:txBody>
                  <a:tcPr marL="5180" marR="5180" marT="5180" marB="0" anchor="b">
                    <a:lnL>
                      <a:noFill/>
                    </a:lnL>
                    <a:lnR>
                      <a:noFill/>
                    </a:lnR>
                    <a:lnT>
                      <a:noFill/>
                    </a:lnT>
                    <a:lnB>
                      <a:noFill/>
                    </a:lnB>
                  </a:tcPr>
                </a:tc>
                <a:extLst>
                  <a:ext uri="{0D108BD9-81ED-4DB2-BD59-A6C34878D82A}">
                    <a16:rowId xmlns:a16="http://schemas.microsoft.com/office/drawing/2014/main" val="3088752168"/>
                  </a:ext>
                </a:extLst>
              </a:tr>
              <a:tr h="103603">
                <a:tc>
                  <a:txBody>
                    <a:bodyPr/>
                    <a:lstStyle/>
                    <a:p>
                      <a:pPr algn="l" fontAlgn="b"/>
                      <a:r>
                        <a:rPr lang="en-US" sz="800" b="0" i="0" u="none" strike="noStrike">
                          <a:solidFill>
                            <a:srgbClr val="000000"/>
                          </a:solidFill>
                          <a:effectLst/>
                          <a:latin typeface="Calibri" panose="020F0502020204030204" pitchFamily="34" charset="0"/>
                        </a:rPr>
                        <a:t>Audacy</a:t>
                      </a:r>
                    </a:p>
                  </a:txBody>
                  <a:tcPr marL="5180" marR="5180" marT="5180" marB="0" anchor="b">
                    <a:lnL>
                      <a:noFill/>
                    </a:lnL>
                    <a:lnR>
                      <a:noFill/>
                    </a:lnR>
                    <a:lnT>
                      <a:noFill/>
                    </a:lnT>
                    <a:lnB>
                      <a:noFill/>
                    </a:lnB>
                  </a:tcPr>
                </a:tc>
                <a:extLst>
                  <a:ext uri="{0D108BD9-81ED-4DB2-BD59-A6C34878D82A}">
                    <a16:rowId xmlns:a16="http://schemas.microsoft.com/office/drawing/2014/main" val="2059611947"/>
                  </a:ext>
                </a:extLst>
              </a:tr>
              <a:tr h="103603">
                <a:tc>
                  <a:txBody>
                    <a:bodyPr/>
                    <a:lstStyle/>
                    <a:p>
                      <a:pPr algn="l" fontAlgn="b"/>
                      <a:r>
                        <a:rPr lang="en-US" sz="800" b="0" i="0" u="none" strike="noStrike">
                          <a:solidFill>
                            <a:srgbClr val="000000"/>
                          </a:solidFill>
                          <a:effectLst/>
                          <a:latin typeface="Calibri" panose="020F0502020204030204" pitchFamily="34" charset="0"/>
                        </a:rPr>
                        <a:t>Audiomack</a:t>
                      </a:r>
                    </a:p>
                  </a:txBody>
                  <a:tcPr marL="5180" marR="5180" marT="5180" marB="0" anchor="b">
                    <a:lnL>
                      <a:noFill/>
                    </a:lnL>
                    <a:lnR>
                      <a:noFill/>
                    </a:lnR>
                    <a:lnT>
                      <a:noFill/>
                    </a:lnT>
                    <a:lnB>
                      <a:noFill/>
                    </a:lnB>
                  </a:tcPr>
                </a:tc>
                <a:extLst>
                  <a:ext uri="{0D108BD9-81ED-4DB2-BD59-A6C34878D82A}">
                    <a16:rowId xmlns:a16="http://schemas.microsoft.com/office/drawing/2014/main" val="2392424312"/>
                  </a:ext>
                </a:extLst>
              </a:tr>
              <a:tr h="103603">
                <a:tc>
                  <a:txBody>
                    <a:bodyPr/>
                    <a:lstStyle/>
                    <a:p>
                      <a:pPr algn="l" fontAlgn="b"/>
                      <a:r>
                        <a:rPr lang="en-US" sz="800" b="0" i="0" u="none" strike="noStrike">
                          <a:solidFill>
                            <a:srgbClr val="000000"/>
                          </a:solidFill>
                          <a:effectLst/>
                          <a:latin typeface="Calibri" panose="020F0502020204030204" pitchFamily="34" charset="0"/>
                        </a:rPr>
                        <a:t>Averie Cooks</a:t>
                      </a:r>
                    </a:p>
                  </a:txBody>
                  <a:tcPr marL="5180" marR="5180" marT="5180" marB="0" anchor="b">
                    <a:lnL>
                      <a:noFill/>
                    </a:lnL>
                    <a:lnR>
                      <a:noFill/>
                    </a:lnR>
                    <a:lnT>
                      <a:noFill/>
                    </a:lnT>
                    <a:lnB>
                      <a:noFill/>
                    </a:lnB>
                  </a:tcPr>
                </a:tc>
                <a:extLst>
                  <a:ext uri="{0D108BD9-81ED-4DB2-BD59-A6C34878D82A}">
                    <a16:rowId xmlns:a16="http://schemas.microsoft.com/office/drawing/2014/main" val="280879283"/>
                  </a:ext>
                </a:extLst>
              </a:tr>
              <a:tr h="103603">
                <a:tc>
                  <a:txBody>
                    <a:bodyPr/>
                    <a:lstStyle/>
                    <a:p>
                      <a:pPr algn="l" fontAlgn="b"/>
                      <a:r>
                        <a:rPr lang="en-US" sz="800" b="0" i="0" u="none" strike="noStrike">
                          <a:solidFill>
                            <a:srgbClr val="000000"/>
                          </a:solidFill>
                          <a:effectLst/>
                          <a:latin typeface="Calibri" panose="020F0502020204030204" pitchFamily="34" charset="0"/>
                        </a:rPr>
                        <a:t>AZLyrics</a:t>
                      </a:r>
                    </a:p>
                  </a:txBody>
                  <a:tcPr marL="5180" marR="5180" marT="5180" marB="0" anchor="b">
                    <a:lnL>
                      <a:noFill/>
                    </a:lnL>
                    <a:lnR>
                      <a:noFill/>
                    </a:lnR>
                    <a:lnT>
                      <a:noFill/>
                    </a:lnT>
                    <a:lnB>
                      <a:noFill/>
                    </a:lnB>
                  </a:tcPr>
                </a:tc>
                <a:extLst>
                  <a:ext uri="{0D108BD9-81ED-4DB2-BD59-A6C34878D82A}">
                    <a16:rowId xmlns:a16="http://schemas.microsoft.com/office/drawing/2014/main" val="4276703212"/>
                  </a:ext>
                </a:extLst>
              </a:tr>
              <a:tr h="103603">
                <a:tc>
                  <a:txBody>
                    <a:bodyPr/>
                    <a:lstStyle/>
                    <a:p>
                      <a:pPr algn="l" fontAlgn="b"/>
                      <a:r>
                        <a:rPr lang="en-US" sz="800" b="0" i="0" u="none" strike="noStrike">
                          <a:solidFill>
                            <a:srgbClr val="000000"/>
                          </a:solidFill>
                          <a:effectLst/>
                          <a:latin typeface="Calibri" panose="020F0502020204030204" pitchFamily="34" charset="0"/>
                        </a:rPr>
                        <a:t>Baby Names</a:t>
                      </a:r>
                    </a:p>
                  </a:txBody>
                  <a:tcPr marL="5180" marR="5180" marT="5180" marB="0" anchor="b">
                    <a:lnL>
                      <a:noFill/>
                    </a:lnL>
                    <a:lnR>
                      <a:noFill/>
                    </a:lnR>
                    <a:lnT>
                      <a:noFill/>
                    </a:lnT>
                    <a:lnB>
                      <a:noFill/>
                    </a:lnB>
                  </a:tcPr>
                </a:tc>
                <a:extLst>
                  <a:ext uri="{0D108BD9-81ED-4DB2-BD59-A6C34878D82A}">
                    <a16:rowId xmlns:a16="http://schemas.microsoft.com/office/drawing/2014/main" val="3972841062"/>
                  </a:ext>
                </a:extLst>
              </a:tr>
              <a:tr h="103603">
                <a:tc>
                  <a:txBody>
                    <a:bodyPr/>
                    <a:lstStyle/>
                    <a:p>
                      <a:pPr algn="l" fontAlgn="b"/>
                      <a:r>
                        <a:rPr lang="en-US" sz="800" b="0" i="0" u="none" strike="noStrike">
                          <a:solidFill>
                            <a:srgbClr val="000000"/>
                          </a:solidFill>
                          <a:effectLst/>
                          <a:latin typeface="Calibri" panose="020F0502020204030204" pitchFamily="34" charset="0"/>
                        </a:rPr>
                        <a:t>Barstool Sports</a:t>
                      </a:r>
                    </a:p>
                  </a:txBody>
                  <a:tcPr marL="5180" marR="5180" marT="5180" marB="0" anchor="b">
                    <a:lnL>
                      <a:noFill/>
                    </a:lnL>
                    <a:lnR>
                      <a:noFill/>
                    </a:lnR>
                    <a:lnT>
                      <a:noFill/>
                    </a:lnT>
                    <a:lnB>
                      <a:noFill/>
                    </a:lnB>
                  </a:tcPr>
                </a:tc>
                <a:extLst>
                  <a:ext uri="{0D108BD9-81ED-4DB2-BD59-A6C34878D82A}">
                    <a16:rowId xmlns:a16="http://schemas.microsoft.com/office/drawing/2014/main" val="3524421608"/>
                  </a:ext>
                </a:extLst>
              </a:tr>
              <a:tr h="103603">
                <a:tc>
                  <a:txBody>
                    <a:bodyPr/>
                    <a:lstStyle/>
                    <a:p>
                      <a:pPr algn="l" fontAlgn="b"/>
                      <a:r>
                        <a:rPr lang="en-US" sz="800" b="0" i="0" u="none" strike="noStrike">
                          <a:solidFill>
                            <a:srgbClr val="000000"/>
                          </a:solidFill>
                          <a:effectLst/>
                          <a:latin typeface="Calibri" panose="020F0502020204030204" pitchFamily="34" charset="0"/>
                        </a:rPr>
                        <a:t>Baseball Reference</a:t>
                      </a:r>
                    </a:p>
                  </a:txBody>
                  <a:tcPr marL="5180" marR="5180" marT="5180" marB="0" anchor="b">
                    <a:lnL>
                      <a:noFill/>
                    </a:lnL>
                    <a:lnR>
                      <a:noFill/>
                    </a:lnR>
                    <a:lnT>
                      <a:noFill/>
                    </a:lnT>
                    <a:lnB>
                      <a:noFill/>
                    </a:lnB>
                  </a:tcPr>
                </a:tc>
                <a:extLst>
                  <a:ext uri="{0D108BD9-81ED-4DB2-BD59-A6C34878D82A}">
                    <a16:rowId xmlns:a16="http://schemas.microsoft.com/office/drawing/2014/main" val="3571240755"/>
                  </a:ext>
                </a:extLst>
              </a:tr>
              <a:tr h="103603">
                <a:tc>
                  <a:txBody>
                    <a:bodyPr/>
                    <a:lstStyle/>
                    <a:p>
                      <a:pPr algn="l" fontAlgn="b"/>
                      <a:r>
                        <a:rPr lang="en-US" sz="800" b="0" i="0" u="none" strike="noStrike">
                          <a:solidFill>
                            <a:srgbClr val="000000"/>
                          </a:solidFill>
                          <a:effectLst/>
                          <a:latin typeface="Calibri" panose="020F0502020204030204" pitchFamily="34" charset="0"/>
                        </a:rPr>
                        <a:t>Belly Full</a:t>
                      </a:r>
                    </a:p>
                  </a:txBody>
                  <a:tcPr marL="5180" marR="5180" marT="5180" marB="0" anchor="b">
                    <a:lnL>
                      <a:noFill/>
                    </a:lnL>
                    <a:lnR>
                      <a:noFill/>
                    </a:lnR>
                    <a:lnT>
                      <a:noFill/>
                    </a:lnT>
                    <a:lnB>
                      <a:noFill/>
                    </a:lnB>
                  </a:tcPr>
                </a:tc>
                <a:extLst>
                  <a:ext uri="{0D108BD9-81ED-4DB2-BD59-A6C34878D82A}">
                    <a16:rowId xmlns:a16="http://schemas.microsoft.com/office/drawing/2014/main" val="4085865367"/>
                  </a:ext>
                </a:extLst>
              </a:tr>
              <a:tr h="103603">
                <a:tc>
                  <a:txBody>
                    <a:bodyPr/>
                    <a:lstStyle/>
                    <a:p>
                      <a:pPr algn="l" fontAlgn="b"/>
                      <a:r>
                        <a:rPr lang="en-US" sz="800" b="0" i="0" u="none" strike="noStrike">
                          <a:solidFill>
                            <a:srgbClr val="000000"/>
                          </a:solidFill>
                          <a:effectLst/>
                          <a:latin typeface="Calibri" panose="020F0502020204030204" pitchFamily="34" charset="0"/>
                        </a:rPr>
                        <a:t>BeSoccer</a:t>
                      </a:r>
                    </a:p>
                  </a:txBody>
                  <a:tcPr marL="5180" marR="5180" marT="5180" marB="0" anchor="b">
                    <a:lnL>
                      <a:noFill/>
                    </a:lnL>
                    <a:lnR>
                      <a:noFill/>
                    </a:lnR>
                    <a:lnT>
                      <a:noFill/>
                    </a:lnT>
                    <a:lnB>
                      <a:noFill/>
                    </a:lnB>
                  </a:tcPr>
                </a:tc>
                <a:extLst>
                  <a:ext uri="{0D108BD9-81ED-4DB2-BD59-A6C34878D82A}">
                    <a16:rowId xmlns:a16="http://schemas.microsoft.com/office/drawing/2014/main" val="2901167245"/>
                  </a:ext>
                </a:extLst>
              </a:tr>
              <a:tr h="103603">
                <a:tc>
                  <a:txBody>
                    <a:bodyPr/>
                    <a:lstStyle/>
                    <a:p>
                      <a:pPr algn="l" fontAlgn="b"/>
                      <a:r>
                        <a:rPr lang="en-US" sz="800" b="0" i="0" u="none" strike="noStrike">
                          <a:solidFill>
                            <a:srgbClr val="000000"/>
                          </a:solidFill>
                          <a:effectLst/>
                          <a:latin typeface="Calibri" panose="020F0502020204030204" pitchFamily="34" charset="0"/>
                        </a:rPr>
                        <a:t>BGR</a:t>
                      </a:r>
                    </a:p>
                  </a:txBody>
                  <a:tcPr marL="5180" marR="5180" marT="5180" marB="0" anchor="b">
                    <a:lnL>
                      <a:noFill/>
                    </a:lnL>
                    <a:lnR>
                      <a:noFill/>
                    </a:lnR>
                    <a:lnT>
                      <a:noFill/>
                    </a:lnT>
                    <a:lnB>
                      <a:noFill/>
                    </a:lnB>
                  </a:tcPr>
                </a:tc>
                <a:extLst>
                  <a:ext uri="{0D108BD9-81ED-4DB2-BD59-A6C34878D82A}">
                    <a16:rowId xmlns:a16="http://schemas.microsoft.com/office/drawing/2014/main" val="57828847"/>
                  </a:ext>
                </a:extLst>
              </a:tr>
              <a:tr h="103603">
                <a:tc>
                  <a:txBody>
                    <a:bodyPr/>
                    <a:lstStyle/>
                    <a:p>
                      <a:pPr algn="l" fontAlgn="b"/>
                      <a:r>
                        <a:rPr lang="en-US" sz="800" b="0" i="0" u="none" strike="noStrike">
                          <a:solidFill>
                            <a:srgbClr val="000000"/>
                          </a:solidFill>
                          <a:effectLst/>
                          <a:latin typeface="Calibri" panose="020F0502020204030204" pitchFamily="34" charset="0"/>
                        </a:rPr>
                        <a:t>Bible</a:t>
                      </a:r>
                    </a:p>
                  </a:txBody>
                  <a:tcPr marL="5180" marR="5180" marT="5180" marB="0" anchor="b">
                    <a:lnL>
                      <a:noFill/>
                    </a:lnL>
                    <a:lnR>
                      <a:noFill/>
                    </a:lnR>
                    <a:lnT>
                      <a:noFill/>
                    </a:lnT>
                    <a:lnB>
                      <a:noFill/>
                    </a:lnB>
                  </a:tcPr>
                </a:tc>
                <a:extLst>
                  <a:ext uri="{0D108BD9-81ED-4DB2-BD59-A6C34878D82A}">
                    <a16:rowId xmlns:a16="http://schemas.microsoft.com/office/drawing/2014/main" val="4289414958"/>
                  </a:ext>
                </a:extLst>
              </a:tr>
              <a:tr h="103603">
                <a:tc>
                  <a:txBody>
                    <a:bodyPr/>
                    <a:lstStyle/>
                    <a:p>
                      <a:pPr algn="l" fontAlgn="b"/>
                      <a:r>
                        <a:rPr lang="en-US" sz="800" b="0" i="0" u="none" strike="noStrike">
                          <a:solidFill>
                            <a:srgbClr val="000000"/>
                          </a:solidFill>
                          <a:effectLst/>
                          <a:latin typeface="Calibri" panose="020F0502020204030204" pitchFamily="34" charset="0"/>
                        </a:rPr>
                        <a:t>Big Think</a:t>
                      </a:r>
                    </a:p>
                  </a:txBody>
                  <a:tcPr marL="5180" marR="5180" marT="5180" marB="0" anchor="b">
                    <a:lnL>
                      <a:noFill/>
                    </a:lnL>
                    <a:lnR>
                      <a:noFill/>
                    </a:lnR>
                    <a:lnT>
                      <a:noFill/>
                    </a:lnT>
                    <a:lnB>
                      <a:noFill/>
                    </a:lnB>
                  </a:tcPr>
                </a:tc>
                <a:extLst>
                  <a:ext uri="{0D108BD9-81ED-4DB2-BD59-A6C34878D82A}">
                    <a16:rowId xmlns:a16="http://schemas.microsoft.com/office/drawing/2014/main" val="3837080102"/>
                  </a:ext>
                </a:extLst>
              </a:tr>
              <a:tr h="103603">
                <a:tc>
                  <a:txBody>
                    <a:bodyPr/>
                    <a:lstStyle/>
                    <a:p>
                      <a:pPr algn="l" fontAlgn="b"/>
                      <a:r>
                        <a:rPr lang="en-US" sz="800" b="0" i="0" u="none" strike="noStrike">
                          <a:solidFill>
                            <a:srgbClr val="000000"/>
                          </a:solidFill>
                          <a:effectLst/>
                          <a:latin typeface="Calibri" panose="020F0502020204030204" pitchFamily="34" charset="0"/>
                        </a:rPr>
                        <a:t>Binding of Isaac: Rebirth Wiki</a:t>
                      </a:r>
                    </a:p>
                  </a:txBody>
                  <a:tcPr marL="5180" marR="5180" marT="5180" marB="0" anchor="b">
                    <a:lnL>
                      <a:noFill/>
                    </a:lnL>
                    <a:lnR>
                      <a:noFill/>
                    </a:lnR>
                    <a:lnT>
                      <a:noFill/>
                    </a:lnT>
                    <a:lnB>
                      <a:noFill/>
                    </a:lnB>
                  </a:tcPr>
                </a:tc>
                <a:extLst>
                  <a:ext uri="{0D108BD9-81ED-4DB2-BD59-A6C34878D82A}">
                    <a16:rowId xmlns:a16="http://schemas.microsoft.com/office/drawing/2014/main" val="2943824669"/>
                  </a:ext>
                </a:extLst>
              </a:tr>
              <a:tr h="103603">
                <a:tc>
                  <a:txBody>
                    <a:bodyPr/>
                    <a:lstStyle/>
                    <a:p>
                      <a:pPr algn="l" fontAlgn="b"/>
                      <a:r>
                        <a:rPr lang="en-US" sz="800" b="0" i="0" u="none" strike="noStrike">
                          <a:solidFill>
                            <a:srgbClr val="000000"/>
                          </a:solidFill>
                          <a:effectLst/>
                          <a:latin typeface="Calibri" panose="020F0502020204030204" pitchFamily="34" charset="0"/>
                        </a:rPr>
                        <a:t>Bingo</a:t>
                      </a:r>
                    </a:p>
                  </a:txBody>
                  <a:tcPr marL="5180" marR="5180" marT="5180" marB="0" anchor="b">
                    <a:lnL>
                      <a:noFill/>
                    </a:lnL>
                    <a:lnR>
                      <a:noFill/>
                    </a:lnR>
                    <a:lnT>
                      <a:noFill/>
                    </a:lnT>
                    <a:lnB>
                      <a:noFill/>
                    </a:lnB>
                  </a:tcPr>
                </a:tc>
                <a:extLst>
                  <a:ext uri="{0D108BD9-81ED-4DB2-BD59-A6C34878D82A}">
                    <a16:rowId xmlns:a16="http://schemas.microsoft.com/office/drawing/2014/main" val="2375456124"/>
                  </a:ext>
                </a:extLst>
              </a:tr>
              <a:tr h="103603">
                <a:tc>
                  <a:txBody>
                    <a:bodyPr/>
                    <a:lstStyle/>
                    <a:p>
                      <a:pPr algn="l" fontAlgn="b"/>
                      <a:r>
                        <a:rPr lang="en-US" sz="800" b="0" i="0" u="none" strike="noStrike">
                          <a:solidFill>
                            <a:srgbClr val="000000"/>
                          </a:solidFill>
                          <a:effectLst/>
                          <a:latin typeface="Calibri" panose="020F0502020204030204" pitchFamily="34" charset="0"/>
                        </a:rPr>
                        <a:t>Bleeding Cool</a:t>
                      </a:r>
                    </a:p>
                  </a:txBody>
                  <a:tcPr marL="5180" marR="5180" marT="5180" marB="0" anchor="b">
                    <a:lnL>
                      <a:noFill/>
                    </a:lnL>
                    <a:lnR>
                      <a:noFill/>
                    </a:lnR>
                    <a:lnT>
                      <a:noFill/>
                    </a:lnT>
                    <a:lnB>
                      <a:noFill/>
                    </a:lnB>
                  </a:tcPr>
                </a:tc>
                <a:extLst>
                  <a:ext uri="{0D108BD9-81ED-4DB2-BD59-A6C34878D82A}">
                    <a16:rowId xmlns:a16="http://schemas.microsoft.com/office/drawing/2014/main" val="985587213"/>
                  </a:ext>
                </a:extLst>
              </a:tr>
              <a:tr h="103603">
                <a:tc>
                  <a:txBody>
                    <a:bodyPr/>
                    <a:lstStyle/>
                    <a:p>
                      <a:pPr algn="l" fontAlgn="b"/>
                      <a:r>
                        <a:rPr lang="en-US" sz="800" b="0" i="0" u="none" strike="noStrike">
                          <a:solidFill>
                            <a:srgbClr val="000000"/>
                          </a:solidFill>
                          <a:effectLst/>
                          <a:latin typeface="Calibri" panose="020F0502020204030204" pitchFamily="34" charset="0"/>
                        </a:rPr>
                        <a:t>BleepingComputer</a:t>
                      </a:r>
                    </a:p>
                  </a:txBody>
                  <a:tcPr marL="5180" marR="5180" marT="5180" marB="0" anchor="b">
                    <a:lnL>
                      <a:noFill/>
                    </a:lnL>
                    <a:lnR>
                      <a:noFill/>
                    </a:lnR>
                    <a:lnT>
                      <a:noFill/>
                    </a:lnT>
                    <a:lnB>
                      <a:noFill/>
                    </a:lnB>
                  </a:tcPr>
                </a:tc>
                <a:extLst>
                  <a:ext uri="{0D108BD9-81ED-4DB2-BD59-A6C34878D82A}">
                    <a16:rowId xmlns:a16="http://schemas.microsoft.com/office/drawing/2014/main" val="3910566824"/>
                  </a:ext>
                </a:extLst>
              </a:tr>
              <a:tr h="103603">
                <a:tc>
                  <a:txBody>
                    <a:bodyPr/>
                    <a:lstStyle/>
                    <a:p>
                      <a:pPr algn="l" fontAlgn="b"/>
                      <a:r>
                        <a:rPr lang="en-US" sz="800" b="0" i="0" u="none" strike="noStrike">
                          <a:solidFill>
                            <a:srgbClr val="000000"/>
                          </a:solidFill>
                          <a:effectLst/>
                          <a:latin typeface="Calibri" panose="020F0502020204030204" pitchFamily="34" charset="0"/>
                        </a:rPr>
                        <a:t>Bob Vila</a:t>
                      </a:r>
                    </a:p>
                  </a:txBody>
                  <a:tcPr marL="5180" marR="5180" marT="5180" marB="0" anchor="b">
                    <a:lnL>
                      <a:noFill/>
                    </a:lnL>
                    <a:lnR>
                      <a:noFill/>
                    </a:lnR>
                    <a:lnT>
                      <a:noFill/>
                    </a:lnT>
                    <a:lnB>
                      <a:noFill/>
                    </a:lnB>
                  </a:tcPr>
                </a:tc>
                <a:extLst>
                  <a:ext uri="{0D108BD9-81ED-4DB2-BD59-A6C34878D82A}">
                    <a16:rowId xmlns:a16="http://schemas.microsoft.com/office/drawing/2014/main" val="2496624722"/>
                  </a:ext>
                </a:extLst>
              </a:tr>
              <a:tr h="103603">
                <a:tc>
                  <a:txBody>
                    <a:bodyPr/>
                    <a:lstStyle/>
                    <a:p>
                      <a:pPr algn="l" fontAlgn="b"/>
                      <a:r>
                        <a:rPr lang="en-US" sz="800" b="0" i="0" u="none" strike="noStrike">
                          <a:solidFill>
                            <a:srgbClr val="000000"/>
                          </a:solidFill>
                          <a:effectLst/>
                          <a:latin typeface="Calibri" panose="020F0502020204030204" pitchFamily="34" charset="0"/>
                        </a:rPr>
                        <a:t>Bored Panda</a:t>
                      </a:r>
                    </a:p>
                  </a:txBody>
                  <a:tcPr marL="5180" marR="5180" marT="5180" marB="0" anchor="b">
                    <a:lnL>
                      <a:noFill/>
                    </a:lnL>
                    <a:lnR>
                      <a:noFill/>
                    </a:lnR>
                    <a:lnT>
                      <a:noFill/>
                    </a:lnT>
                    <a:lnB>
                      <a:noFill/>
                    </a:lnB>
                  </a:tcPr>
                </a:tc>
                <a:extLst>
                  <a:ext uri="{0D108BD9-81ED-4DB2-BD59-A6C34878D82A}">
                    <a16:rowId xmlns:a16="http://schemas.microsoft.com/office/drawing/2014/main" val="1588519999"/>
                  </a:ext>
                </a:extLst>
              </a:tr>
              <a:tr h="103603">
                <a:tc>
                  <a:txBody>
                    <a:bodyPr/>
                    <a:lstStyle/>
                    <a:p>
                      <a:pPr algn="l" fontAlgn="b"/>
                      <a:r>
                        <a:rPr lang="en-US" sz="800" b="0" i="0" u="none" strike="noStrike">
                          <a:solidFill>
                            <a:srgbClr val="000000"/>
                          </a:solidFill>
                          <a:effectLst/>
                          <a:latin typeface="Calibri" panose="020F0502020204030204" pitchFamily="34" charset="0"/>
                        </a:rPr>
                        <a:t>Boston</a:t>
                      </a:r>
                    </a:p>
                  </a:txBody>
                  <a:tcPr marL="5180" marR="5180" marT="5180" marB="0" anchor="b">
                    <a:lnL>
                      <a:noFill/>
                    </a:lnL>
                    <a:lnR>
                      <a:noFill/>
                    </a:lnR>
                    <a:lnT>
                      <a:noFill/>
                    </a:lnT>
                    <a:lnB>
                      <a:noFill/>
                    </a:lnB>
                  </a:tcPr>
                </a:tc>
                <a:extLst>
                  <a:ext uri="{0D108BD9-81ED-4DB2-BD59-A6C34878D82A}">
                    <a16:rowId xmlns:a16="http://schemas.microsoft.com/office/drawing/2014/main" val="1335885123"/>
                  </a:ext>
                </a:extLst>
              </a:tr>
              <a:tr h="103603">
                <a:tc>
                  <a:txBody>
                    <a:bodyPr/>
                    <a:lstStyle/>
                    <a:p>
                      <a:pPr algn="l" fontAlgn="b"/>
                      <a:r>
                        <a:rPr lang="en-US" sz="800" b="0" i="0" u="none" strike="noStrike">
                          <a:solidFill>
                            <a:srgbClr val="000000"/>
                          </a:solidFill>
                          <a:effectLst/>
                          <a:latin typeface="Calibri" panose="020F0502020204030204" pitchFamily="34" charset="0"/>
                        </a:rPr>
                        <a:t>Boston Herald</a:t>
                      </a:r>
                    </a:p>
                  </a:txBody>
                  <a:tcPr marL="5180" marR="5180" marT="5180" marB="0" anchor="b">
                    <a:lnL>
                      <a:noFill/>
                    </a:lnL>
                    <a:lnR>
                      <a:noFill/>
                    </a:lnR>
                    <a:lnT>
                      <a:noFill/>
                    </a:lnT>
                    <a:lnB>
                      <a:noFill/>
                    </a:lnB>
                  </a:tcPr>
                </a:tc>
                <a:extLst>
                  <a:ext uri="{0D108BD9-81ED-4DB2-BD59-A6C34878D82A}">
                    <a16:rowId xmlns:a16="http://schemas.microsoft.com/office/drawing/2014/main" val="2407542661"/>
                  </a:ext>
                </a:extLst>
              </a:tr>
              <a:tr h="103603">
                <a:tc>
                  <a:txBody>
                    <a:bodyPr/>
                    <a:lstStyle/>
                    <a:p>
                      <a:pPr algn="l" fontAlgn="b"/>
                      <a:r>
                        <a:rPr lang="en-US" sz="800" b="0" i="0" u="none" strike="noStrike">
                          <a:solidFill>
                            <a:srgbClr val="000000"/>
                          </a:solidFill>
                          <a:effectLst/>
                          <a:latin typeface="Calibri" panose="020F0502020204030204" pitchFamily="34" charset="0"/>
                        </a:rPr>
                        <a:t>Brainly</a:t>
                      </a:r>
                    </a:p>
                  </a:txBody>
                  <a:tcPr marL="5180" marR="5180" marT="5180" marB="0" anchor="b">
                    <a:lnL>
                      <a:noFill/>
                    </a:lnL>
                    <a:lnR>
                      <a:noFill/>
                    </a:lnR>
                    <a:lnT>
                      <a:noFill/>
                    </a:lnT>
                    <a:lnB>
                      <a:noFill/>
                    </a:lnB>
                  </a:tcPr>
                </a:tc>
                <a:extLst>
                  <a:ext uri="{0D108BD9-81ED-4DB2-BD59-A6C34878D82A}">
                    <a16:rowId xmlns:a16="http://schemas.microsoft.com/office/drawing/2014/main" val="321148635"/>
                  </a:ext>
                </a:extLst>
              </a:tr>
              <a:tr h="103603">
                <a:tc>
                  <a:txBody>
                    <a:bodyPr/>
                    <a:lstStyle/>
                    <a:p>
                      <a:pPr algn="l" fontAlgn="b"/>
                      <a:r>
                        <a:rPr lang="en-US" sz="800" b="0" i="0" u="none" strike="noStrike">
                          <a:solidFill>
                            <a:srgbClr val="000000"/>
                          </a:solidFill>
                          <a:effectLst/>
                          <a:latin typeface="Calibri" panose="020F0502020204030204" pitchFamily="34" charset="0"/>
                        </a:rPr>
                        <a:t>Britannica</a:t>
                      </a:r>
                    </a:p>
                  </a:txBody>
                  <a:tcPr marL="5180" marR="5180" marT="5180" marB="0" anchor="b">
                    <a:lnL>
                      <a:noFill/>
                    </a:lnL>
                    <a:lnR>
                      <a:noFill/>
                    </a:lnR>
                    <a:lnT>
                      <a:noFill/>
                    </a:lnT>
                    <a:lnB>
                      <a:noFill/>
                    </a:lnB>
                  </a:tcPr>
                </a:tc>
                <a:extLst>
                  <a:ext uri="{0D108BD9-81ED-4DB2-BD59-A6C34878D82A}">
                    <a16:rowId xmlns:a16="http://schemas.microsoft.com/office/drawing/2014/main" val="3203948351"/>
                  </a:ext>
                </a:extLst>
              </a:tr>
              <a:tr h="103603">
                <a:tc>
                  <a:txBody>
                    <a:bodyPr/>
                    <a:lstStyle/>
                    <a:p>
                      <a:pPr algn="l" fontAlgn="b"/>
                      <a:r>
                        <a:rPr lang="en-US" sz="800" b="0" i="0" u="none" strike="noStrike">
                          <a:solidFill>
                            <a:srgbClr val="000000"/>
                          </a:solidFill>
                          <a:effectLst/>
                          <a:latin typeface="Calibri" panose="020F0502020204030204" pitchFamily="34" charset="0"/>
                        </a:rPr>
                        <a:t>Broadcastify</a:t>
                      </a:r>
                    </a:p>
                  </a:txBody>
                  <a:tcPr marL="5180" marR="5180" marT="5180" marB="0" anchor="b">
                    <a:lnL>
                      <a:noFill/>
                    </a:lnL>
                    <a:lnR>
                      <a:noFill/>
                    </a:lnR>
                    <a:lnT>
                      <a:noFill/>
                    </a:lnT>
                    <a:lnB>
                      <a:noFill/>
                    </a:lnB>
                  </a:tcPr>
                </a:tc>
                <a:extLst>
                  <a:ext uri="{0D108BD9-81ED-4DB2-BD59-A6C34878D82A}">
                    <a16:rowId xmlns:a16="http://schemas.microsoft.com/office/drawing/2014/main" val="3874075655"/>
                  </a:ext>
                </a:extLst>
              </a:tr>
              <a:tr h="103603">
                <a:tc>
                  <a:txBody>
                    <a:bodyPr/>
                    <a:lstStyle/>
                    <a:p>
                      <a:pPr algn="l" fontAlgn="b"/>
                      <a:r>
                        <a:rPr lang="en-US" sz="800" b="0" i="0" u="none" strike="noStrike" dirty="0" err="1">
                          <a:solidFill>
                            <a:srgbClr val="000000"/>
                          </a:solidFill>
                          <a:effectLst/>
                          <a:latin typeface="Calibri" panose="020F0502020204030204" pitchFamily="34" charset="0"/>
                        </a:rPr>
                        <a:t>BroBible</a:t>
                      </a:r>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956505260"/>
                  </a:ext>
                </a:extLst>
              </a:tr>
            </a:tbl>
          </a:graphicData>
        </a:graphic>
      </p:graphicFrame>
      <p:graphicFrame>
        <p:nvGraphicFramePr>
          <p:cNvPr id="3" name="Table 2">
            <a:extLst>
              <a:ext uri="{FF2B5EF4-FFF2-40B4-BE49-F238E27FC236}">
                <a16:creationId xmlns:a16="http://schemas.microsoft.com/office/drawing/2014/main" id="{9B5875FC-54BC-F47D-9896-48053F5A870D}"/>
              </a:ext>
            </a:extLst>
          </p:cNvPr>
          <p:cNvGraphicFramePr>
            <a:graphicFrameLocks noGrp="1"/>
          </p:cNvGraphicFramePr>
          <p:nvPr>
            <p:extLst>
              <p:ext uri="{D42A27DB-BD31-4B8C-83A1-F6EECF244321}">
                <p14:modId xmlns:p14="http://schemas.microsoft.com/office/powerpoint/2010/main" val="3451076582"/>
              </p:ext>
            </p:extLst>
          </p:nvPr>
        </p:nvGraphicFramePr>
        <p:xfrm>
          <a:off x="1712871" y="1219200"/>
          <a:ext cx="1046998" cy="5338200"/>
        </p:xfrm>
        <a:graphic>
          <a:graphicData uri="http://schemas.openxmlformats.org/drawingml/2006/table">
            <a:tbl>
              <a:tblPr/>
              <a:tblGrid>
                <a:gridCol w="1046998">
                  <a:extLst>
                    <a:ext uri="{9D8B030D-6E8A-4147-A177-3AD203B41FA5}">
                      <a16:colId xmlns:a16="http://schemas.microsoft.com/office/drawing/2014/main" val="3206349276"/>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Bubble Pop!</a:t>
                      </a:r>
                    </a:p>
                  </a:txBody>
                  <a:tcPr marL="5180" marR="5180" marT="5180" marB="0" anchor="b">
                    <a:lnL>
                      <a:noFill/>
                    </a:lnL>
                    <a:lnR>
                      <a:noFill/>
                    </a:lnR>
                    <a:lnT>
                      <a:noFill/>
                    </a:lnT>
                    <a:lnB>
                      <a:noFill/>
                    </a:lnB>
                  </a:tcPr>
                </a:tc>
                <a:extLst>
                  <a:ext uri="{0D108BD9-81ED-4DB2-BD59-A6C34878D82A}">
                    <a16:rowId xmlns:a16="http://schemas.microsoft.com/office/drawing/2014/main" val="3307402346"/>
                  </a:ext>
                </a:extLst>
              </a:tr>
              <a:tr h="103603">
                <a:tc>
                  <a:txBody>
                    <a:bodyPr/>
                    <a:lstStyle/>
                    <a:p>
                      <a:pPr algn="l" fontAlgn="b"/>
                      <a:r>
                        <a:rPr lang="en-US" sz="800" b="0" i="0" u="none" strike="noStrike">
                          <a:solidFill>
                            <a:srgbClr val="000000"/>
                          </a:solidFill>
                          <a:effectLst/>
                          <a:latin typeface="Calibri" panose="020F0502020204030204" pitchFamily="34" charset="0"/>
                        </a:rPr>
                        <a:t>Bubble Shooter</a:t>
                      </a:r>
                    </a:p>
                  </a:txBody>
                  <a:tcPr marL="5180" marR="5180" marT="5180" marB="0" anchor="b">
                    <a:lnL>
                      <a:noFill/>
                    </a:lnL>
                    <a:lnR>
                      <a:noFill/>
                    </a:lnR>
                    <a:lnT>
                      <a:noFill/>
                    </a:lnT>
                    <a:lnB>
                      <a:noFill/>
                    </a:lnB>
                  </a:tcPr>
                </a:tc>
                <a:extLst>
                  <a:ext uri="{0D108BD9-81ED-4DB2-BD59-A6C34878D82A}">
                    <a16:rowId xmlns:a16="http://schemas.microsoft.com/office/drawing/2014/main" val="3333783386"/>
                  </a:ext>
                </a:extLst>
              </a:tr>
              <a:tr h="103603">
                <a:tc>
                  <a:txBody>
                    <a:bodyPr/>
                    <a:lstStyle/>
                    <a:p>
                      <a:pPr algn="l" fontAlgn="b"/>
                      <a:r>
                        <a:rPr lang="en-US" sz="800" b="0" i="0" u="none" strike="noStrike">
                          <a:solidFill>
                            <a:srgbClr val="000000"/>
                          </a:solidFill>
                          <a:effectLst/>
                          <a:latin typeface="Calibri" panose="020F0502020204030204" pitchFamily="34" charset="0"/>
                        </a:rPr>
                        <a:t>Bubble Witch 3 Saga</a:t>
                      </a:r>
                    </a:p>
                  </a:txBody>
                  <a:tcPr marL="5180" marR="5180" marT="5180" marB="0" anchor="b">
                    <a:lnL>
                      <a:noFill/>
                    </a:lnL>
                    <a:lnR>
                      <a:noFill/>
                    </a:lnR>
                    <a:lnT>
                      <a:noFill/>
                    </a:lnT>
                    <a:lnB>
                      <a:noFill/>
                    </a:lnB>
                  </a:tcPr>
                </a:tc>
                <a:extLst>
                  <a:ext uri="{0D108BD9-81ED-4DB2-BD59-A6C34878D82A}">
                    <a16:rowId xmlns:a16="http://schemas.microsoft.com/office/drawing/2014/main" val="3625418845"/>
                  </a:ext>
                </a:extLst>
              </a:tr>
              <a:tr h="103603">
                <a:tc>
                  <a:txBody>
                    <a:bodyPr/>
                    <a:lstStyle/>
                    <a:p>
                      <a:pPr algn="l" fontAlgn="b"/>
                      <a:r>
                        <a:rPr lang="en-US" sz="800" b="0" i="0" u="none" strike="noStrike">
                          <a:solidFill>
                            <a:srgbClr val="000000"/>
                          </a:solidFill>
                          <a:effectLst/>
                          <a:latin typeface="Calibri" panose="020F0502020204030204" pitchFamily="34" charset="0"/>
                        </a:rPr>
                        <a:t>Budget Bytes</a:t>
                      </a:r>
                    </a:p>
                  </a:txBody>
                  <a:tcPr marL="5180" marR="5180" marT="5180" marB="0" anchor="b">
                    <a:lnL>
                      <a:noFill/>
                    </a:lnL>
                    <a:lnR>
                      <a:noFill/>
                    </a:lnR>
                    <a:lnT>
                      <a:noFill/>
                    </a:lnT>
                    <a:lnB>
                      <a:noFill/>
                    </a:lnB>
                  </a:tcPr>
                </a:tc>
                <a:extLst>
                  <a:ext uri="{0D108BD9-81ED-4DB2-BD59-A6C34878D82A}">
                    <a16:rowId xmlns:a16="http://schemas.microsoft.com/office/drawing/2014/main" val="2219057027"/>
                  </a:ext>
                </a:extLst>
              </a:tr>
              <a:tr h="103603">
                <a:tc>
                  <a:txBody>
                    <a:bodyPr/>
                    <a:lstStyle/>
                    <a:p>
                      <a:pPr algn="l" fontAlgn="b"/>
                      <a:r>
                        <a:rPr lang="en-US" sz="800" b="0" i="0" u="none" strike="noStrike" dirty="0" err="1">
                          <a:solidFill>
                            <a:srgbClr val="000000"/>
                          </a:solidFill>
                          <a:effectLst/>
                          <a:latin typeface="Calibri" panose="020F0502020204030204" pitchFamily="34" charset="0"/>
                        </a:rPr>
                        <a:t>Bulbapedia</a:t>
                      </a:r>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318902579"/>
                  </a:ext>
                </a:extLst>
              </a:tr>
              <a:tr h="103603">
                <a:tc>
                  <a:txBody>
                    <a:bodyPr/>
                    <a:lstStyle/>
                    <a:p>
                      <a:pPr algn="l" fontAlgn="b"/>
                      <a:r>
                        <a:rPr lang="en-US" sz="800" b="0" i="0" u="none" strike="noStrike">
                          <a:solidFill>
                            <a:srgbClr val="000000"/>
                          </a:solidFill>
                          <a:effectLst/>
                          <a:latin typeface="Calibri" panose="020F0502020204030204" pitchFamily="34" charset="0"/>
                        </a:rPr>
                        <a:t>Business Insider</a:t>
                      </a:r>
                    </a:p>
                  </a:txBody>
                  <a:tcPr marL="5180" marR="5180" marT="5180" marB="0" anchor="b">
                    <a:lnL>
                      <a:noFill/>
                    </a:lnL>
                    <a:lnR>
                      <a:noFill/>
                    </a:lnR>
                    <a:lnT>
                      <a:noFill/>
                    </a:lnT>
                    <a:lnB>
                      <a:noFill/>
                    </a:lnB>
                  </a:tcPr>
                </a:tc>
                <a:extLst>
                  <a:ext uri="{0D108BD9-81ED-4DB2-BD59-A6C34878D82A}">
                    <a16:rowId xmlns:a16="http://schemas.microsoft.com/office/drawing/2014/main" val="119017227"/>
                  </a:ext>
                </a:extLst>
              </a:tr>
              <a:tr h="103603">
                <a:tc>
                  <a:txBody>
                    <a:bodyPr/>
                    <a:lstStyle/>
                    <a:p>
                      <a:pPr algn="l" fontAlgn="b"/>
                      <a:r>
                        <a:rPr lang="en-US" sz="800" b="0" i="0" u="none" strike="noStrike">
                          <a:solidFill>
                            <a:srgbClr val="000000"/>
                          </a:solidFill>
                          <a:effectLst/>
                          <a:latin typeface="Calibri" panose="020F0502020204030204" pitchFamily="34" charset="0"/>
                        </a:rPr>
                        <a:t>Bustle</a:t>
                      </a:r>
                    </a:p>
                  </a:txBody>
                  <a:tcPr marL="5180" marR="5180" marT="5180" marB="0" anchor="b">
                    <a:lnL>
                      <a:noFill/>
                    </a:lnL>
                    <a:lnR>
                      <a:noFill/>
                    </a:lnR>
                    <a:lnT>
                      <a:noFill/>
                    </a:lnT>
                    <a:lnB>
                      <a:noFill/>
                    </a:lnB>
                  </a:tcPr>
                </a:tc>
                <a:extLst>
                  <a:ext uri="{0D108BD9-81ED-4DB2-BD59-A6C34878D82A}">
                    <a16:rowId xmlns:a16="http://schemas.microsoft.com/office/drawing/2014/main" val="1354433213"/>
                  </a:ext>
                </a:extLst>
              </a:tr>
              <a:tr h="103603">
                <a:tc>
                  <a:txBody>
                    <a:bodyPr/>
                    <a:lstStyle/>
                    <a:p>
                      <a:pPr algn="l" fontAlgn="b"/>
                      <a:r>
                        <a:rPr lang="en-US" sz="800" b="0" i="0" u="none" strike="noStrike">
                          <a:solidFill>
                            <a:srgbClr val="000000"/>
                          </a:solidFill>
                          <a:effectLst/>
                          <a:latin typeface="Calibri" panose="020F0502020204030204" pitchFamily="34" charset="0"/>
                        </a:rPr>
                        <a:t>Buzzfeed</a:t>
                      </a:r>
                    </a:p>
                  </a:txBody>
                  <a:tcPr marL="5180" marR="5180" marT="5180" marB="0" anchor="b">
                    <a:lnL>
                      <a:noFill/>
                    </a:lnL>
                    <a:lnR>
                      <a:noFill/>
                    </a:lnR>
                    <a:lnT>
                      <a:noFill/>
                    </a:lnT>
                    <a:lnB>
                      <a:noFill/>
                    </a:lnB>
                  </a:tcPr>
                </a:tc>
                <a:extLst>
                  <a:ext uri="{0D108BD9-81ED-4DB2-BD59-A6C34878D82A}">
                    <a16:rowId xmlns:a16="http://schemas.microsoft.com/office/drawing/2014/main" val="2781848557"/>
                  </a:ext>
                </a:extLst>
              </a:tr>
              <a:tr h="103603">
                <a:tc>
                  <a:txBody>
                    <a:bodyPr/>
                    <a:lstStyle/>
                    <a:p>
                      <a:pPr algn="l" fontAlgn="b"/>
                      <a:r>
                        <a:rPr lang="en-US" sz="800" b="0" i="0" u="none" strike="noStrike">
                          <a:solidFill>
                            <a:srgbClr val="000000"/>
                          </a:solidFill>
                          <a:effectLst/>
                          <a:latin typeface="Calibri" panose="020F0502020204030204" pitchFamily="34" charset="0"/>
                        </a:rPr>
                        <a:t>Cafe Delites</a:t>
                      </a:r>
                    </a:p>
                  </a:txBody>
                  <a:tcPr marL="5180" marR="5180" marT="5180" marB="0" anchor="b">
                    <a:lnL>
                      <a:noFill/>
                    </a:lnL>
                    <a:lnR>
                      <a:noFill/>
                    </a:lnR>
                    <a:lnT>
                      <a:noFill/>
                    </a:lnT>
                    <a:lnB>
                      <a:noFill/>
                    </a:lnB>
                  </a:tcPr>
                </a:tc>
                <a:extLst>
                  <a:ext uri="{0D108BD9-81ED-4DB2-BD59-A6C34878D82A}">
                    <a16:rowId xmlns:a16="http://schemas.microsoft.com/office/drawing/2014/main" val="4034965157"/>
                  </a:ext>
                </a:extLst>
              </a:tr>
              <a:tr h="103603">
                <a:tc>
                  <a:txBody>
                    <a:bodyPr/>
                    <a:lstStyle/>
                    <a:p>
                      <a:pPr algn="l" fontAlgn="b"/>
                      <a:r>
                        <a:rPr lang="en-US" sz="800" b="0" i="0" u="none" strike="noStrike">
                          <a:solidFill>
                            <a:srgbClr val="000000"/>
                          </a:solidFill>
                          <a:effectLst/>
                          <a:latin typeface="Calibri" panose="020F0502020204030204" pitchFamily="34" charset="0"/>
                        </a:rPr>
                        <a:t>Calamity Mod</a:t>
                      </a:r>
                    </a:p>
                  </a:txBody>
                  <a:tcPr marL="5180" marR="5180" marT="5180" marB="0" anchor="b">
                    <a:lnL>
                      <a:noFill/>
                    </a:lnL>
                    <a:lnR>
                      <a:noFill/>
                    </a:lnR>
                    <a:lnT>
                      <a:noFill/>
                    </a:lnT>
                    <a:lnB>
                      <a:noFill/>
                    </a:lnB>
                  </a:tcPr>
                </a:tc>
                <a:extLst>
                  <a:ext uri="{0D108BD9-81ED-4DB2-BD59-A6C34878D82A}">
                    <a16:rowId xmlns:a16="http://schemas.microsoft.com/office/drawing/2014/main" val="900477615"/>
                  </a:ext>
                </a:extLst>
              </a:tr>
              <a:tr h="103603">
                <a:tc>
                  <a:txBody>
                    <a:bodyPr/>
                    <a:lstStyle/>
                    <a:p>
                      <a:pPr algn="l" fontAlgn="b"/>
                      <a:r>
                        <a:rPr lang="en-US" sz="800" b="0" i="0" u="none" strike="noStrike">
                          <a:solidFill>
                            <a:srgbClr val="000000"/>
                          </a:solidFill>
                          <a:effectLst/>
                          <a:latin typeface="Calibri" panose="020F0502020204030204" pitchFamily="34" charset="0"/>
                        </a:rPr>
                        <a:t>Calculator</a:t>
                      </a:r>
                    </a:p>
                  </a:txBody>
                  <a:tcPr marL="5180" marR="5180" marT="5180" marB="0" anchor="b">
                    <a:lnL>
                      <a:noFill/>
                    </a:lnL>
                    <a:lnR>
                      <a:noFill/>
                    </a:lnR>
                    <a:lnT>
                      <a:noFill/>
                    </a:lnT>
                    <a:lnB>
                      <a:noFill/>
                    </a:lnB>
                  </a:tcPr>
                </a:tc>
                <a:extLst>
                  <a:ext uri="{0D108BD9-81ED-4DB2-BD59-A6C34878D82A}">
                    <a16:rowId xmlns:a16="http://schemas.microsoft.com/office/drawing/2014/main" val="3188293745"/>
                  </a:ext>
                </a:extLst>
              </a:tr>
              <a:tr h="103603">
                <a:tc>
                  <a:txBody>
                    <a:bodyPr/>
                    <a:lstStyle/>
                    <a:p>
                      <a:pPr algn="l" fontAlgn="b"/>
                      <a:r>
                        <a:rPr lang="en-US" sz="800" b="0" i="0" u="none" strike="noStrike">
                          <a:solidFill>
                            <a:srgbClr val="000000"/>
                          </a:solidFill>
                          <a:effectLst/>
                          <a:latin typeface="Calibri" panose="020F0502020204030204" pitchFamily="34" charset="0"/>
                        </a:rPr>
                        <a:t>Candy Crush Saga</a:t>
                      </a:r>
                    </a:p>
                  </a:txBody>
                  <a:tcPr marL="5180" marR="5180" marT="5180" marB="0" anchor="b">
                    <a:lnL>
                      <a:noFill/>
                    </a:lnL>
                    <a:lnR>
                      <a:noFill/>
                    </a:lnR>
                    <a:lnT>
                      <a:noFill/>
                    </a:lnT>
                    <a:lnB>
                      <a:noFill/>
                    </a:lnB>
                  </a:tcPr>
                </a:tc>
                <a:extLst>
                  <a:ext uri="{0D108BD9-81ED-4DB2-BD59-A6C34878D82A}">
                    <a16:rowId xmlns:a16="http://schemas.microsoft.com/office/drawing/2014/main" val="742769125"/>
                  </a:ext>
                </a:extLst>
              </a:tr>
              <a:tr h="103603">
                <a:tc>
                  <a:txBody>
                    <a:bodyPr/>
                    <a:lstStyle/>
                    <a:p>
                      <a:pPr algn="l" fontAlgn="b"/>
                      <a:r>
                        <a:rPr lang="en-US" sz="800" b="0" i="0" u="none" strike="noStrike">
                          <a:solidFill>
                            <a:srgbClr val="000000"/>
                          </a:solidFill>
                          <a:effectLst/>
                          <a:latin typeface="Calibri" panose="020F0502020204030204" pitchFamily="34" charset="0"/>
                        </a:rPr>
                        <a:t>CarBuzz</a:t>
                      </a:r>
                    </a:p>
                  </a:txBody>
                  <a:tcPr marL="5180" marR="5180" marT="5180" marB="0" anchor="b">
                    <a:lnL>
                      <a:noFill/>
                    </a:lnL>
                    <a:lnR>
                      <a:noFill/>
                    </a:lnR>
                    <a:lnT>
                      <a:noFill/>
                    </a:lnT>
                    <a:lnB>
                      <a:noFill/>
                    </a:lnB>
                  </a:tcPr>
                </a:tc>
                <a:extLst>
                  <a:ext uri="{0D108BD9-81ED-4DB2-BD59-A6C34878D82A}">
                    <a16:rowId xmlns:a16="http://schemas.microsoft.com/office/drawing/2014/main" val="4194681229"/>
                  </a:ext>
                </a:extLst>
              </a:tr>
              <a:tr h="103603">
                <a:tc>
                  <a:txBody>
                    <a:bodyPr/>
                    <a:lstStyle/>
                    <a:p>
                      <a:pPr algn="l" fontAlgn="b"/>
                      <a:r>
                        <a:rPr lang="en-US" sz="800" b="0" i="0" u="none" strike="noStrike">
                          <a:solidFill>
                            <a:srgbClr val="000000"/>
                          </a:solidFill>
                          <a:effectLst/>
                          <a:latin typeface="Calibri" panose="020F0502020204030204" pitchFamily="34" charset="0"/>
                        </a:rPr>
                        <a:t>Casino Slot Machine</a:t>
                      </a:r>
                    </a:p>
                  </a:txBody>
                  <a:tcPr marL="5180" marR="5180" marT="5180" marB="0" anchor="b">
                    <a:lnL>
                      <a:noFill/>
                    </a:lnL>
                    <a:lnR>
                      <a:noFill/>
                    </a:lnR>
                    <a:lnT>
                      <a:noFill/>
                    </a:lnT>
                    <a:lnB>
                      <a:noFill/>
                    </a:lnB>
                  </a:tcPr>
                </a:tc>
                <a:extLst>
                  <a:ext uri="{0D108BD9-81ED-4DB2-BD59-A6C34878D82A}">
                    <a16:rowId xmlns:a16="http://schemas.microsoft.com/office/drawing/2014/main" val="3884746552"/>
                  </a:ext>
                </a:extLst>
              </a:tr>
              <a:tr h="103603">
                <a:tc>
                  <a:txBody>
                    <a:bodyPr/>
                    <a:lstStyle/>
                    <a:p>
                      <a:pPr algn="l" fontAlgn="b"/>
                      <a:r>
                        <a:rPr lang="en-US" sz="800" b="0" i="0" u="none" strike="noStrike">
                          <a:solidFill>
                            <a:srgbClr val="000000"/>
                          </a:solidFill>
                          <a:effectLst/>
                          <a:latin typeface="Calibri" panose="020F0502020204030204" pitchFamily="34" charset="0"/>
                        </a:rPr>
                        <a:t>Castbox</a:t>
                      </a:r>
                    </a:p>
                  </a:txBody>
                  <a:tcPr marL="5180" marR="5180" marT="5180" marB="0" anchor="b">
                    <a:lnL>
                      <a:noFill/>
                    </a:lnL>
                    <a:lnR>
                      <a:noFill/>
                    </a:lnR>
                    <a:lnT>
                      <a:noFill/>
                    </a:lnT>
                    <a:lnB>
                      <a:noFill/>
                    </a:lnB>
                  </a:tcPr>
                </a:tc>
                <a:extLst>
                  <a:ext uri="{0D108BD9-81ED-4DB2-BD59-A6C34878D82A}">
                    <a16:rowId xmlns:a16="http://schemas.microsoft.com/office/drawing/2014/main" val="3751471742"/>
                  </a:ext>
                </a:extLst>
              </a:tr>
              <a:tr h="103603">
                <a:tc>
                  <a:txBody>
                    <a:bodyPr/>
                    <a:lstStyle/>
                    <a:p>
                      <a:pPr algn="l" fontAlgn="b"/>
                      <a:r>
                        <a:rPr lang="en-US" sz="800" b="0" i="0" u="none" strike="noStrike">
                          <a:solidFill>
                            <a:srgbClr val="000000"/>
                          </a:solidFill>
                          <a:effectLst/>
                          <a:latin typeface="Calibri" panose="020F0502020204030204" pitchFamily="34" charset="0"/>
                        </a:rPr>
                        <a:t>CBS</a:t>
                      </a:r>
                    </a:p>
                  </a:txBody>
                  <a:tcPr marL="5180" marR="5180" marT="5180" marB="0" anchor="b">
                    <a:lnL>
                      <a:noFill/>
                    </a:lnL>
                    <a:lnR>
                      <a:noFill/>
                    </a:lnR>
                    <a:lnT>
                      <a:noFill/>
                    </a:lnT>
                    <a:lnB>
                      <a:noFill/>
                    </a:lnB>
                  </a:tcPr>
                </a:tc>
                <a:extLst>
                  <a:ext uri="{0D108BD9-81ED-4DB2-BD59-A6C34878D82A}">
                    <a16:rowId xmlns:a16="http://schemas.microsoft.com/office/drawing/2014/main" val="3457012285"/>
                  </a:ext>
                </a:extLst>
              </a:tr>
              <a:tr h="103603">
                <a:tc>
                  <a:txBody>
                    <a:bodyPr/>
                    <a:lstStyle/>
                    <a:p>
                      <a:pPr algn="l" fontAlgn="b"/>
                      <a:r>
                        <a:rPr lang="en-US" sz="800" b="0" i="0" u="none" strike="noStrike">
                          <a:solidFill>
                            <a:srgbClr val="000000"/>
                          </a:solidFill>
                          <a:effectLst/>
                          <a:latin typeface="Calibri" panose="020F0502020204030204" pitchFamily="34" charset="0"/>
                        </a:rPr>
                        <a:t>Celebrating The Soaps</a:t>
                      </a:r>
                    </a:p>
                  </a:txBody>
                  <a:tcPr marL="5180" marR="5180" marT="5180" marB="0" anchor="b">
                    <a:lnL>
                      <a:noFill/>
                    </a:lnL>
                    <a:lnR>
                      <a:noFill/>
                    </a:lnR>
                    <a:lnT>
                      <a:noFill/>
                    </a:lnT>
                    <a:lnB>
                      <a:noFill/>
                    </a:lnB>
                  </a:tcPr>
                </a:tc>
                <a:extLst>
                  <a:ext uri="{0D108BD9-81ED-4DB2-BD59-A6C34878D82A}">
                    <a16:rowId xmlns:a16="http://schemas.microsoft.com/office/drawing/2014/main" val="161997279"/>
                  </a:ext>
                </a:extLst>
              </a:tr>
              <a:tr h="103603">
                <a:tc>
                  <a:txBody>
                    <a:bodyPr/>
                    <a:lstStyle/>
                    <a:p>
                      <a:pPr algn="l" fontAlgn="b"/>
                      <a:r>
                        <a:rPr lang="en-US" sz="800" b="0" i="0" u="none" strike="noStrike">
                          <a:solidFill>
                            <a:srgbClr val="000000"/>
                          </a:solidFill>
                          <a:effectLst/>
                          <a:latin typeface="Calibri" panose="020F0502020204030204" pitchFamily="34" charset="0"/>
                        </a:rPr>
                        <a:t>Chicago Sun-Times</a:t>
                      </a:r>
                    </a:p>
                  </a:txBody>
                  <a:tcPr marL="5180" marR="5180" marT="5180" marB="0" anchor="b">
                    <a:lnL>
                      <a:noFill/>
                    </a:lnL>
                    <a:lnR>
                      <a:noFill/>
                    </a:lnR>
                    <a:lnT>
                      <a:noFill/>
                    </a:lnT>
                    <a:lnB>
                      <a:noFill/>
                    </a:lnB>
                  </a:tcPr>
                </a:tc>
                <a:extLst>
                  <a:ext uri="{0D108BD9-81ED-4DB2-BD59-A6C34878D82A}">
                    <a16:rowId xmlns:a16="http://schemas.microsoft.com/office/drawing/2014/main" val="1834642977"/>
                  </a:ext>
                </a:extLst>
              </a:tr>
              <a:tr h="103603">
                <a:tc>
                  <a:txBody>
                    <a:bodyPr/>
                    <a:lstStyle/>
                    <a:p>
                      <a:pPr algn="l" fontAlgn="b"/>
                      <a:r>
                        <a:rPr lang="en-US" sz="800" b="0" i="0" u="none" strike="noStrike">
                          <a:solidFill>
                            <a:srgbClr val="000000"/>
                          </a:solidFill>
                          <a:effectLst/>
                          <a:latin typeface="Calibri" panose="020F0502020204030204" pitchFamily="34" charset="0"/>
                        </a:rPr>
                        <a:t>Chicago Tribune</a:t>
                      </a:r>
                    </a:p>
                  </a:txBody>
                  <a:tcPr marL="5180" marR="5180" marT="5180" marB="0" anchor="b">
                    <a:lnL>
                      <a:noFill/>
                    </a:lnL>
                    <a:lnR>
                      <a:noFill/>
                    </a:lnR>
                    <a:lnT>
                      <a:noFill/>
                    </a:lnT>
                    <a:lnB>
                      <a:noFill/>
                    </a:lnB>
                  </a:tcPr>
                </a:tc>
                <a:extLst>
                  <a:ext uri="{0D108BD9-81ED-4DB2-BD59-A6C34878D82A}">
                    <a16:rowId xmlns:a16="http://schemas.microsoft.com/office/drawing/2014/main" val="1183656474"/>
                  </a:ext>
                </a:extLst>
              </a:tr>
              <a:tr h="103603">
                <a:tc>
                  <a:txBody>
                    <a:bodyPr/>
                    <a:lstStyle/>
                    <a:p>
                      <a:pPr algn="l" fontAlgn="b"/>
                      <a:r>
                        <a:rPr lang="en-US" sz="800" b="0" i="0" u="none" strike="noStrike">
                          <a:solidFill>
                            <a:srgbClr val="000000"/>
                          </a:solidFill>
                          <a:effectLst/>
                          <a:latin typeface="Calibri" panose="020F0502020204030204" pitchFamily="34" charset="0"/>
                        </a:rPr>
                        <a:t>Chocolate Covered Katie</a:t>
                      </a:r>
                    </a:p>
                  </a:txBody>
                  <a:tcPr marL="5180" marR="5180" marT="5180" marB="0" anchor="b">
                    <a:lnL>
                      <a:noFill/>
                    </a:lnL>
                    <a:lnR>
                      <a:noFill/>
                    </a:lnR>
                    <a:lnT>
                      <a:noFill/>
                    </a:lnT>
                    <a:lnB>
                      <a:noFill/>
                    </a:lnB>
                  </a:tcPr>
                </a:tc>
                <a:extLst>
                  <a:ext uri="{0D108BD9-81ED-4DB2-BD59-A6C34878D82A}">
                    <a16:rowId xmlns:a16="http://schemas.microsoft.com/office/drawing/2014/main" val="1099343228"/>
                  </a:ext>
                </a:extLst>
              </a:tr>
              <a:tr h="103603">
                <a:tc>
                  <a:txBody>
                    <a:bodyPr/>
                    <a:lstStyle/>
                    <a:p>
                      <a:pPr algn="l" fontAlgn="b"/>
                      <a:r>
                        <a:rPr lang="en-US" sz="800" b="0" i="0" u="none" strike="noStrike">
                          <a:solidFill>
                            <a:srgbClr val="000000"/>
                          </a:solidFill>
                          <a:effectLst/>
                          <a:latin typeface="Calibri" panose="020F0502020204030204" pitchFamily="34" charset="0"/>
                        </a:rPr>
                        <a:t>Chron</a:t>
                      </a:r>
                    </a:p>
                  </a:txBody>
                  <a:tcPr marL="5180" marR="5180" marT="5180" marB="0" anchor="b">
                    <a:lnL>
                      <a:noFill/>
                    </a:lnL>
                    <a:lnR>
                      <a:noFill/>
                    </a:lnR>
                    <a:lnT>
                      <a:noFill/>
                    </a:lnT>
                    <a:lnB>
                      <a:noFill/>
                    </a:lnB>
                  </a:tcPr>
                </a:tc>
                <a:extLst>
                  <a:ext uri="{0D108BD9-81ED-4DB2-BD59-A6C34878D82A}">
                    <a16:rowId xmlns:a16="http://schemas.microsoft.com/office/drawing/2014/main" val="1887550215"/>
                  </a:ext>
                </a:extLst>
              </a:tr>
              <a:tr h="103603">
                <a:tc>
                  <a:txBody>
                    <a:bodyPr/>
                    <a:lstStyle/>
                    <a:p>
                      <a:pPr algn="l" fontAlgn="b"/>
                      <a:r>
                        <a:rPr lang="en-US" sz="800" b="0" i="0" u="none" strike="noStrike">
                          <a:solidFill>
                            <a:srgbClr val="000000"/>
                          </a:solidFill>
                          <a:effectLst/>
                          <a:latin typeface="Calibri" panose="020F0502020204030204" pitchFamily="34" charset="0"/>
                        </a:rPr>
                        <a:t>ClutchPoints</a:t>
                      </a:r>
                    </a:p>
                  </a:txBody>
                  <a:tcPr marL="5180" marR="5180" marT="5180" marB="0" anchor="b">
                    <a:lnL>
                      <a:noFill/>
                    </a:lnL>
                    <a:lnR>
                      <a:noFill/>
                    </a:lnR>
                    <a:lnT>
                      <a:noFill/>
                    </a:lnT>
                    <a:lnB>
                      <a:noFill/>
                    </a:lnB>
                  </a:tcPr>
                </a:tc>
                <a:extLst>
                  <a:ext uri="{0D108BD9-81ED-4DB2-BD59-A6C34878D82A}">
                    <a16:rowId xmlns:a16="http://schemas.microsoft.com/office/drawing/2014/main" val="851677693"/>
                  </a:ext>
                </a:extLst>
              </a:tr>
              <a:tr h="103603">
                <a:tc>
                  <a:txBody>
                    <a:bodyPr/>
                    <a:lstStyle/>
                    <a:p>
                      <a:pPr algn="l" fontAlgn="b"/>
                      <a:r>
                        <a:rPr lang="en-US" sz="800" b="0" i="0" u="none" strike="noStrike">
                          <a:solidFill>
                            <a:srgbClr val="000000"/>
                          </a:solidFill>
                          <a:effectLst/>
                          <a:latin typeface="Calibri" panose="020F0502020204030204" pitchFamily="34" charset="0"/>
                        </a:rPr>
                        <a:t>CNN</a:t>
                      </a:r>
                    </a:p>
                  </a:txBody>
                  <a:tcPr marL="5180" marR="5180" marT="5180" marB="0" anchor="b">
                    <a:lnL>
                      <a:noFill/>
                    </a:lnL>
                    <a:lnR>
                      <a:noFill/>
                    </a:lnR>
                    <a:lnT>
                      <a:noFill/>
                    </a:lnT>
                    <a:lnB>
                      <a:noFill/>
                    </a:lnB>
                  </a:tcPr>
                </a:tc>
                <a:extLst>
                  <a:ext uri="{0D108BD9-81ED-4DB2-BD59-A6C34878D82A}">
                    <a16:rowId xmlns:a16="http://schemas.microsoft.com/office/drawing/2014/main" val="4195711028"/>
                  </a:ext>
                </a:extLst>
              </a:tr>
              <a:tr h="103603">
                <a:tc>
                  <a:txBody>
                    <a:bodyPr/>
                    <a:lstStyle/>
                    <a:p>
                      <a:pPr algn="l" fontAlgn="b"/>
                      <a:r>
                        <a:rPr lang="en-US" sz="800" b="0" i="0" u="none" strike="noStrike">
                          <a:solidFill>
                            <a:srgbClr val="000000"/>
                          </a:solidFill>
                          <a:effectLst/>
                          <a:latin typeface="Calibri" panose="020F0502020204030204" pitchFamily="34" charset="0"/>
                        </a:rPr>
                        <a:t>Color by Number</a:t>
                      </a:r>
                    </a:p>
                  </a:txBody>
                  <a:tcPr marL="5180" marR="5180" marT="5180" marB="0" anchor="b">
                    <a:lnL>
                      <a:noFill/>
                    </a:lnL>
                    <a:lnR>
                      <a:noFill/>
                    </a:lnR>
                    <a:lnT>
                      <a:noFill/>
                    </a:lnT>
                    <a:lnB>
                      <a:noFill/>
                    </a:lnB>
                  </a:tcPr>
                </a:tc>
                <a:extLst>
                  <a:ext uri="{0D108BD9-81ED-4DB2-BD59-A6C34878D82A}">
                    <a16:rowId xmlns:a16="http://schemas.microsoft.com/office/drawing/2014/main" val="831921611"/>
                  </a:ext>
                </a:extLst>
              </a:tr>
              <a:tr h="103603">
                <a:tc>
                  <a:txBody>
                    <a:bodyPr/>
                    <a:lstStyle/>
                    <a:p>
                      <a:pPr algn="l" fontAlgn="b"/>
                      <a:r>
                        <a:rPr lang="en-US" sz="800" b="0" i="0" u="none" strike="noStrike">
                          <a:solidFill>
                            <a:srgbClr val="000000"/>
                          </a:solidFill>
                          <a:effectLst/>
                          <a:latin typeface="Calibri" panose="020F0502020204030204" pitchFamily="34" charset="0"/>
                        </a:rPr>
                        <a:t>Comic Book</a:t>
                      </a:r>
                    </a:p>
                  </a:txBody>
                  <a:tcPr marL="5180" marR="5180" marT="5180" marB="0" anchor="b">
                    <a:lnL>
                      <a:noFill/>
                    </a:lnL>
                    <a:lnR>
                      <a:noFill/>
                    </a:lnR>
                    <a:lnT>
                      <a:noFill/>
                    </a:lnT>
                    <a:lnB>
                      <a:noFill/>
                    </a:lnB>
                  </a:tcPr>
                </a:tc>
                <a:extLst>
                  <a:ext uri="{0D108BD9-81ED-4DB2-BD59-A6C34878D82A}">
                    <a16:rowId xmlns:a16="http://schemas.microsoft.com/office/drawing/2014/main" val="2628181410"/>
                  </a:ext>
                </a:extLst>
              </a:tr>
              <a:tr h="103603">
                <a:tc>
                  <a:txBody>
                    <a:bodyPr/>
                    <a:lstStyle/>
                    <a:p>
                      <a:pPr algn="l" fontAlgn="b"/>
                      <a:r>
                        <a:rPr lang="en-US" sz="800" b="0" i="0" u="none" strike="noStrike">
                          <a:solidFill>
                            <a:srgbClr val="000000"/>
                          </a:solidFill>
                          <a:effectLst/>
                          <a:latin typeface="Calibri" panose="020F0502020204030204" pitchFamily="34" charset="0"/>
                        </a:rPr>
                        <a:t>Comic Book Movie</a:t>
                      </a:r>
                    </a:p>
                  </a:txBody>
                  <a:tcPr marL="5180" marR="5180" marT="5180" marB="0" anchor="b">
                    <a:lnL>
                      <a:noFill/>
                    </a:lnL>
                    <a:lnR>
                      <a:noFill/>
                    </a:lnR>
                    <a:lnT>
                      <a:noFill/>
                    </a:lnT>
                    <a:lnB>
                      <a:noFill/>
                    </a:lnB>
                  </a:tcPr>
                </a:tc>
                <a:extLst>
                  <a:ext uri="{0D108BD9-81ED-4DB2-BD59-A6C34878D82A}">
                    <a16:rowId xmlns:a16="http://schemas.microsoft.com/office/drawing/2014/main" val="4132159843"/>
                  </a:ext>
                </a:extLst>
              </a:tr>
              <a:tr h="103603">
                <a:tc>
                  <a:txBody>
                    <a:bodyPr/>
                    <a:lstStyle/>
                    <a:p>
                      <a:pPr algn="l" fontAlgn="b"/>
                      <a:r>
                        <a:rPr lang="en-US" sz="800" b="0" i="0" u="none" strike="noStrike">
                          <a:solidFill>
                            <a:srgbClr val="000000"/>
                          </a:solidFill>
                          <a:effectLst/>
                          <a:latin typeface="Calibri" panose="020F0502020204030204" pitchFamily="34" charset="0"/>
                        </a:rPr>
                        <a:t>Comic Sands</a:t>
                      </a:r>
                    </a:p>
                  </a:txBody>
                  <a:tcPr marL="5180" marR="5180" marT="5180" marB="0" anchor="b">
                    <a:lnL>
                      <a:noFill/>
                    </a:lnL>
                    <a:lnR>
                      <a:noFill/>
                    </a:lnR>
                    <a:lnT>
                      <a:noFill/>
                    </a:lnT>
                    <a:lnB>
                      <a:noFill/>
                    </a:lnB>
                  </a:tcPr>
                </a:tc>
                <a:extLst>
                  <a:ext uri="{0D108BD9-81ED-4DB2-BD59-A6C34878D82A}">
                    <a16:rowId xmlns:a16="http://schemas.microsoft.com/office/drawing/2014/main" val="1145245676"/>
                  </a:ext>
                </a:extLst>
              </a:tr>
              <a:tr h="103603">
                <a:tc>
                  <a:txBody>
                    <a:bodyPr/>
                    <a:lstStyle/>
                    <a:p>
                      <a:pPr algn="l" fontAlgn="b"/>
                      <a:r>
                        <a:rPr lang="en-US" sz="800" b="0" i="0" u="none" strike="noStrike">
                          <a:solidFill>
                            <a:srgbClr val="000000"/>
                          </a:solidFill>
                          <a:effectLst/>
                          <a:latin typeface="Calibri" panose="020F0502020204030204" pitchFamily="34" charset="0"/>
                        </a:rPr>
                        <a:t>Comics Kingdom</a:t>
                      </a:r>
                    </a:p>
                  </a:txBody>
                  <a:tcPr marL="5180" marR="5180" marT="5180" marB="0" anchor="b">
                    <a:lnL>
                      <a:noFill/>
                    </a:lnL>
                    <a:lnR>
                      <a:noFill/>
                    </a:lnR>
                    <a:lnT>
                      <a:noFill/>
                    </a:lnT>
                    <a:lnB>
                      <a:noFill/>
                    </a:lnB>
                  </a:tcPr>
                </a:tc>
                <a:extLst>
                  <a:ext uri="{0D108BD9-81ED-4DB2-BD59-A6C34878D82A}">
                    <a16:rowId xmlns:a16="http://schemas.microsoft.com/office/drawing/2014/main" val="3452115159"/>
                  </a:ext>
                </a:extLst>
              </a:tr>
              <a:tr h="103603">
                <a:tc>
                  <a:txBody>
                    <a:bodyPr/>
                    <a:lstStyle/>
                    <a:p>
                      <a:pPr algn="l" fontAlgn="b"/>
                      <a:r>
                        <a:rPr lang="en-US" sz="800" b="0" i="0" u="none" strike="noStrike">
                          <a:solidFill>
                            <a:srgbClr val="000000"/>
                          </a:solidFill>
                          <a:effectLst/>
                          <a:latin typeface="Calibri" panose="020F0502020204030204" pitchFamily="34" charset="0"/>
                        </a:rPr>
                        <a:t>Complex</a:t>
                      </a:r>
                    </a:p>
                  </a:txBody>
                  <a:tcPr marL="5180" marR="5180" marT="5180" marB="0" anchor="b">
                    <a:lnL>
                      <a:noFill/>
                    </a:lnL>
                    <a:lnR>
                      <a:noFill/>
                    </a:lnR>
                    <a:lnT>
                      <a:noFill/>
                    </a:lnT>
                    <a:lnB>
                      <a:noFill/>
                    </a:lnB>
                  </a:tcPr>
                </a:tc>
                <a:extLst>
                  <a:ext uri="{0D108BD9-81ED-4DB2-BD59-A6C34878D82A}">
                    <a16:rowId xmlns:a16="http://schemas.microsoft.com/office/drawing/2014/main" val="1711215275"/>
                  </a:ext>
                </a:extLst>
              </a:tr>
              <a:tr h="103603">
                <a:tc>
                  <a:txBody>
                    <a:bodyPr/>
                    <a:lstStyle/>
                    <a:p>
                      <a:pPr algn="l" fontAlgn="b"/>
                      <a:r>
                        <a:rPr lang="en-US" sz="800" b="0" i="0" u="none" strike="noStrike">
                          <a:solidFill>
                            <a:srgbClr val="000000"/>
                          </a:solidFill>
                          <a:effectLst/>
                          <a:latin typeface="Calibri" panose="020F0502020204030204" pitchFamily="34" charset="0"/>
                        </a:rPr>
                        <a:t>Cookie and Kate</a:t>
                      </a:r>
                    </a:p>
                  </a:txBody>
                  <a:tcPr marL="5180" marR="5180" marT="5180" marB="0" anchor="b">
                    <a:lnL>
                      <a:noFill/>
                    </a:lnL>
                    <a:lnR>
                      <a:noFill/>
                    </a:lnR>
                    <a:lnT>
                      <a:noFill/>
                    </a:lnT>
                    <a:lnB>
                      <a:noFill/>
                    </a:lnB>
                  </a:tcPr>
                </a:tc>
                <a:extLst>
                  <a:ext uri="{0D108BD9-81ED-4DB2-BD59-A6C34878D82A}">
                    <a16:rowId xmlns:a16="http://schemas.microsoft.com/office/drawing/2014/main" val="3776682029"/>
                  </a:ext>
                </a:extLst>
              </a:tr>
              <a:tr h="103603">
                <a:tc>
                  <a:txBody>
                    <a:bodyPr/>
                    <a:lstStyle/>
                    <a:p>
                      <a:pPr algn="l" fontAlgn="b"/>
                      <a:r>
                        <a:rPr lang="en-US" sz="800" b="0" i="0" u="none" strike="noStrike">
                          <a:solidFill>
                            <a:srgbClr val="000000"/>
                          </a:solidFill>
                          <a:effectLst/>
                          <a:latin typeface="Calibri" panose="020F0502020204030204" pitchFamily="34" charset="0"/>
                        </a:rPr>
                        <a:t>Cooking Classy</a:t>
                      </a:r>
                    </a:p>
                  </a:txBody>
                  <a:tcPr marL="5180" marR="5180" marT="5180" marB="0" anchor="b">
                    <a:lnL>
                      <a:noFill/>
                    </a:lnL>
                    <a:lnR>
                      <a:noFill/>
                    </a:lnR>
                    <a:lnT>
                      <a:noFill/>
                    </a:lnT>
                    <a:lnB>
                      <a:noFill/>
                    </a:lnB>
                  </a:tcPr>
                </a:tc>
                <a:extLst>
                  <a:ext uri="{0D108BD9-81ED-4DB2-BD59-A6C34878D82A}">
                    <a16:rowId xmlns:a16="http://schemas.microsoft.com/office/drawing/2014/main" val="2570284492"/>
                  </a:ext>
                </a:extLst>
              </a:tr>
              <a:tr h="103603">
                <a:tc>
                  <a:txBody>
                    <a:bodyPr/>
                    <a:lstStyle/>
                    <a:p>
                      <a:pPr algn="l" fontAlgn="b"/>
                      <a:r>
                        <a:rPr lang="en-US" sz="800" b="0" i="0" u="none" strike="noStrike">
                          <a:solidFill>
                            <a:srgbClr val="000000"/>
                          </a:solidFill>
                          <a:effectLst/>
                          <a:latin typeface="Calibri" panose="020F0502020204030204" pitchFamily="34" charset="0"/>
                        </a:rPr>
                        <a:t>Cosmopolitan</a:t>
                      </a:r>
                    </a:p>
                  </a:txBody>
                  <a:tcPr marL="5180" marR="5180" marT="5180" marB="0" anchor="b">
                    <a:lnL>
                      <a:noFill/>
                    </a:lnL>
                    <a:lnR>
                      <a:noFill/>
                    </a:lnR>
                    <a:lnT>
                      <a:noFill/>
                    </a:lnT>
                    <a:lnB>
                      <a:noFill/>
                    </a:lnB>
                  </a:tcPr>
                </a:tc>
                <a:extLst>
                  <a:ext uri="{0D108BD9-81ED-4DB2-BD59-A6C34878D82A}">
                    <a16:rowId xmlns:a16="http://schemas.microsoft.com/office/drawing/2014/main" val="1520875898"/>
                  </a:ext>
                </a:extLst>
              </a:tr>
              <a:tr h="103603">
                <a:tc>
                  <a:txBody>
                    <a:bodyPr/>
                    <a:lstStyle/>
                    <a:p>
                      <a:pPr algn="l" fontAlgn="b"/>
                      <a:r>
                        <a:rPr lang="en-US" sz="800" b="0" i="0" u="none" strike="noStrike">
                          <a:solidFill>
                            <a:srgbClr val="000000"/>
                          </a:solidFill>
                          <a:effectLst/>
                          <a:latin typeface="Calibri" panose="020F0502020204030204" pitchFamily="34" charset="0"/>
                        </a:rPr>
                        <a:t>Country Living</a:t>
                      </a:r>
                    </a:p>
                  </a:txBody>
                  <a:tcPr marL="5180" marR="5180" marT="5180" marB="0" anchor="b">
                    <a:lnL>
                      <a:noFill/>
                    </a:lnL>
                    <a:lnR>
                      <a:noFill/>
                    </a:lnR>
                    <a:lnT>
                      <a:noFill/>
                    </a:lnT>
                    <a:lnB>
                      <a:noFill/>
                    </a:lnB>
                  </a:tcPr>
                </a:tc>
                <a:extLst>
                  <a:ext uri="{0D108BD9-81ED-4DB2-BD59-A6C34878D82A}">
                    <a16:rowId xmlns:a16="http://schemas.microsoft.com/office/drawing/2014/main" val="3324417337"/>
                  </a:ext>
                </a:extLst>
              </a:tr>
              <a:tr h="103603">
                <a:tc>
                  <a:txBody>
                    <a:bodyPr/>
                    <a:lstStyle/>
                    <a:p>
                      <a:pPr algn="l" fontAlgn="b"/>
                      <a:r>
                        <a:rPr lang="en-US" sz="800" b="0" i="0" u="none" strike="noStrike">
                          <a:solidFill>
                            <a:srgbClr val="000000"/>
                          </a:solidFill>
                          <a:effectLst/>
                          <a:latin typeface="Calibri" panose="020F0502020204030204" pitchFamily="34" charset="0"/>
                        </a:rPr>
                        <a:t>Court TV</a:t>
                      </a:r>
                    </a:p>
                  </a:txBody>
                  <a:tcPr marL="5180" marR="5180" marT="5180" marB="0" anchor="b">
                    <a:lnL>
                      <a:noFill/>
                    </a:lnL>
                    <a:lnR>
                      <a:noFill/>
                    </a:lnR>
                    <a:lnT>
                      <a:noFill/>
                    </a:lnT>
                    <a:lnB>
                      <a:noFill/>
                    </a:lnB>
                  </a:tcPr>
                </a:tc>
                <a:extLst>
                  <a:ext uri="{0D108BD9-81ED-4DB2-BD59-A6C34878D82A}">
                    <a16:rowId xmlns:a16="http://schemas.microsoft.com/office/drawing/2014/main" val="3135039113"/>
                  </a:ext>
                </a:extLst>
              </a:tr>
              <a:tr h="103603">
                <a:tc>
                  <a:txBody>
                    <a:bodyPr/>
                    <a:lstStyle/>
                    <a:p>
                      <a:pPr algn="l" fontAlgn="b"/>
                      <a:r>
                        <a:rPr lang="en-US" sz="800" b="0" i="0" u="none" strike="noStrike">
                          <a:solidFill>
                            <a:srgbClr val="000000"/>
                          </a:solidFill>
                          <a:effectLst/>
                          <a:latin typeface="Calibri" panose="020F0502020204030204" pitchFamily="34" charset="0"/>
                        </a:rPr>
                        <a:t>Crossword</a:t>
                      </a:r>
                    </a:p>
                  </a:txBody>
                  <a:tcPr marL="5180" marR="5180" marT="5180" marB="0" anchor="b">
                    <a:lnL>
                      <a:noFill/>
                    </a:lnL>
                    <a:lnR>
                      <a:noFill/>
                    </a:lnR>
                    <a:lnT>
                      <a:noFill/>
                    </a:lnT>
                    <a:lnB>
                      <a:noFill/>
                    </a:lnB>
                  </a:tcPr>
                </a:tc>
                <a:extLst>
                  <a:ext uri="{0D108BD9-81ED-4DB2-BD59-A6C34878D82A}">
                    <a16:rowId xmlns:a16="http://schemas.microsoft.com/office/drawing/2014/main" val="2343240911"/>
                  </a:ext>
                </a:extLst>
              </a:tr>
              <a:tr h="103603">
                <a:tc>
                  <a:txBody>
                    <a:bodyPr/>
                    <a:lstStyle/>
                    <a:p>
                      <a:pPr algn="l" fontAlgn="b"/>
                      <a:r>
                        <a:rPr lang="en-US" sz="800" b="0" i="0" u="none" strike="noStrike">
                          <a:solidFill>
                            <a:srgbClr val="000000"/>
                          </a:solidFill>
                          <a:effectLst/>
                          <a:latin typeface="Calibri" panose="020F0502020204030204" pitchFamily="34" charset="0"/>
                        </a:rPr>
                        <a:t>Crunchyroll</a:t>
                      </a:r>
                    </a:p>
                  </a:txBody>
                  <a:tcPr marL="5180" marR="5180" marT="5180" marB="0" anchor="b">
                    <a:lnL>
                      <a:noFill/>
                    </a:lnL>
                    <a:lnR>
                      <a:noFill/>
                    </a:lnR>
                    <a:lnT>
                      <a:noFill/>
                    </a:lnT>
                    <a:lnB>
                      <a:noFill/>
                    </a:lnB>
                  </a:tcPr>
                </a:tc>
                <a:extLst>
                  <a:ext uri="{0D108BD9-81ED-4DB2-BD59-A6C34878D82A}">
                    <a16:rowId xmlns:a16="http://schemas.microsoft.com/office/drawing/2014/main" val="2750076210"/>
                  </a:ext>
                </a:extLst>
              </a:tr>
              <a:tr h="103603">
                <a:tc>
                  <a:txBody>
                    <a:bodyPr/>
                    <a:lstStyle/>
                    <a:p>
                      <a:pPr algn="l" fontAlgn="b"/>
                      <a:r>
                        <a:rPr lang="en-US" sz="800" b="0" i="0" u="none" strike="noStrike">
                          <a:solidFill>
                            <a:srgbClr val="000000"/>
                          </a:solidFill>
                          <a:effectLst/>
                          <a:latin typeface="Calibri" panose="020F0502020204030204" pitchFamily="34" charset="0"/>
                        </a:rPr>
                        <a:t>CurseForge</a:t>
                      </a:r>
                    </a:p>
                  </a:txBody>
                  <a:tcPr marL="5180" marR="5180" marT="5180" marB="0" anchor="b">
                    <a:lnL>
                      <a:noFill/>
                    </a:lnL>
                    <a:lnR>
                      <a:noFill/>
                    </a:lnR>
                    <a:lnT>
                      <a:noFill/>
                    </a:lnT>
                    <a:lnB>
                      <a:noFill/>
                    </a:lnB>
                  </a:tcPr>
                </a:tc>
                <a:extLst>
                  <a:ext uri="{0D108BD9-81ED-4DB2-BD59-A6C34878D82A}">
                    <a16:rowId xmlns:a16="http://schemas.microsoft.com/office/drawing/2014/main" val="2129791802"/>
                  </a:ext>
                </a:extLst>
              </a:tr>
              <a:tr h="103603">
                <a:tc>
                  <a:txBody>
                    <a:bodyPr/>
                    <a:lstStyle/>
                    <a:p>
                      <a:pPr algn="l" fontAlgn="b"/>
                      <a:r>
                        <a:rPr lang="en-US" sz="800" b="0" i="0" u="none" strike="noStrike">
                          <a:solidFill>
                            <a:srgbClr val="000000"/>
                          </a:solidFill>
                          <a:effectLst/>
                          <a:latin typeface="Calibri" panose="020F0502020204030204" pitchFamily="34" charset="0"/>
                        </a:rPr>
                        <a:t>d20PFSRD</a:t>
                      </a:r>
                    </a:p>
                  </a:txBody>
                  <a:tcPr marL="5180" marR="5180" marT="5180" marB="0" anchor="b">
                    <a:lnL>
                      <a:noFill/>
                    </a:lnL>
                    <a:lnR>
                      <a:noFill/>
                    </a:lnR>
                    <a:lnT>
                      <a:noFill/>
                    </a:lnT>
                    <a:lnB>
                      <a:noFill/>
                    </a:lnB>
                  </a:tcPr>
                </a:tc>
                <a:extLst>
                  <a:ext uri="{0D108BD9-81ED-4DB2-BD59-A6C34878D82A}">
                    <a16:rowId xmlns:a16="http://schemas.microsoft.com/office/drawing/2014/main" val="3472566624"/>
                  </a:ext>
                </a:extLst>
              </a:tr>
              <a:tr h="103603">
                <a:tc>
                  <a:txBody>
                    <a:bodyPr/>
                    <a:lstStyle/>
                    <a:p>
                      <a:pPr algn="l" fontAlgn="b"/>
                      <a:r>
                        <a:rPr lang="en-US" sz="800" b="0" i="0" u="none" strike="noStrike">
                          <a:solidFill>
                            <a:srgbClr val="000000"/>
                          </a:solidFill>
                          <a:effectLst/>
                          <a:latin typeface="Calibri" panose="020F0502020204030204" pitchFamily="34" charset="0"/>
                        </a:rPr>
                        <a:t>Daily Kos</a:t>
                      </a:r>
                    </a:p>
                  </a:txBody>
                  <a:tcPr marL="5180" marR="5180" marT="5180" marB="0" anchor="b">
                    <a:lnL>
                      <a:noFill/>
                    </a:lnL>
                    <a:lnR>
                      <a:noFill/>
                    </a:lnR>
                    <a:lnT>
                      <a:noFill/>
                    </a:lnT>
                    <a:lnB>
                      <a:noFill/>
                    </a:lnB>
                  </a:tcPr>
                </a:tc>
                <a:extLst>
                  <a:ext uri="{0D108BD9-81ED-4DB2-BD59-A6C34878D82A}">
                    <a16:rowId xmlns:a16="http://schemas.microsoft.com/office/drawing/2014/main" val="3819965707"/>
                  </a:ext>
                </a:extLst>
              </a:tr>
              <a:tr h="103603">
                <a:tc>
                  <a:txBody>
                    <a:bodyPr/>
                    <a:lstStyle/>
                    <a:p>
                      <a:pPr algn="l" fontAlgn="b"/>
                      <a:r>
                        <a:rPr lang="en-US" sz="800" b="0" i="0" u="none" strike="noStrike">
                          <a:solidFill>
                            <a:srgbClr val="000000"/>
                          </a:solidFill>
                          <a:effectLst/>
                          <a:latin typeface="Calibri" panose="020F0502020204030204" pitchFamily="34" charset="0"/>
                        </a:rPr>
                        <a:t>Daily Mail</a:t>
                      </a:r>
                    </a:p>
                  </a:txBody>
                  <a:tcPr marL="5180" marR="5180" marT="5180" marB="0" anchor="b">
                    <a:lnL>
                      <a:noFill/>
                    </a:lnL>
                    <a:lnR>
                      <a:noFill/>
                    </a:lnR>
                    <a:lnT>
                      <a:noFill/>
                    </a:lnT>
                    <a:lnB>
                      <a:noFill/>
                    </a:lnB>
                  </a:tcPr>
                </a:tc>
                <a:extLst>
                  <a:ext uri="{0D108BD9-81ED-4DB2-BD59-A6C34878D82A}">
                    <a16:rowId xmlns:a16="http://schemas.microsoft.com/office/drawing/2014/main" val="139077859"/>
                  </a:ext>
                </a:extLst>
              </a:tr>
              <a:tr h="103603">
                <a:tc>
                  <a:txBody>
                    <a:bodyPr/>
                    <a:lstStyle/>
                    <a:p>
                      <a:pPr algn="l" fontAlgn="b"/>
                      <a:r>
                        <a:rPr lang="en-US" sz="800" b="0" i="0" u="none" strike="noStrike">
                          <a:solidFill>
                            <a:srgbClr val="000000"/>
                          </a:solidFill>
                          <a:effectLst/>
                          <a:latin typeface="Calibri" panose="020F0502020204030204" pitchFamily="34" charset="0"/>
                        </a:rPr>
                        <a:t>Daily Soap Dish</a:t>
                      </a:r>
                    </a:p>
                  </a:txBody>
                  <a:tcPr marL="5180" marR="5180" marT="5180" marB="0" anchor="b">
                    <a:lnL>
                      <a:noFill/>
                    </a:lnL>
                    <a:lnR>
                      <a:noFill/>
                    </a:lnR>
                    <a:lnT>
                      <a:noFill/>
                    </a:lnT>
                    <a:lnB>
                      <a:noFill/>
                    </a:lnB>
                  </a:tcPr>
                </a:tc>
                <a:extLst>
                  <a:ext uri="{0D108BD9-81ED-4DB2-BD59-A6C34878D82A}">
                    <a16:rowId xmlns:a16="http://schemas.microsoft.com/office/drawing/2014/main" val="1645096048"/>
                  </a:ext>
                </a:extLst>
              </a:tr>
              <a:tr h="103603">
                <a:tc>
                  <a:txBody>
                    <a:bodyPr/>
                    <a:lstStyle/>
                    <a:p>
                      <a:pPr algn="l" fontAlgn="b"/>
                      <a:r>
                        <a:rPr lang="en-US" sz="800" b="0" i="0" u="none" strike="noStrike" dirty="0">
                          <a:solidFill>
                            <a:srgbClr val="000000"/>
                          </a:solidFill>
                          <a:effectLst/>
                          <a:latin typeface="Calibri" panose="020F0502020204030204" pitchFamily="34" charset="0"/>
                        </a:rPr>
                        <a:t>Daily Voice</a:t>
                      </a:r>
                    </a:p>
                  </a:txBody>
                  <a:tcPr marL="5180" marR="5180" marT="5180" marB="0" anchor="b">
                    <a:lnL>
                      <a:noFill/>
                    </a:lnL>
                    <a:lnR>
                      <a:noFill/>
                    </a:lnR>
                    <a:lnT>
                      <a:noFill/>
                    </a:lnT>
                    <a:lnB>
                      <a:noFill/>
                    </a:lnB>
                  </a:tcPr>
                </a:tc>
                <a:extLst>
                  <a:ext uri="{0D108BD9-81ED-4DB2-BD59-A6C34878D82A}">
                    <a16:rowId xmlns:a16="http://schemas.microsoft.com/office/drawing/2014/main" val="4194094338"/>
                  </a:ext>
                </a:extLst>
              </a:tr>
            </a:tbl>
          </a:graphicData>
        </a:graphic>
      </p:graphicFrame>
      <p:graphicFrame>
        <p:nvGraphicFramePr>
          <p:cNvPr id="5" name="Table 4">
            <a:extLst>
              <a:ext uri="{FF2B5EF4-FFF2-40B4-BE49-F238E27FC236}">
                <a16:creationId xmlns:a16="http://schemas.microsoft.com/office/drawing/2014/main" id="{2CE92487-1D44-EA16-D516-4E087F1D5C23}"/>
              </a:ext>
            </a:extLst>
          </p:cNvPr>
          <p:cNvGraphicFramePr>
            <a:graphicFrameLocks noGrp="1"/>
          </p:cNvGraphicFramePr>
          <p:nvPr>
            <p:extLst>
              <p:ext uri="{D42A27DB-BD31-4B8C-83A1-F6EECF244321}">
                <p14:modId xmlns:p14="http://schemas.microsoft.com/office/powerpoint/2010/main" val="1339359603"/>
              </p:ext>
            </p:extLst>
          </p:nvPr>
        </p:nvGraphicFramePr>
        <p:xfrm>
          <a:off x="3022218" y="1219200"/>
          <a:ext cx="1049847" cy="5338200"/>
        </p:xfrm>
        <a:graphic>
          <a:graphicData uri="http://schemas.openxmlformats.org/drawingml/2006/table">
            <a:tbl>
              <a:tblPr/>
              <a:tblGrid>
                <a:gridCol w="1049847">
                  <a:extLst>
                    <a:ext uri="{9D8B030D-6E8A-4147-A177-3AD203B41FA5}">
                      <a16:colId xmlns:a16="http://schemas.microsoft.com/office/drawing/2014/main" val="2212397508"/>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Damn Delicious</a:t>
                      </a:r>
                    </a:p>
                  </a:txBody>
                  <a:tcPr marL="5180" marR="5180" marT="5180" marB="0" anchor="b">
                    <a:lnL>
                      <a:noFill/>
                    </a:lnL>
                    <a:lnR>
                      <a:noFill/>
                    </a:lnR>
                    <a:lnT>
                      <a:noFill/>
                    </a:lnT>
                    <a:lnB>
                      <a:noFill/>
                    </a:lnB>
                  </a:tcPr>
                </a:tc>
                <a:extLst>
                  <a:ext uri="{0D108BD9-81ED-4DB2-BD59-A6C34878D82A}">
                    <a16:rowId xmlns:a16="http://schemas.microsoft.com/office/drawing/2014/main" val="269485283"/>
                  </a:ext>
                </a:extLst>
              </a:tr>
              <a:tr h="103603">
                <a:tc>
                  <a:txBody>
                    <a:bodyPr/>
                    <a:lstStyle/>
                    <a:p>
                      <a:pPr algn="l" fontAlgn="b"/>
                      <a:r>
                        <a:rPr lang="en-US" sz="800" b="0" i="0" u="none" strike="noStrike">
                          <a:solidFill>
                            <a:srgbClr val="000000"/>
                          </a:solidFill>
                          <a:effectLst/>
                          <a:latin typeface="Calibri" panose="020F0502020204030204" pitchFamily="34" charset="0"/>
                        </a:rPr>
                        <a:t>Deadline</a:t>
                      </a:r>
                    </a:p>
                  </a:txBody>
                  <a:tcPr marL="5180" marR="5180" marT="5180" marB="0" anchor="b">
                    <a:lnL>
                      <a:noFill/>
                    </a:lnL>
                    <a:lnR>
                      <a:noFill/>
                    </a:lnR>
                    <a:lnT>
                      <a:noFill/>
                    </a:lnT>
                    <a:lnB>
                      <a:noFill/>
                    </a:lnB>
                  </a:tcPr>
                </a:tc>
                <a:extLst>
                  <a:ext uri="{0D108BD9-81ED-4DB2-BD59-A6C34878D82A}">
                    <a16:rowId xmlns:a16="http://schemas.microsoft.com/office/drawing/2014/main" val="3141563149"/>
                  </a:ext>
                </a:extLst>
              </a:tr>
              <a:tr h="88135">
                <a:tc>
                  <a:txBody>
                    <a:bodyPr/>
                    <a:lstStyle/>
                    <a:p>
                      <a:pPr algn="l" fontAlgn="b"/>
                      <a:r>
                        <a:rPr lang="en-US" sz="800" b="0" i="0" u="none" strike="noStrike">
                          <a:solidFill>
                            <a:srgbClr val="000000"/>
                          </a:solidFill>
                          <a:effectLst/>
                          <a:latin typeface="Calibri" panose="020F0502020204030204" pitchFamily="34" charset="0"/>
                        </a:rPr>
                        <a:t>Delish</a:t>
                      </a:r>
                    </a:p>
                  </a:txBody>
                  <a:tcPr marL="5180" marR="5180" marT="5180" marB="0" anchor="b">
                    <a:lnL>
                      <a:noFill/>
                    </a:lnL>
                    <a:lnR>
                      <a:noFill/>
                    </a:lnR>
                    <a:lnT>
                      <a:noFill/>
                    </a:lnT>
                    <a:lnB>
                      <a:noFill/>
                    </a:lnB>
                  </a:tcPr>
                </a:tc>
                <a:extLst>
                  <a:ext uri="{0D108BD9-81ED-4DB2-BD59-A6C34878D82A}">
                    <a16:rowId xmlns:a16="http://schemas.microsoft.com/office/drawing/2014/main" val="2474843342"/>
                  </a:ext>
                </a:extLst>
              </a:tr>
              <a:tr h="103603">
                <a:tc>
                  <a:txBody>
                    <a:bodyPr/>
                    <a:lstStyle/>
                    <a:p>
                      <a:pPr algn="l" fontAlgn="b"/>
                      <a:r>
                        <a:rPr lang="en-US" sz="800" b="0" i="0" u="none" strike="noStrike">
                          <a:solidFill>
                            <a:srgbClr val="000000"/>
                          </a:solidFill>
                          <a:effectLst/>
                          <a:latin typeface="Calibri" panose="020F0502020204030204" pitchFamily="34" charset="0"/>
                        </a:rPr>
                        <a:t>Den of Geek</a:t>
                      </a:r>
                    </a:p>
                  </a:txBody>
                  <a:tcPr marL="5180" marR="5180" marT="5180" marB="0" anchor="b">
                    <a:lnL>
                      <a:noFill/>
                    </a:lnL>
                    <a:lnR>
                      <a:noFill/>
                    </a:lnR>
                    <a:lnT>
                      <a:noFill/>
                    </a:lnT>
                    <a:lnB>
                      <a:noFill/>
                    </a:lnB>
                  </a:tcPr>
                </a:tc>
                <a:extLst>
                  <a:ext uri="{0D108BD9-81ED-4DB2-BD59-A6C34878D82A}">
                    <a16:rowId xmlns:a16="http://schemas.microsoft.com/office/drawing/2014/main" val="1128090250"/>
                  </a:ext>
                </a:extLst>
              </a:tr>
              <a:tr h="103603">
                <a:tc>
                  <a:txBody>
                    <a:bodyPr/>
                    <a:lstStyle/>
                    <a:p>
                      <a:pPr algn="l" fontAlgn="b"/>
                      <a:r>
                        <a:rPr lang="en-US" sz="800" b="0" i="0" u="none" strike="noStrike">
                          <a:solidFill>
                            <a:srgbClr val="000000"/>
                          </a:solidFill>
                          <a:effectLst/>
                          <a:latin typeface="Calibri" panose="020F0502020204030204" pitchFamily="34" charset="0"/>
                        </a:rPr>
                        <a:t>Denver Post</a:t>
                      </a:r>
                    </a:p>
                  </a:txBody>
                  <a:tcPr marL="5180" marR="5180" marT="5180" marB="0" anchor="b">
                    <a:lnL>
                      <a:noFill/>
                    </a:lnL>
                    <a:lnR>
                      <a:noFill/>
                    </a:lnR>
                    <a:lnT>
                      <a:noFill/>
                    </a:lnT>
                    <a:lnB>
                      <a:noFill/>
                    </a:lnB>
                  </a:tcPr>
                </a:tc>
                <a:extLst>
                  <a:ext uri="{0D108BD9-81ED-4DB2-BD59-A6C34878D82A}">
                    <a16:rowId xmlns:a16="http://schemas.microsoft.com/office/drawing/2014/main" val="1144502866"/>
                  </a:ext>
                </a:extLst>
              </a:tr>
              <a:tr h="103603">
                <a:tc>
                  <a:txBody>
                    <a:bodyPr/>
                    <a:lstStyle/>
                    <a:p>
                      <a:pPr algn="l" fontAlgn="b"/>
                      <a:r>
                        <a:rPr lang="en-US" sz="800" b="0" i="0" u="none" strike="noStrike">
                          <a:solidFill>
                            <a:srgbClr val="000000"/>
                          </a:solidFill>
                          <a:effectLst/>
                          <a:latin typeface="Calibri" panose="020F0502020204030204" pitchFamily="34" charset="0"/>
                        </a:rPr>
                        <a:t>Detroit Free Press</a:t>
                      </a:r>
                    </a:p>
                  </a:txBody>
                  <a:tcPr marL="5180" marR="5180" marT="5180" marB="0" anchor="b">
                    <a:lnL>
                      <a:noFill/>
                    </a:lnL>
                    <a:lnR>
                      <a:noFill/>
                    </a:lnR>
                    <a:lnT>
                      <a:noFill/>
                    </a:lnT>
                    <a:lnB>
                      <a:noFill/>
                    </a:lnB>
                  </a:tcPr>
                </a:tc>
                <a:extLst>
                  <a:ext uri="{0D108BD9-81ED-4DB2-BD59-A6C34878D82A}">
                    <a16:rowId xmlns:a16="http://schemas.microsoft.com/office/drawing/2014/main" val="666892487"/>
                  </a:ext>
                </a:extLst>
              </a:tr>
              <a:tr h="103603">
                <a:tc>
                  <a:txBody>
                    <a:bodyPr/>
                    <a:lstStyle/>
                    <a:p>
                      <a:pPr algn="l" fontAlgn="b"/>
                      <a:r>
                        <a:rPr lang="en-US" sz="800" b="0" i="0" u="none" strike="noStrike">
                          <a:solidFill>
                            <a:srgbClr val="000000"/>
                          </a:solidFill>
                          <a:effectLst/>
                          <a:latin typeface="Calibri" panose="020F0502020204030204" pitchFamily="34" charset="0"/>
                        </a:rPr>
                        <a:t>Dexerto</a:t>
                      </a:r>
                    </a:p>
                  </a:txBody>
                  <a:tcPr marL="5180" marR="5180" marT="5180" marB="0" anchor="b">
                    <a:lnL>
                      <a:noFill/>
                    </a:lnL>
                    <a:lnR>
                      <a:noFill/>
                    </a:lnR>
                    <a:lnT>
                      <a:noFill/>
                    </a:lnT>
                    <a:lnB>
                      <a:noFill/>
                    </a:lnB>
                  </a:tcPr>
                </a:tc>
                <a:extLst>
                  <a:ext uri="{0D108BD9-81ED-4DB2-BD59-A6C34878D82A}">
                    <a16:rowId xmlns:a16="http://schemas.microsoft.com/office/drawing/2014/main" val="1830090075"/>
                  </a:ext>
                </a:extLst>
              </a:tr>
              <a:tr h="103603">
                <a:tc>
                  <a:txBody>
                    <a:bodyPr/>
                    <a:lstStyle/>
                    <a:p>
                      <a:pPr algn="l" fontAlgn="b"/>
                      <a:r>
                        <a:rPr lang="en-US" sz="800" b="0" i="0" u="none" strike="noStrike">
                          <a:solidFill>
                            <a:srgbClr val="000000"/>
                          </a:solidFill>
                          <a:effectLst/>
                          <a:latin typeface="Calibri" panose="020F0502020204030204" pitchFamily="34" charset="0"/>
                        </a:rPr>
                        <a:t>dfndr security</a:t>
                      </a:r>
                    </a:p>
                  </a:txBody>
                  <a:tcPr marL="5180" marR="5180" marT="5180" marB="0" anchor="b">
                    <a:lnL>
                      <a:noFill/>
                    </a:lnL>
                    <a:lnR>
                      <a:noFill/>
                    </a:lnR>
                    <a:lnT>
                      <a:noFill/>
                    </a:lnT>
                    <a:lnB>
                      <a:noFill/>
                    </a:lnB>
                  </a:tcPr>
                </a:tc>
                <a:extLst>
                  <a:ext uri="{0D108BD9-81ED-4DB2-BD59-A6C34878D82A}">
                    <a16:rowId xmlns:a16="http://schemas.microsoft.com/office/drawing/2014/main" val="3088677767"/>
                  </a:ext>
                </a:extLst>
              </a:tr>
              <a:tr h="103603">
                <a:tc>
                  <a:txBody>
                    <a:bodyPr/>
                    <a:lstStyle/>
                    <a:p>
                      <a:pPr algn="l" fontAlgn="b"/>
                      <a:r>
                        <a:rPr lang="en-US" sz="800" b="0" i="0" u="none" strike="noStrike">
                          <a:solidFill>
                            <a:srgbClr val="000000"/>
                          </a:solidFill>
                          <a:effectLst/>
                          <a:latin typeface="Calibri" panose="020F0502020204030204" pitchFamily="34" charset="0"/>
                        </a:rPr>
                        <a:t>Dictionary</a:t>
                      </a:r>
                    </a:p>
                  </a:txBody>
                  <a:tcPr marL="5180" marR="5180" marT="5180" marB="0" anchor="b">
                    <a:lnL>
                      <a:noFill/>
                    </a:lnL>
                    <a:lnR>
                      <a:noFill/>
                    </a:lnR>
                    <a:lnT>
                      <a:noFill/>
                    </a:lnT>
                    <a:lnB>
                      <a:noFill/>
                    </a:lnB>
                  </a:tcPr>
                </a:tc>
                <a:extLst>
                  <a:ext uri="{0D108BD9-81ED-4DB2-BD59-A6C34878D82A}">
                    <a16:rowId xmlns:a16="http://schemas.microsoft.com/office/drawing/2014/main" val="4012672863"/>
                  </a:ext>
                </a:extLst>
              </a:tr>
              <a:tr h="103603">
                <a:tc>
                  <a:txBody>
                    <a:bodyPr/>
                    <a:lstStyle/>
                    <a:p>
                      <a:pPr algn="l" fontAlgn="b"/>
                      <a:r>
                        <a:rPr lang="en-US" sz="800" b="0" i="0" u="none" strike="noStrike">
                          <a:solidFill>
                            <a:srgbClr val="000000"/>
                          </a:solidFill>
                          <a:effectLst/>
                          <a:latin typeface="Calibri" panose="020F0502020204030204" pitchFamily="34" charset="0"/>
                        </a:rPr>
                        <a:t>Diethood</a:t>
                      </a:r>
                    </a:p>
                  </a:txBody>
                  <a:tcPr marL="5180" marR="5180" marT="5180" marB="0" anchor="b">
                    <a:lnL>
                      <a:noFill/>
                    </a:lnL>
                    <a:lnR>
                      <a:noFill/>
                    </a:lnR>
                    <a:lnT>
                      <a:noFill/>
                    </a:lnT>
                    <a:lnB>
                      <a:noFill/>
                    </a:lnB>
                  </a:tcPr>
                </a:tc>
                <a:extLst>
                  <a:ext uri="{0D108BD9-81ED-4DB2-BD59-A6C34878D82A}">
                    <a16:rowId xmlns:a16="http://schemas.microsoft.com/office/drawing/2014/main" val="332811543"/>
                  </a:ext>
                </a:extLst>
              </a:tr>
              <a:tr h="103603">
                <a:tc>
                  <a:txBody>
                    <a:bodyPr/>
                    <a:lstStyle/>
                    <a:p>
                      <a:pPr algn="l" fontAlgn="b"/>
                      <a:r>
                        <a:rPr lang="en-US" sz="800" b="0" i="0" u="none" strike="noStrike">
                          <a:solidFill>
                            <a:srgbClr val="000000"/>
                          </a:solidFill>
                          <a:effectLst/>
                          <a:latin typeface="Calibri" panose="020F0502020204030204" pitchFamily="34" charset="0"/>
                        </a:rPr>
                        <a:t>Dinner At The Zoo</a:t>
                      </a:r>
                    </a:p>
                  </a:txBody>
                  <a:tcPr marL="5180" marR="5180" marT="5180" marB="0" anchor="b">
                    <a:lnL>
                      <a:noFill/>
                    </a:lnL>
                    <a:lnR>
                      <a:noFill/>
                    </a:lnR>
                    <a:lnT>
                      <a:noFill/>
                    </a:lnT>
                    <a:lnB>
                      <a:noFill/>
                    </a:lnB>
                  </a:tcPr>
                </a:tc>
                <a:extLst>
                  <a:ext uri="{0D108BD9-81ED-4DB2-BD59-A6C34878D82A}">
                    <a16:rowId xmlns:a16="http://schemas.microsoft.com/office/drawing/2014/main" val="3110191095"/>
                  </a:ext>
                </a:extLst>
              </a:tr>
              <a:tr h="103603">
                <a:tc>
                  <a:txBody>
                    <a:bodyPr/>
                    <a:lstStyle/>
                    <a:p>
                      <a:pPr algn="l" fontAlgn="b"/>
                      <a:r>
                        <a:rPr lang="en-US" sz="800" b="0" i="0" u="none" strike="noStrike">
                          <a:solidFill>
                            <a:srgbClr val="000000"/>
                          </a:solidFill>
                          <a:effectLst/>
                          <a:latin typeface="Calibri" panose="020F0502020204030204" pitchFamily="34" charset="0"/>
                        </a:rPr>
                        <a:t>Dinner then Dessert</a:t>
                      </a:r>
                    </a:p>
                  </a:txBody>
                  <a:tcPr marL="5180" marR="5180" marT="5180" marB="0" anchor="b">
                    <a:lnL>
                      <a:noFill/>
                    </a:lnL>
                    <a:lnR>
                      <a:noFill/>
                    </a:lnR>
                    <a:lnT>
                      <a:noFill/>
                    </a:lnT>
                    <a:lnB>
                      <a:noFill/>
                    </a:lnB>
                  </a:tcPr>
                </a:tc>
                <a:extLst>
                  <a:ext uri="{0D108BD9-81ED-4DB2-BD59-A6C34878D82A}">
                    <a16:rowId xmlns:a16="http://schemas.microsoft.com/office/drawing/2014/main" val="2518199708"/>
                  </a:ext>
                </a:extLst>
              </a:tr>
              <a:tr h="103603">
                <a:tc>
                  <a:txBody>
                    <a:bodyPr/>
                    <a:lstStyle/>
                    <a:p>
                      <a:pPr algn="l" fontAlgn="b"/>
                      <a:r>
                        <a:rPr lang="en-US" sz="800" b="0" i="0" u="none" strike="noStrike">
                          <a:solidFill>
                            <a:srgbClr val="000000"/>
                          </a:solidFill>
                          <a:effectLst/>
                          <a:latin typeface="Calibri" panose="020F0502020204030204" pitchFamily="34" charset="0"/>
                        </a:rPr>
                        <a:t>Discogs</a:t>
                      </a:r>
                    </a:p>
                  </a:txBody>
                  <a:tcPr marL="5180" marR="5180" marT="5180" marB="0" anchor="b">
                    <a:lnL>
                      <a:noFill/>
                    </a:lnL>
                    <a:lnR>
                      <a:noFill/>
                    </a:lnR>
                    <a:lnT>
                      <a:noFill/>
                    </a:lnT>
                    <a:lnB>
                      <a:noFill/>
                    </a:lnB>
                  </a:tcPr>
                </a:tc>
                <a:extLst>
                  <a:ext uri="{0D108BD9-81ED-4DB2-BD59-A6C34878D82A}">
                    <a16:rowId xmlns:a16="http://schemas.microsoft.com/office/drawing/2014/main" val="2525126758"/>
                  </a:ext>
                </a:extLst>
              </a:tr>
              <a:tr h="103603">
                <a:tc>
                  <a:txBody>
                    <a:bodyPr/>
                    <a:lstStyle/>
                    <a:p>
                      <a:pPr algn="l" fontAlgn="b"/>
                      <a:r>
                        <a:rPr lang="en-US" sz="800" b="0" i="0" u="none" strike="noStrike">
                          <a:solidFill>
                            <a:srgbClr val="000000"/>
                          </a:solidFill>
                          <a:effectLst/>
                          <a:latin typeface="Calibri" panose="020F0502020204030204" pitchFamily="34" charset="0"/>
                        </a:rPr>
                        <a:t>Distractify</a:t>
                      </a:r>
                    </a:p>
                  </a:txBody>
                  <a:tcPr marL="5180" marR="5180" marT="5180" marB="0" anchor="b">
                    <a:lnL>
                      <a:noFill/>
                    </a:lnL>
                    <a:lnR>
                      <a:noFill/>
                    </a:lnR>
                    <a:lnT>
                      <a:noFill/>
                    </a:lnT>
                    <a:lnB>
                      <a:noFill/>
                    </a:lnB>
                  </a:tcPr>
                </a:tc>
                <a:extLst>
                  <a:ext uri="{0D108BD9-81ED-4DB2-BD59-A6C34878D82A}">
                    <a16:rowId xmlns:a16="http://schemas.microsoft.com/office/drawing/2014/main" val="3033809155"/>
                  </a:ext>
                </a:extLst>
              </a:tr>
              <a:tr h="103603">
                <a:tc>
                  <a:txBody>
                    <a:bodyPr/>
                    <a:lstStyle/>
                    <a:p>
                      <a:pPr algn="l" fontAlgn="b"/>
                      <a:r>
                        <a:rPr lang="en-US" sz="800" b="0" i="0" u="none" strike="noStrike">
                          <a:solidFill>
                            <a:srgbClr val="000000"/>
                          </a:solidFill>
                          <a:effectLst/>
                          <a:latin typeface="Calibri" panose="020F0502020204030204" pitchFamily="34" charset="0"/>
                        </a:rPr>
                        <a:t>DMV</a:t>
                      </a:r>
                    </a:p>
                  </a:txBody>
                  <a:tcPr marL="5180" marR="5180" marT="5180" marB="0" anchor="b">
                    <a:lnL>
                      <a:noFill/>
                    </a:lnL>
                    <a:lnR>
                      <a:noFill/>
                    </a:lnR>
                    <a:lnT>
                      <a:noFill/>
                    </a:lnT>
                    <a:lnB>
                      <a:noFill/>
                    </a:lnB>
                  </a:tcPr>
                </a:tc>
                <a:extLst>
                  <a:ext uri="{0D108BD9-81ED-4DB2-BD59-A6C34878D82A}">
                    <a16:rowId xmlns:a16="http://schemas.microsoft.com/office/drawing/2014/main" val="2100602104"/>
                  </a:ext>
                </a:extLst>
              </a:tr>
              <a:tr h="103603">
                <a:tc>
                  <a:txBody>
                    <a:bodyPr/>
                    <a:lstStyle/>
                    <a:p>
                      <a:pPr algn="l" fontAlgn="b"/>
                      <a:r>
                        <a:rPr lang="en-US" sz="800" b="0" i="0" u="none" strike="noStrike">
                          <a:solidFill>
                            <a:srgbClr val="000000"/>
                          </a:solidFill>
                          <a:effectLst/>
                          <a:latin typeface="Calibri" panose="020F0502020204030204" pitchFamily="34" charset="0"/>
                        </a:rPr>
                        <a:t>Dominoes</a:t>
                      </a:r>
                    </a:p>
                  </a:txBody>
                  <a:tcPr marL="5180" marR="5180" marT="5180" marB="0" anchor="b">
                    <a:lnL>
                      <a:noFill/>
                    </a:lnL>
                    <a:lnR>
                      <a:noFill/>
                    </a:lnR>
                    <a:lnT>
                      <a:noFill/>
                    </a:lnT>
                    <a:lnB>
                      <a:noFill/>
                    </a:lnB>
                  </a:tcPr>
                </a:tc>
                <a:extLst>
                  <a:ext uri="{0D108BD9-81ED-4DB2-BD59-A6C34878D82A}">
                    <a16:rowId xmlns:a16="http://schemas.microsoft.com/office/drawing/2014/main" val="532410724"/>
                  </a:ext>
                </a:extLst>
              </a:tr>
              <a:tr h="103603">
                <a:tc>
                  <a:txBody>
                    <a:bodyPr/>
                    <a:lstStyle/>
                    <a:p>
                      <a:pPr algn="l" fontAlgn="b"/>
                      <a:r>
                        <a:rPr lang="en-US" sz="800" b="0" i="0" u="none" strike="noStrike">
                          <a:solidFill>
                            <a:srgbClr val="000000"/>
                          </a:solidFill>
                          <a:effectLst/>
                          <a:latin typeface="Calibri" panose="020F0502020204030204" pitchFamily="34" charset="0"/>
                        </a:rPr>
                        <a:t>Doodle</a:t>
                      </a:r>
                    </a:p>
                  </a:txBody>
                  <a:tcPr marL="5180" marR="5180" marT="5180" marB="0" anchor="b">
                    <a:lnL>
                      <a:noFill/>
                    </a:lnL>
                    <a:lnR>
                      <a:noFill/>
                    </a:lnR>
                    <a:lnT>
                      <a:noFill/>
                    </a:lnT>
                    <a:lnB>
                      <a:noFill/>
                    </a:lnB>
                  </a:tcPr>
                </a:tc>
                <a:extLst>
                  <a:ext uri="{0D108BD9-81ED-4DB2-BD59-A6C34878D82A}">
                    <a16:rowId xmlns:a16="http://schemas.microsoft.com/office/drawing/2014/main" val="3273344558"/>
                  </a:ext>
                </a:extLst>
              </a:tr>
              <a:tr h="103603">
                <a:tc>
                  <a:txBody>
                    <a:bodyPr/>
                    <a:lstStyle/>
                    <a:p>
                      <a:pPr algn="l" fontAlgn="b"/>
                      <a:r>
                        <a:rPr lang="en-US" sz="800" b="0" i="0" u="none" strike="noStrike">
                          <a:solidFill>
                            <a:srgbClr val="000000"/>
                          </a:solidFill>
                          <a:effectLst/>
                          <a:latin typeface="Calibri" panose="020F0502020204030204" pitchFamily="34" charset="0"/>
                        </a:rPr>
                        <a:t>Dot Esports</a:t>
                      </a:r>
                    </a:p>
                  </a:txBody>
                  <a:tcPr marL="5180" marR="5180" marT="5180" marB="0" anchor="b">
                    <a:lnL>
                      <a:noFill/>
                    </a:lnL>
                    <a:lnR>
                      <a:noFill/>
                    </a:lnR>
                    <a:lnT>
                      <a:noFill/>
                    </a:lnT>
                    <a:lnB>
                      <a:noFill/>
                    </a:lnB>
                  </a:tcPr>
                </a:tc>
                <a:extLst>
                  <a:ext uri="{0D108BD9-81ED-4DB2-BD59-A6C34878D82A}">
                    <a16:rowId xmlns:a16="http://schemas.microsoft.com/office/drawing/2014/main" val="3692885373"/>
                  </a:ext>
                </a:extLst>
              </a:tr>
              <a:tr h="103603">
                <a:tc>
                  <a:txBody>
                    <a:bodyPr/>
                    <a:lstStyle/>
                    <a:p>
                      <a:pPr algn="l" fontAlgn="b"/>
                      <a:r>
                        <a:rPr lang="en-US" sz="800" b="0" i="0" u="none" strike="noStrike">
                          <a:solidFill>
                            <a:srgbClr val="000000"/>
                          </a:solidFill>
                          <a:effectLst/>
                          <a:latin typeface="Calibri" panose="020F0502020204030204" pitchFamily="34" charset="0"/>
                        </a:rPr>
                        <a:t>Drugs.com</a:t>
                      </a:r>
                    </a:p>
                  </a:txBody>
                  <a:tcPr marL="5180" marR="5180" marT="5180" marB="0" anchor="b">
                    <a:lnL>
                      <a:noFill/>
                    </a:lnL>
                    <a:lnR>
                      <a:noFill/>
                    </a:lnR>
                    <a:lnT>
                      <a:noFill/>
                    </a:lnT>
                    <a:lnB>
                      <a:noFill/>
                    </a:lnB>
                  </a:tcPr>
                </a:tc>
                <a:extLst>
                  <a:ext uri="{0D108BD9-81ED-4DB2-BD59-A6C34878D82A}">
                    <a16:rowId xmlns:a16="http://schemas.microsoft.com/office/drawing/2014/main" val="74932892"/>
                  </a:ext>
                </a:extLst>
              </a:tr>
              <a:tr h="103603">
                <a:tc>
                  <a:txBody>
                    <a:bodyPr/>
                    <a:lstStyle/>
                    <a:p>
                      <a:pPr algn="l" fontAlgn="b"/>
                      <a:r>
                        <a:rPr lang="en-US" sz="800" b="0" i="0" u="none" strike="noStrike">
                          <a:solidFill>
                            <a:srgbClr val="000000"/>
                          </a:solidFill>
                          <a:effectLst/>
                          <a:latin typeface="Calibri" panose="020F0502020204030204" pitchFamily="34" charset="0"/>
                        </a:rPr>
                        <a:t>eBaum's World</a:t>
                      </a:r>
                    </a:p>
                  </a:txBody>
                  <a:tcPr marL="5180" marR="5180" marT="5180" marB="0" anchor="b">
                    <a:lnL>
                      <a:noFill/>
                    </a:lnL>
                    <a:lnR>
                      <a:noFill/>
                    </a:lnR>
                    <a:lnT>
                      <a:noFill/>
                    </a:lnT>
                    <a:lnB>
                      <a:noFill/>
                    </a:lnB>
                  </a:tcPr>
                </a:tc>
                <a:extLst>
                  <a:ext uri="{0D108BD9-81ED-4DB2-BD59-A6C34878D82A}">
                    <a16:rowId xmlns:a16="http://schemas.microsoft.com/office/drawing/2014/main" val="3692159502"/>
                  </a:ext>
                </a:extLst>
              </a:tr>
              <a:tr h="103603">
                <a:tc>
                  <a:txBody>
                    <a:bodyPr/>
                    <a:lstStyle/>
                    <a:p>
                      <a:pPr algn="l" fontAlgn="b"/>
                      <a:r>
                        <a:rPr lang="en-US" sz="800" b="0" i="0" u="none" strike="noStrike">
                          <a:solidFill>
                            <a:srgbClr val="000000"/>
                          </a:solidFill>
                          <a:effectLst/>
                          <a:latin typeface="Calibri" panose="020F0502020204030204" pitchFamily="34" charset="0"/>
                        </a:rPr>
                        <a:t>EDHREC</a:t>
                      </a:r>
                    </a:p>
                  </a:txBody>
                  <a:tcPr marL="5180" marR="5180" marT="5180" marB="0" anchor="b">
                    <a:lnL>
                      <a:noFill/>
                    </a:lnL>
                    <a:lnR>
                      <a:noFill/>
                    </a:lnR>
                    <a:lnT>
                      <a:noFill/>
                    </a:lnT>
                    <a:lnB>
                      <a:noFill/>
                    </a:lnB>
                  </a:tcPr>
                </a:tc>
                <a:extLst>
                  <a:ext uri="{0D108BD9-81ED-4DB2-BD59-A6C34878D82A}">
                    <a16:rowId xmlns:a16="http://schemas.microsoft.com/office/drawing/2014/main" val="1235323552"/>
                  </a:ext>
                </a:extLst>
              </a:tr>
              <a:tr h="103603">
                <a:tc>
                  <a:txBody>
                    <a:bodyPr/>
                    <a:lstStyle/>
                    <a:p>
                      <a:pPr algn="l" fontAlgn="b"/>
                      <a:r>
                        <a:rPr lang="en-US" sz="800" b="0" i="0" u="none" strike="noStrike">
                          <a:solidFill>
                            <a:srgbClr val="000000"/>
                          </a:solidFill>
                          <a:effectLst/>
                          <a:latin typeface="Calibri" panose="020F0502020204030204" pitchFamily="34" charset="0"/>
                        </a:rPr>
                        <a:t>Eenadu</a:t>
                      </a:r>
                    </a:p>
                  </a:txBody>
                  <a:tcPr marL="5180" marR="5180" marT="5180" marB="0" anchor="b">
                    <a:lnL>
                      <a:noFill/>
                    </a:lnL>
                    <a:lnR>
                      <a:noFill/>
                    </a:lnR>
                    <a:lnT>
                      <a:noFill/>
                    </a:lnT>
                    <a:lnB>
                      <a:noFill/>
                    </a:lnB>
                  </a:tcPr>
                </a:tc>
                <a:extLst>
                  <a:ext uri="{0D108BD9-81ED-4DB2-BD59-A6C34878D82A}">
                    <a16:rowId xmlns:a16="http://schemas.microsoft.com/office/drawing/2014/main" val="1633944677"/>
                  </a:ext>
                </a:extLst>
              </a:tr>
              <a:tr h="103603">
                <a:tc>
                  <a:txBody>
                    <a:bodyPr/>
                    <a:lstStyle/>
                    <a:p>
                      <a:pPr algn="l" fontAlgn="b"/>
                      <a:r>
                        <a:rPr lang="es-ES" sz="800" b="0" i="0" u="none" strike="noStrike">
                          <a:solidFill>
                            <a:srgbClr val="000000"/>
                          </a:solidFill>
                          <a:effectLst/>
                          <a:latin typeface="Calibri" panose="020F0502020204030204" pitchFamily="34" charset="0"/>
                        </a:rPr>
                        <a:t>El Heraldo De MÃ©xico</a:t>
                      </a:r>
                    </a:p>
                  </a:txBody>
                  <a:tcPr marL="5180" marR="5180" marT="5180" marB="0" anchor="b">
                    <a:lnL>
                      <a:noFill/>
                    </a:lnL>
                    <a:lnR>
                      <a:noFill/>
                    </a:lnR>
                    <a:lnT>
                      <a:noFill/>
                    </a:lnT>
                    <a:lnB>
                      <a:noFill/>
                    </a:lnB>
                  </a:tcPr>
                </a:tc>
                <a:extLst>
                  <a:ext uri="{0D108BD9-81ED-4DB2-BD59-A6C34878D82A}">
                    <a16:rowId xmlns:a16="http://schemas.microsoft.com/office/drawing/2014/main" val="635045629"/>
                  </a:ext>
                </a:extLst>
              </a:tr>
              <a:tr h="103603">
                <a:tc>
                  <a:txBody>
                    <a:bodyPr/>
                    <a:lstStyle/>
                    <a:p>
                      <a:pPr algn="l" fontAlgn="b"/>
                      <a:r>
                        <a:rPr lang="en-US" sz="800" b="0" i="0" u="none" strike="noStrike">
                          <a:solidFill>
                            <a:srgbClr val="000000"/>
                          </a:solidFill>
                          <a:effectLst/>
                          <a:latin typeface="Calibri" panose="020F0502020204030204" pitchFamily="34" charset="0"/>
                        </a:rPr>
                        <a:t>El Nuevo DÃ­a</a:t>
                      </a:r>
                    </a:p>
                  </a:txBody>
                  <a:tcPr marL="5180" marR="5180" marT="5180" marB="0" anchor="b">
                    <a:lnL>
                      <a:noFill/>
                    </a:lnL>
                    <a:lnR>
                      <a:noFill/>
                    </a:lnR>
                    <a:lnT>
                      <a:noFill/>
                    </a:lnT>
                    <a:lnB>
                      <a:noFill/>
                    </a:lnB>
                  </a:tcPr>
                </a:tc>
                <a:extLst>
                  <a:ext uri="{0D108BD9-81ED-4DB2-BD59-A6C34878D82A}">
                    <a16:rowId xmlns:a16="http://schemas.microsoft.com/office/drawing/2014/main" val="3815045663"/>
                  </a:ext>
                </a:extLst>
              </a:tr>
              <a:tr h="103603">
                <a:tc>
                  <a:txBody>
                    <a:bodyPr/>
                    <a:lstStyle/>
                    <a:p>
                      <a:pPr algn="l" fontAlgn="b"/>
                      <a:r>
                        <a:rPr lang="en-US" sz="800" b="0" i="0" u="none" strike="noStrike">
                          <a:solidFill>
                            <a:srgbClr val="000000"/>
                          </a:solidFill>
                          <a:effectLst/>
                          <a:latin typeface="Calibri" panose="020F0502020204030204" pitchFamily="34" charset="0"/>
                        </a:rPr>
                        <a:t>El Tiempo</a:t>
                      </a:r>
                    </a:p>
                  </a:txBody>
                  <a:tcPr marL="5180" marR="5180" marT="5180" marB="0" anchor="b">
                    <a:lnL>
                      <a:noFill/>
                    </a:lnL>
                    <a:lnR>
                      <a:noFill/>
                    </a:lnR>
                    <a:lnT>
                      <a:noFill/>
                    </a:lnT>
                    <a:lnB>
                      <a:noFill/>
                    </a:lnB>
                  </a:tcPr>
                </a:tc>
                <a:extLst>
                  <a:ext uri="{0D108BD9-81ED-4DB2-BD59-A6C34878D82A}">
                    <a16:rowId xmlns:a16="http://schemas.microsoft.com/office/drawing/2014/main" val="64059486"/>
                  </a:ext>
                </a:extLst>
              </a:tr>
              <a:tr h="103603">
                <a:tc>
                  <a:txBody>
                    <a:bodyPr/>
                    <a:lstStyle/>
                    <a:p>
                      <a:pPr algn="l" fontAlgn="b"/>
                      <a:r>
                        <a:rPr lang="en-US" sz="800" b="0" i="0" u="none" strike="noStrike">
                          <a:solidFill>
                            <a:srgbClr val="000000"/>
                          </a:solidFill>
                          <a:effectLst/>
                          <a:latin typeface="Calibri" panose="020F0502020204030204" pitchFamily="34" charset="0"/>
                        </a:rPr>
                        <a:t>Elder Scrolls</a:t>
                      </a:r>
                    </a:p>
                  </a:txBody>
                  <a:tcPr marL="5180" marR="5180" marT="5180" marB="0" anchor="b">
                    <a:lnL>
                      <a:noFill/>
                    </a:lnL>
                    <a:lnR>
                      <a:noFill/>
                    </a:lnR>
                    <a:lnT>
                      <a:noFill/>
                    </a:lnT>
                    <a:lnB>
                      <a:noFill/>
                    </a:lnB>
                  </a:tcPr>
                </a:tc>
                <a:extLst>
                  <a:ext uri="{0D108BD9-81ED-4DB2-BD59-A6C34878D82A}">
                    <a16:rowId xmlns:a16="http://schemas.microsoft.com/office/drawing/2014/main" val="691715823"/>
                  </a:ext>
                </a:extLst>
              </a:tr>
              <a:tr h="103603">
                <a:tc>
                  <a:txBody>
                    <a:bodyPr/>
                    <a:lstStyle/>
                    <a:p>
                      <a:pPr algn="l" fontAlgn="b"/>
                      <a:r>
                        <a:rPr lang="en-US" sz="800" b="0" i="0" u="none" strike="noStrike">
                          <a:solidFill>
                            <a:srgbClr val="000000"/>
                          </a:solidFill>
                          <a:effectLst/>
                          <a:latin typeface="Calibri" panose="020F0502020204030204" pitchFamily="34" charset="0"/>
                        </a:rPr>
                        <a:t>Encyclopedia</a:t>
                      </a:r>
                    </a:p>
                  </a:txBody>
                  <a:tcPr marL="5180" marR="5180" marT="5180" marB="0" anchor="b">
                    <a:lnL>
                      <a:noFill/>
                    </a:lnL>
                    <a:lnR>
                      <a:noFill/>
                    </a:lnR>
                    <a:lnT>
                      <a:noFill/>
                    </a:lnT>
                    <a:lnB>
                      <a:noFill/>
                    </a:lnB>
                  </a:tcPr>
                </a:tc>
                <a:extLst>
                  <a:ext uri="{0D108BD9-81ED-4DB2-BD59-A6C34878D82A}">
                    <a16:rowId xmlns:a16="http://schemas.microsoft.com/office/drawing/2014/main" val="1613388156"/>
                  </a:ext>
                </a:extLst>
              </a:tr>
              <a:tr h="103603">
                <a:tc>
                  <a:txBody>
                    <a:bodyPr/>
                    <a:lstStyle/>
                    <a:p>
                      <a:pPr algn="l" fontAlgn="b"/>
                      <a:r>
                        <a:rPr lang="en-US" sz="800" b="0" i="0" u="none" strike="noStrike">
                          <a:solidFill>
                            <a:srgbClr val="000000"/>
                          </a:solidFill>
                          <a:effectLst/>
                          <a:latin typeface="Calibri" panose="020F0502020204030204" pitchFamily="34" charset="0"/>
                        </a:rPr>
                        <a:t>eNotes</a:t>
                      </a:r>
                    </a:p>
                  </a:txBody>
                  <a:tcPr marL="5180" marR="5180" marT="5180" marB="0" anchor="b">
                    <a:lnL>
                      <a:noFill/>
                    </a:lnL>
                    <a:lnR>
                      <a:noFill/>
                    </a:lnR>
                    <a:lnT>
                      <a:noFill/>
                    </a:lnT>
                    <a:lnB>
                      <a:noFill/>
                    </a:lnB>
                  </a:tcPr>
                </a:tc>
                <a:extLst>
                  <a:ext uri="{0D108BD9-81ED-4DB2-BD59-A6C34878D82A}">
                    <a16:rowId xmlns:a16="http://schemas.microsoft.com/office/drawing/2014/main" val="2971647637"/>
                  </a:ext>
                </a:extLst>
              </a:tr>
              <a:tr h="103603">
                <a:tc>
                  <a:txBody>
                    <a:bodyPr/>
                    <a:lstStyle/>
                    <a:p>
                      <a:pPr algn="l" fontAlgn="b"/>
                      <a:r>
                        <a:rPr lang="en-US" sz="800" b="0" i="0" u="none" strike="noStrike">
                          <a:solidFill>
                            <a:srgbClr val="000000"/>
                          </a:solidFill>
                          <a:effectLst/>
                          <a:latin typeface="Calibri" panose="020F0502020204030204" pitchFamily="34" charset="0"/>
                        </a:rPr>
                        <a:t>Entertainment Tonight</a:t>
                      </a:r>
                    </a:p>
                  </a:txBody>
                  <a:tcPr marL="5180" marR="5180" marT="5180" marB="0" anchor="b">
                    <a:lnL>
                      <a:noFill/>
                    </a:lnL>
                    <a:lnR>
                      <a:noFill/>
                    </a:lnR>
                    <a:lnT>
                      <a:noFill/>
                    </a:lnT>
                    <a:lnB>
                      <a:noFill/>
                    </a:lnB>
                  </a:tcPr>
                </a:tc>
                <a:extLst>
                  <a:ext uri="{0D108BD9-81ED-4DB2-BD59-A6C34878D82A}">
                    <a16:rowId xmlns:a16="http://schemas.microsoft.com/office/drawing/2014/main" val="1976048948"/>
                  </a:ext>
                </a:extLst>
              </a:tr>
              <a:tr h="103603">
                <a:tc>
                  <a:txBody>
                    <a:bodyPr/>
                    <a:lstStyle/>
                    <a:p>
                      <a:pPr algn="l" fontAlgn="b"/>
                      <a:r>
                        <a:rPr lang="en-US" sz="800" b="0" i="0" u="none" strike="noStrike">
                          <a:solidFill>
                            <a:srgbClr val="000000"/>
                          </a:solidFill>
                          <a:effectLst/>
                          <a:latin typeface="Calibri" panose="020F0502020204030204" pitchFamily="34" charset="0"/>
                        </a:rPr>
                        <a:t>Epicstream</a:t>
                      </a:r>
                    </a:p>
                  </a:txBody>
                  <a:tcPr marL="5180" marR="5180" marT="5180" marB="0" anchor="b">
                    <a:lnL>
                      <a:noFill/>
                    </a:lnL>
                    <a:lnR>
                      <a:noFill/>
                    </a:lnR>
                    <a:lnT>
                      <a:noFill/>
                    </a:lnT>
                    <a:lnB>
                      <a:noFill/>
                    </a:lnB>
                  </a:tcPr>
                </a:tc>
                <a:extLst>
                  <a:ext uri="{0D108BD9-81ED-4DB2-BD59-A6C34878D82A}">
                    <a16:rowId xmlns:a16="http://schemas.microsoft.com/office/drawing/2014/main" val="9461314"/>
                  </a:ext>
                </a:extLst>
              </a:tr>
              <a:tr h="103603">
                <a:tc>
                  <a:txBody>
                    <a:bodyPr/>
                    <a:lstStyle/>
                    <a:p>
                      <a:pPr algn="l" fontAlgn="b"/>
                      <a:r>
                        <a:rPr lang="en-US" sz="800" b="0" i="0" u="none" strike="noStrike">
                          <a:solidFill>
                            <a:srgbClr val="000000"/>
                          </a:solidFill>
                          <a:effectLst/>
                          <a:latin typeface="Calibri" panose="020F0502020204030204" pitchFamily="34" charset="0"/>
                        </a:rPr>
                        <a:t>Escape from Tarkov</a:t>
                      </a:r>
                    </a:p>
                  </a:txBody>
                  <a:tcPr marL="5180" marR="5180" marT="5180" marB="0" anchor="b">
                    <a:lnL>
                      <a:noFill/>
                    </a:lnL>
                    <a:lnR>
                      <a:noFill/>
                    </a:lnR>
                    <a:lnT>
                      <a:noFill/>
                    </a:lnT>
                    <a:lnB>
                      <a:noFill/>
                    </a:lnB>
                  </a:tcPr>
                </a:tc>
                <a:extLst>
                  <a:ext uri="{0D108BD9-81ED-4DB2-BD59-A6C34878D82A}">
                    <a16:rowId xmlns:a16="http://schemas.microsoft.com/office/drawing/2014/main" val="970100018"/>
                  </a:ext>
                </a:extLst>
              </a:tr>
              <a:tr h="103603">
                <a:tc>
                  <a:txBody>
                    <a:bodyPr/>
                    <a:lstStyle/>
                    <a:p>
                      <a:pPr algn="l" fontAlgn="b"/>
                      <a:r>
                        <a:rPr lang="en-US" sz="800" b="0" i="0" u="none" strike="noStrike">
                          <a:solidFill>
                            <a:srgbClr val="000000"/>
                          </a:solidFill>
                          <a:effectLst/>
                          <a:latin typeface="Calibri" panose="020F0502020204030204" pitchFamily="34" charset="0"/>
                        </a:rPr>
                        <a:t>ESPN</a:t>
                      </a:r>
                    </a:p>
                  </a:txBody>
                  <a:tcPr marL="5180" marR="5180" marT="5180" marB="0" anchor="b">
                    <a:lnL>
                      <a:noFill/>
                    </a:lnL>
                    <a:lnR>
                      <a:noFill/>
                    </a:lnR>
                    <a:lnT>
                      <a:noFill/>
                    </a:lnT>
                    <a:lnB>
                      <a:noFill/>
                    </a:lnB>
                  </a:tcPr>
                </a:tc>
                <a:extLst>
                  <a:ext uri="{0D108BD9-81ED-4DB2-BD59-A6C34878D82A}">
                    <a16:rowId xmlns:a16="http://schemas.microsoft.com/office/drawing/2014/main" val="1790702152"/>
                  </a:ext>
                </a:extLst>
              </a:tr>
              <a:tr h="103603">
                <a:tc>
                  <a:txBody>
                    <a:bodyPr/>
                    <a:lstStyle/>
                    <a:p>
                      <a:pPr algn="l" fontAlgn="b"/>
                      <a:r>
                        <a:rPr lang="en-US" sz="800" b="0" i="0" u="none" strike="noStrike">
                          <a:solidFill>
                            <a:srgbClr val="000000"/>
                          </a:solidFill>
                          <a:effectLst/>
                          <a:latin typeface="Calibri" panose="020F0502020204030204" pitchFamily="34" charset="0"/>
                        </a:rPr>
                        <a:t>Esquire</a:t>
                      </a:r>
                    </a:p>
                  </a:txBody>
                  <a:tcPr marL="5180" marR="5180" marT="5180" marB="0" anchor="b">
                    <a:lnL>
                      <a:noFill/>
                    </a:lnL>
                    <a:lnR>
                      <a:noFill/>
                    </a:lnR>
                    <a:lnT>
                      <a:noFill/>
                    </a:lnT>
                    <a:lnB>
                      <a:noFill/>
                    </a:lnB>
                  </a:tcPr>
                </a:tc>
                <a:extLst>
                  <a:ext uri="{0D108BD9-81ED-4DB2-BD59-A6C34878D82A}">
                    <a16:rowId xmlns:a16="http://schemas.microsoft.com/office/drawing/2014/main" val="2688847496"/>
                  </a:ext>
                </a:extLst>
              </a:tr>
              <a:tr h="103603">
                <a:tc>
                  <a:txBody>
                    <a:bodyPr/>
                    <a:lstStyle/>
                    <a:p>
                      <a:pPr algn="l" fontAlgn="b"/>
                      <a:r>
                        <a:rPr lang="en-US" sz="800" b="0" i="0" u="none" strike="noStrike">
                          <a:solidFill>
                            <a:srgbClr val="000000"/>
                          </a:solidFill>
                          <a:effectLst/>
                          <a:latin typeface="Calibri" panose="020F0502020204030204" pitchFamily="34" charset="0"/>
                        </a:rPr>
                        <a:t>Euchre</a:t>
                      </a:r>
                    </a:p>
                  </a:txBody>
                  <a:tcPr marL="5180" marR="5180" marT="5180" marB="0" anchor="b">
                    <a:lnL>
                      <a:noFill/>
                    </a:lnL>
                    <a:lnR>
                      <a:noFill/>
                    </a:lnR>
                    <a:lnT>
                      <a:noFill/>
                    </a:lnT>
                    <a:lnB>
                      <a:noFill/>
                    </a:lnB>
                  </a:tcPr>
                </a:tc>
                <a:extLst>
                  <a:ext uri="{0D108BD9-81ED-4DB2-BD59-A6C34878D82A}">
                    <a16:rowId xmlns:a16="http://schemas.microsoft.com/office/drawing/2014/main" val="2043352012"/>
                  </a:ext>
                </a:extLst>
              </a:tr>
              <a:tr h="103603">
                <a:tc>
                  <a:txBody>
                    <a:bodyPr/>
                    <a:lstStyle/>
                    <a:p>
                      <a:pPr algn="l" fontAlgn="b"/>
                      <a:r>
                        <a:rPr lang="en-US" sz="800" b="0" i="0" u="none" strike="noStrike">
                          <a:solidFill>
                            <a:srgbClr val="000000"/>
                          </a:solidFill>
                          <a:effectLst/>
                          <a:latin typeface="Calibri" panose="020F0502020204030204" pitchFamily="34" charset="0"/>
                        </a:rPr>
                        <a:t>Extra</a:t>
                      </a:r>
                    </a:p>
                  </a:txBody>
                  <a:tcPr marL="5180" marR="5180" marT="5180" marB="0" anchor="b">
                    <a:lnL>
                      <a:noFill/>
                    </a:lnL>
                    <a:lnR>
                      <a:noFill/>
                    </a:lnR>
                    <a:lnT>
                      <a:noFill/>
                    </a:lnT>
                    <a:lnB>
                      <a:noFill/>
                    </a:lnB>
                  </a:tcPr>
                </a:tc>
                <a:extLst>
                  <a:ext uri="{0D108BD9-81ED-4DB2-BD59-A6C34878D82A}">
                    <a16:rowId xmlns:a16="http://schemas.microsoft.com/office/drawing/2014/main" val="2278762378"/>
                  </a:ext>
                </a:extLst>
              </a:tr>
              <a:tr h="103603">
                <a:tc>
                  <a:txBody>
                    <a:bodyPr/>
                    <a:lstStyle/>
                    <a:p>
                      <a:pPr algn="l" fontAlgn="b"/>
                      <a:r>
                        <a:rPr lang="en-US" sz="800" b="0" i="0" u="none" strike="noStrike">
                          <a:solidFill>
                            <a:srgbClr val="000000"/>
                          </a:solidFill>
                          <a:effectLst/>
                          <a:latin typeface="Calibri" panose="020F0502020204030204" pitchFamily="34" charset="0"/>
                        </a:rPr>
                        <a:t>Family Education</a:t>
                      </a:r>
                    </a:p>
                  </a:txBody>
                  <a:tcPr marL="5180" marR="5180" marT="5180" marB="0" anchor="b">
                    <a:lnL>
                      <a:noFill/>
                    </a:lnL>
                    <a:lnR>
                      <a:noFill/>
                    </a:lnR>
                    <a:lnT>
                      <a:noFill/>
                    </a:lnT>
                    <a:lnB>
                      <a:noFill/>
                    </a:lnB>
                  </a:tcPr>
                </a:tc>
                <a:extLst>
                  <a:ext uri="{0D108BD9-81ED-4DB2-BD59-A6C34878D82A}">
                    <a16:rowId xmlns:a16="http://schemas.microsoft.com/office/drawing/2014/main" val="1052009065"/>
                  </a:ext>
                </a:extLst>
              </a:tr>
              <a:tr h="103603">
                <a:tc>
                  <a:txBody>
                    <a:bodyPr/>
                    <a:lstStyle/>
                    <a:p>
                      <a:pPr algn="l" fontAlgn="b"/>
                      <a:r>
                        <a:rPr lang="en-US" sz="800" b="0" i="0" u="none" strike="noStrike">
                          <a:solidFill>
                            <a:srgbClr val="000000"/>
                          </a:solidFill>
                          <a:effectLst/>
                          <a:latin typeface="Calibri" panose="020F0502020204030204" pitchFamily="34" charset="0"/>
                        </a:rPr>
                        <a:t>Family Handyman</a:t>
                      </a:r>
                    </a:p>
                  </a:txBody>
                  <a:tcPr marL="5180" marR="5180" marT="5180" marB="0" anchor="b">
                    <a:lnL>
                      <a:noFill/>
                    </a:lnL>
                    <a:lnR>
                      <a:noFill/>
                    </a:lnR>
                    <a:lnT>
                      <a:noFill/>
                    </a:lnT>
                    <a:lnB>
                      <a:noFill/>
                    </a:lnB>
                  </a:tcPr>
                </a:tc>
                <a:extLst>
                  <a:ext uri="{0D108BD9-81ED-4DB2-BD59-A6C34878D82A}">
                    <a16:rowId xmlns:a16="http://schemas.microsoft.com/office/drawing/2014/main" val="3498620730"/>
                  </a:ext>
                </a:extLst>
              </a:tr>
              <a:tr h="103603">
                <a:tc>
                  <a:txBody>
                    <a:bodyPr/>
                    <a:lstStyle/>
                    <a:p>
                      <a:pPr algn="l" fontAlgn="b"/>
                      <a:r>
                        <a:rPr lang="en-US" sz="800" b="0" i="0" u="none" strike="noStrike">
                          <a:solidFill>
                            <a:srgbClr val="000000"/>
                          </a:solidFill>
                          <a:effectLst/>
                          <a:latin typeface="Calibri" panose="020F0502020204030204" pitchFamily="34" charset="0"/>
                        </a:rPr>
                        <a:t>Fantrax</a:t>
                      </a:r>
                    </a:p>
                  </a:txBody>
                  <a:tcPr marL="5180" marR="5180" marT="5180" marB="0" anchor="b">
                    <a:lnL>
                      <a:noFill/>
                    </a:lnL>
                    <a:lnR>
                      <a:noFill/>
                    </a:lnR>
                    <a:lnT>
                      <a:noFill/>
                    </a:lnT>
                    <a:lnB>
                      <a:noFill/>
                    </a:lnB>
                  </a:tcPr>
                </a:tc>
                <a:extLst>
                  <a:ext uri="{0D108BD9-81ED-4DB2-BD59-A6C34878D82A}">
                    <a16:rowId xmlns:a16="http://schemas.microsoft.com/office/drawing/2014/main" val="244802009"/>
                  </a:ext>
                </a:extLst>
              </a:tr>
              <a:tr h="103603">
                <a:tc>
                  <a:txBody>
                    <a:bodyPr/>
                    <a:lstStyle/>
                    <a:p>
                      <a:pPr algn="l" fontAlgn="b"/>
                      <a:r>
                        <a:rPr lang="en-US" sz="800" b="0" i="0" u="none" strike="noStrike">
                          <a:solidFill>
                            <a:srgbClr val="000000"/>
                          </a:solidFill>
                          <a:effectLst/>
                          <a:latin typeface="Calibri" panose="020F0502020204030204" pitchFamily="34" charset="0"/>
                        </a:rPr>
                        <a:t>Far Out Magazine</a:t>
                      </a:r>
                    </a:p>
                  </a:txBody>
                  <a:tcPr marL="5180" marR="5180" marT="5180" marB="0" anchor="b">
                    <a:lnL>
                      <a:noFill/>
                    </a:lnL>
                    <a:lnR>
                      <a:noFill/>
                    </a:lnR>
                    <a:lnT>
                      <a:noFill/>
                    </a:lnT>
                    <a:lnB>
                      <a:noFill/>
                    </a:lnB>
                  </a:tcPr>
                </a:tc>
                <a:extLst>
                  <a:ext uri="{0D108BD9-81ED-4DB2-BD59-A6C34878D82A}">
                    <a16:rowId xmlns:a16="http://schemas.microsoft.com/office/drawing/2014/main" val="4251159730"/>
                  </a:ext>
                </a:extLst>
              </a:tr>
              <a:tr h="103603">
                <a:tc>
                  <a:txBody>
                    <a:bodyPr/>
                    <a:lstStyle/>
                    <a:p>
                      <a:pPr algn="l" fontAlgn="b"/>
                      <a:r>
                        <a:rPr lang="en-US" sz="800" b="0" i="0" u="none" strike="noStrike">
                          <a:solidFill>
                            <a:srgbClr val="000000"/>
                          </a:solidFill>
                          <a:effectLst/>
                          <a:latin typeface="Calibri" panose="020F0502020204030204" pitchFamily="34" charset="0"/>
                        </a:rPr>
                        <a:t>Fark.com</a:t>
                      </a:r>
                    </a:p>
                  </a:txBody>
                  <a:tcPr marL="5180" marR="5180" marT="5180" marB="0" anchor="b">
                    <a:lnL>
                      <a:noFill/>
                    </a:lnL>
                    <a:lnR>
                      <a:noFill/>
                    </a:lnR>
                    <a:lnT>
                      <a:noFill/>
                    </a:lnT>
                    <a:lnB>
                      <a:noFill/>
                    </a:lnB>
                  </a:tcPr>
                </a:tc>
                <a:extLst>
                  <a:ext uri="{0D108BD9-81ED-4DB2-BD59-A6C34878D82A}">
                    <a16:rowId xmlns:a16="http://schemas.microsoft.com/office/drawing/2014/main" val="1466246157"/>
                  </a:ext>
                </a:extLst>
              </a:tr>
              <a:tr h="103603">
                <a:tc>
                  <a:txBody>
                    <a:bodyPr/>
                    <a:lstStyle/>
                    <a:p>
                      <a:pPr algn="l" fontAlgn="b"/>
                      <a:r>
                        <a:rPr lang="en-US" sz="800" b="0" i="0" u="none" strike="noStrike">
                          <a:solidFill>
                            <a:srgbClr val="000000"/>
                          </a:solidFill>
                          <a:effectLst/>
                          <a:latin typeface="Calibri" panose="020F0502020204030204" pitchFamily="34" charset="0"/>
                        </a:rPr>
                        <a:t>Farm Heroes Saga</a:t>
                      </a:r>
                    </a:p>
                  </a:txBody>
                  <a:tcPr marL="5180" marR="5180" marT="5180" marB="0" anchor="b">
                    <a:lnL>
                      <a:noFill/>
                    </a:lnL>
                    <a:lnR>
                      <a:noFill/>
                    </a:lnR>
                    <a:lnT>
                      <a:noFill/>
                    </a:lnT>
                    <a:lnB>
                      <a:noFill/>
                    </a:lnB>
                  </a:tcPr>
                </a:tc>
                <a:extLst>
                  <a:ext uri="{0D108BD9-81ED-4DB2-BD59-A6C34878D82A}">
                    <a16:rowId xmlns:a16="http://schemas.microsoft.com/office/drawing/2014/main" val="3907228754"/>
                  </a:ext>
                </a:extLst>
              </a:tr>
              <a:tr h="103603">
                <a:tc>
                  <a:txBody>
                    <a:bodyPr/>
                    <a:lstStyle/>
                    <a:p>
                      <a:pPr algn="l" fontAlgn="b"/>
                      <a:r>
                        <a:rPr lang="en-US" sz="800" b="0" i="0" u="none" strike="noStrike" dirty="0">
                          <a:solidFill>
                            <a:srgbClr val="000000"/>
                          </a:solidFill>
                          <a:effectLst/>
                          <a:latin typeface="Calibri" panose="020F0502020204030204" pitchFamily="34" charset="0"/>
                        </a:rPr>
                        <a:t>Farmers' Almanac</a:t>
                      </a:r>
                    </a:p>
                  </a:txBody>
                  <a:tcPr marL="5180" marR="5180" marT="5180" marB="0" anchor="b">
                    <a:lnL>
                      <a:noFill/>
                    </a:lnL>
                    <a:lnR>
                      <a:noFill/>
                    </a:lnR>
                    <a:lnT>
                      <a:noFill/>
                    </a:lnT>
                    <a:lnB>
                      <a:noFill/>
                    </a:lnB>
                  </a:tcPr>
                </a:tc>
                <a:extLst>
                  <a:ext uri="{0D108BD9-81ED-4DB2-BD59-A6C34878D82A}">
                    <a16:rowId xmlns:a16="http://schemas.microsoft.com/office/drawing/2014/main" val="3886921291"/>
                  </a:ext>
                </a:extLst>
              </a:tr>
            </a:tbl>
          </a:graphicData>
        </a:graphic>
      </p:graphicFrame>
      <p:graphicFrame>
        <p:nvGraphicFramePr>
          <p:cNvPr id="6" name="Table 5">
            <a:extLst>
              <a:ext uri="{FF2B5EF4-FFF2-40B4-BE49-F238E27FC236}">
                <a16:creationId xmlns:a16="http://schemas.microsoft.com/office/drawing/2014/main" id="{5ADC0036-7BD1-D853-05E8-E3E15967127E}"/>
              </a:ext>
            </a:extLst>
          </p:cNvPr>
          <p:cNvGraphicFramePr>
            <a:graphicFrameLocks noGrp="1"/>
          </p:cNvGraphicFramePr>
          <p:nvPr>
            <p:extLst>
              <p:ext uri="{D42A27DB-BD31-4B8C-83A1-F6EECF244321}">
                <p14:modId xmlns:p14="http://schemas.microsoft.com/office/powerpoint/2010/main" val="1954239701"/>
              </p:ext>
            </p:extLst>
          </p:nvPr>
        </p:nvGraphicFramePr>
        <p:xfrm>
          <a:off x="4411566" y="1219200"/>
          <a:ext cx="869198" cy="5338200"/>
        </p:xfrm>
        <a:graphic>
          <a:graphicData uri="http://schemas.openxmlformats.org/drawingml/2006/table">
            <a:tbl>
              <a:tblPr/>
              <a:tblGrid>
                <a:gridCol w="869198">
                  <a:extLst>
                    <a:ext uri="{9D8B030D-6E8A-4147-A177-3AD203B41FA5}">
                      <a16:colId xmlns:a16="http://schemas.microsoft.com/office/drawing/2014/main" val="3664204374"/>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Field &amp; Stream</a:t>
                      </a:r>
                    </a:p>
                  </a:txBody>
                  <a:tcPr marL="5180" marR="5180" marT="5180" marB="0" anchor="b">
                    <a:lnL>
                      <a:noFill/>
                    </a:lnL>
                    <a:lnR>
                      <a:noFill/>
                    </a:lnR>
                    <a:lnT>
                      <a:noFill/>
                    </a:lnT>
                    <a:lnB>
                      <a:noFill/>
                    </a:lnB>
                  </a:tcPr>
                </a:tc>
                <a:extLst>
                  <a:ext uri="{0D108BD9-81ED-4DB2-BD59-A6C34878D82A}">
                    <a16:rowId xmlns:a16="http://schemas.microsoft.com/office/drawing/2014/main" val="1110592498"/>
                  </a:ext>
                </a:extLst>
              </a:tr>
              <a:tr h="103603">
                <a:tc>
                  <a:txBody>
                    <a:bodyPr/>
                    <a:lstStyle/>
                    <a:p>
                      <a:pPr algn="l" fontAlgn="b"/>
                      <a:r>
                        <a:rPr lang="en-US" sz="800" b="0" i="0" u="none" strike="noStrike" dirty="0">
                          <a:solidFill>
                            <a:srgbClr val="000000"/>
                          </a:solidFill>
                          <a:effectLst/>
                          <a:latin typeface="Calibri" panose="020F0502020204030204" pitchFamily="34" charset="0"/>
                        </a:rPr>
                        <a:t>FINVIZ.com</a:t>
                      </a:r>
                    </a:p>
                  </a:txBody>
                  <a:tcPr marL="5180" marR="5180" marT="5180" marB="0" anchor="b">
                    <a:lnL>
                      <a:noFill/>
                    </a:lnL>
                    <a:lnR>
                      <a:noFill/>
                    </a:lnR>
                    <a:lnT>
                      <a:noFill/>
                    </a:lnT>
                    <a:lnB>
                      <a:noFill/>
                    </a:lnB>
                  </a:tcPr>
                </a:tc>
                <a:extLst>
                  <a:ext uri="{0D108BD9-81ED-4DB2-BD59-A6C34878D82A}">
                    <a16:rowId xmlns:a16="http://schemas.microsoft.com/office/drawing/2014/main" val="1001852210"/>
                  </a:ext>
                </a:extLst>
              </a:tr>
              <a:tr h="103603">
                <a:tc>
                  <a:txBody>
                    <a:bodyPr/>
                    <a:lstStyle/>
                    <a:p>
                      <a:pPr algn="l" fontAlgn="b"/>
                      <a:r>
                        <a:rPr lang="en-US" sz="800" b="0" i="0" u="none" strike="noStrike" dirty="0">
                          <a:solidFill>
                            <a:srgbClr val="000000"/>
                          </a:solidFill>
                          <a:effectLst/>
                          <a:latin typeface="Calibri" panose="020F0502020204030204" pitchFamily="34" charset="0"/>
                        </a:rPr>
                        <a:t>FiveThirtyEight</a:t>
                      </a:r>
                    </a:p>
                  </a:txBody>
                  <a:tcPr marL="5180" marR="5180" marT="5180" marB="0" anchor="b">
                    <a:lnL>
                      <a:noFill/>
                    </a:lnL>
                    <a:lnR>
                      <a:noFill/>
                    </a:lnR>
                    <a:lnT>
                      <a:noFill/>
                    </a:lnT>
                    <a:lnB>
                      <a:noFill/>
                    </a:lnB>
                  </a:tcPr>
                </a:tc>
                <a:extLst>
                  <a:ext uri="{0D108BD9-81ED-4DB2-BD59-A6C34878D82A}">
                    <a16:rowId xmlns:a16="http://schemas.microsoft.com/office/drawing/2014/main" val="170673175"/>
                  </a:ext>
                </a:extLst>
              </a:tr>
              <a:tr h="103603">
                <a:tc>
                  <a:txBody>
                    <a:bodyPr/>
                    <a:lstStyle/>
                    <a:p>
                      <a:pPr algn="l" fontAlgn="b"/>
                      <a:r>
                        <a:rPr lang="en-US" sz="800" b="0" i="0" u="none" strike="noStrike">
                          <a:solidFill>
                            <a:srgbClr val="000000"/>
                          </a:solidFill>
                          <a:effectLst/>
                          <a:latin typeface="Calibri" panose="020F0502020204030204" pitchFamily="34" charset="0"/>
                        </a:rPr>
                        <a:t>FlightAware</a:t>
                      </a:r>
                    </a:p>
                  </a:txBody>
                  <a:tcPr marL="5180" marR="5180" marT="5180" marB="0" anchor="b">
                    <a:lnL>
                      <a:noFill/>
                    </a:lnL>
                    <a:lnR>
                      <a:noFill/>
                    </a:lnR>
                    <a:lnT>
                      <a:noFill/>
                    </a:lnT>
                    <a:lnB>
                      <a:noFill/>
                    </a:lnB>
                  </a:tcPr>
                </a:tc>
                <a:extLst>
                  <a:ext uri="{0D108BD9-81ED-4DB2-BD59-A6C34878D82A}">
                    <a16:rowId xmlns:a16="http://schemas.microsoft.com/office/drawing/2014/main" val="1610040244"/>
                  </a:ext>
                </a:extLst>
              </a:tr>
              <a:tr h="103603">
                <a:tc>
                  <a:txBody>
                    <a:bodyPr/>
                    <a:lstStyle/>
                    <a:p>
                      <a:pPr algn="l" fontAlgn="b"/>
                      <a:r>
                        <a:rPr lang="en-US" sz="800" b="0" i="0" u="none" strike="noStrike">
                          <a:solidFill>
                            <a:srgbClr val="000000"/>
                          </a:solidFill>
                          <a:effectLst/>
                          <a:latin typeface="Calibri" panose="020F0502020204030204" pitchFamily="34" charset="0"/>
                        </a:rPr>
                        <a:t>Flipboard</a:t>
                      </a:r>
                    </a:p>
                  </a:txBody>
                  <a:tcPr marL="5180" marR="5180" marT="5180" marB="0" anchor="b">
                    <a:lnL>
                      <a:noFill/>
                    </a:lnL>
                    <a:lnR>
                      <a:noFill/>
                    </a:lnR>
                    <a:lnT>
                      <a:noFill/>
                    </a:lnT>
                    <a:lnB>
                      <a:noFill/>
                    </a:lnB>
                  </a:tcPr>
                </a:tc>
                <a:extLst>
                  <a:ext uri="{0D108BD9-81ED-4DB2-BD59-A6C34878D82A}">
                    <a16:rowId xmlns:a16="http://schemas.microsoft.com/office/drawing/2014/main" val="1840844775"/>
                  </a:ext>
                </a:extLst>
              </a:tr>
              <a:tr h="103603">
                <a:tc>
                  <a:txBody>
                    <a:bodyPr/>
                    <a:lstStyle/>
                    <a:p>
                      <a:pPr algn="l" fontAlgn="b"/>
                      <a:r>
                        <a:rPr lang="en-US" sz="800" b="0" i="0" u="none" strike="noStrike">
                          <a:solidFill>
                            <a:srgbClr val="000000"/>
                          </a:solidFill>
                          <a:effectLst/>
                          <a:latin typeface="Calibri" panose="020F0502020204030204" pitchFamily="34" charset="0"/>
                        </a:rPr>
                        <a:t>Foodie Crush</a:t>
                      </a:r>
                    </a:p>
                  </a:txBody>
                  <a:tcPr marL="5180" marR="5180" marT="5180" marB="0" anchor="b">
                    <a:lnL>
                      <a:noFill/>
                    </a:lnL>
                    <a:lnR>
                      <a:noFill/>
                    </a:lnR>
                    <a:lnT>
                      <a:noFill/>
                    </a:lnT>
                    <a:lnB>
                      <a:noFill/>
                    </a:lnB>
                  </a:tcPr>
                </a:tc>
                <a:extLst>
                  <a:ext uri="{0D108BD9-81ED-4DB2-BD59-A6C34878D82A}">
                    <a16:rowId xmlns:a16="http://schemas.microsoft.com/office/drawing/2014/main" val="1610153955"/>
                  </a:ext>
                </a:extLst>
              </a:tr>
              <a:tr h="103603">
                <a:tc>
                  <a:txBody>
                    <a:bodyPr/>
                    <a:lstStyle/>
                    <a:p>
                      <a:pPr algn="l" fontAlgn="b"/>
                      <a:r>
                        <a:rPr lang="en-US" sz="800" b="0" i="0" u="none" strike="noStrike">
                          <a:solidFill>
                            <a:srgbClr val="000000"/>
                          </a:solidFill>
                          <a:effectLst/>
                          <a:latin typeface="Calibri" panose="020F0502020204030204" pitchFamily="34" charset="0"/>
                        </a:rPr>
                        <a:t>Forbes</a:t>
                      </a:r>
                    </a:p>
                  </a:txBody>
                  <a:tcPr marL="5180" marR="5180" marT="5180" marB="0" anchor="b">
                    <a:lnL>
                      <a:noFill/>
                    </a:lnL>
                    <a:lnR>
                      <a:noFill/>
                    </a:lnR>
                    <a:lnT>
                      <a:noFill/>
                    </a:lnT>
                    <a:lnB>
                      <a:noFill/>
                    </a:lnB>
                  </a:tcPr>
                </a:tc>
                <a:extLst>
                  <a:ext uri="{0D108BD9-81ED-4DB2-BD59-A6C34878D82A}">
                    <a16:rowId xmlns:a16="http://schemas.microsoft.com/office/drawing/2014/main" val="1972142241"/>
                  </a:ext>
                </a:extLst>
              </a:tr>
              <a:tr h="103603">
                <a:tc>
                  <a:txBody>
                    <a:bodyPr/>
                    <a:lstStyle/>
                    <a:p>
                      <a:pPr algn="l" fontAlgn="b"/>
                      <a:r>
                        <a:rPr lang="en-US" sz="800" b="0" i="0" u="none" strike="noStrike">
                          <a:solidFill>
                            <a:srgbClr val="000000"/>
                          </a:solidFill>
                          <a:effectLst/>
                          <a:latin typeface="Calibri" panose="020F0502020204030204" pitchFamily="34" charset="0"/>
                        </a:rPr>
                        <a:t>Fortnite</a:t>
                      </a:r>
                    </a:p>
                  </a:txBody>
                  <a:tcPr marL="5180" marR="5180" marT="5180" marB="0" anchor="b">
                    <a:lnL>
                      <a:noFill/>
                    </a:lnL>
                    <a:lnR>
                      <a:noFill/>
                    </a:lnR>
                    <a:lnT>
                      <a:noFill/>
                    </a:lnT>
                    <a:lnB>
                      <a:noFill/>
                    </a:lnB>
                  </a:tcPr>
                </a:tc>
                <a:extLst>
                  <a:ext uri="{0D108BD9-81ED-4DB2-BD59-A6C34878D82A}">
                    <a16:rowId xmlns:a16="http://schemas.microsoft.com/office/drawing/2014/main" val="2079773396"/>
                  </a:ext>
                </a:extLst>
              </a:tr>
              <a:tr h="103603">
                <a:tc>
                  <a:txBody>
                    <a:bodyPr/>
                    <a:lstStyle/>
                    <a:p>
                      <a:pPr algn="l" fontAlgn="b"/>
                      <a:r>
                        <a:rPr lang="en-US" sz="800" b="0" i="0" u="none" strike="noStrike">
                          <a:solidFill>
                            <a:srgbClr val="000000"/>
                          </a:solidFill>
                          <a:effectLst/>
                          <a:latin typeface="Calibri" panose="020F0502020204030204" pitchFamily="34" charset="0"/>
                        </a:rPr>
                        <a:t>Fox Business</a:t>
                      </a:r>
                    </a:p>
                  </a:txBody>
                  <a:tcPr marL="5180" marR="5180" marT="5180" marB="0" anchor="b">
                    <a:lnL>
                      <a:noFill/>
                    </a:lnL>
                    <a:lnR>
                      <a:noFill/>
                    </a:lnR>
                    <a:lnT>
                      <a:noFill/>
                    </a:lnT>
                    <a:lnB>
                      <a:noFill/>
                    </a:lnB>
                  </a:tcPr>
                </a:tc>
                <a:extLst>
                  <a:ext uri="{0D108BD9-81ED-4DB2-BD59-A6C34878D82A}">
                    <a16:rowId xmlns:a16="http://schemas.microsoft.com/office/drawing/2014/main" val="3431845669"/>
                  </a:ext>
                </a:extLst>
              </a:tr>
              <a:tr h="103603">
                <a:tc>
                  <a:txBody>
                    <a:bodyPr/>
                    <a:lstStyle/>
                    <a:p>
                      <a:pPr algn="l" fontAlgn="b"/>
                      <a:r>
                        <a:rPr lang="en-US" sz="800" b="0" i="0" u="none" strike="noStrike">
                          <a:solidFill>
                            <a:srgbClr val="000000"/>
                          </a:solidFill>
                          <a:effectLst/>
                          <a:latin typeface="Calibri" panose="020F0502020204030204" pitchFamily="34" charset="0"/>
                        </a:rPr>
                        <a:t>Fox News</a:t>
                      </a:r>
                    </a:p>
                  </a:txBody>
                  <a:tcPr marL="5180" marR="5180" marT="5180" marB="0" anchor="b">
                    <a:lnL>
                      <a:noFill/>
                    </a:lnL>
                    <a:lnR>
                      <a:noFill/>
                    </a:lnR>
                    <a:lnT>
                      <a:noFill/>
                    </a:lnT>
                    <a:lnB>
                      <a:noFill/>
                    </a:lnB>
                  </a:tcPr>
                </a:tc>
                <a:extLst>
                  <a:ext uri="{0D108BD9-81ED-4DB2-BD59-A6C34878D82A}">
                    <a16:rowId xmlns:a16="http://schemas.microsoft.com/office/drawing/2014/main" val="2439044100"/>
                  </a:ext>
                </a:extLst>
              </a:tr>
              <a:tr h="103603">
                <a:tc>
                  <a:txBody>
                    <a:bodyPr/>
                    <a:lstStyle/>
                    <a:p>
                      <a:pPr algn="l" fontAlgn="b"/>
                      <a:r>
                        <a:rPr lang="en-US" sz="800" b="0" i="0" u="none" strike="noStrike">
                          <a:solidFill>
                            <a:srgbClr val="000000"/>
                          </a:solidFill>
                          <a:effectLst/>
                          <a:latin typeface="Calibri" panose="020F0502020204030204" pitchFamily="34" charset="0"/>
                        </a:rPr>
                        <a:t>FUTBIN</a:t>
                      </a:r>
                    </a:p>
                  </a:txBody>
                  <a:tcPr marL="5180" marR="5180" marT="5180" marB="0" anchor="b">
                    <a:lnL>
                      <a:noFill/>
                    </a:lnL>
                    <a:lnR>
                      <a:noFill/>
                    </a:lnR>
                    <a:lnT>
                      <a:noFill/>
                    </a:lnT>
                    <a:lnB>
                      <a:noFill/>
                    </a:lnB>
                  </a:tcPr>
                </a:tc>
                <a:extLst>
                  <a:ext uri="{0D108BD9-81ED-4DB2-BD59-A6C34878D82A}">
                    <a16:rowId xmlns:a16="http://schemas.microsoft.com/office/drawing/2014/main" val="1853767095"/>
                  </a:ext>
                </a:extLst>
              </a:tr>
              <a:tr h="103603">
                <a:tc>
                  <a:txBody>
                    <a:bodyPr/>
                    <a:lstStyle/>
                    <a:p>
                      <a:pPr algn="l" fontAlgn="b"/>
                      <a:r>
                        <a:rPr lang="en-US" sz="800" b="0" i="0" u="none" strike="noStrike">
                          <a:solidFill>
                            <a:srgbClr val="000000"/>
                          </a:solidFill>
                          <a:effectLst/>
                          <a:latin typeface="Calibri" panose="020F0502020204030204" pitchFamily="34" charset="0"/>
                        </a:rPr>
                        <a:t>Game Rant</a:t>
                      </a:r>
                    </a:p>
                  </a:txBody>
                  <a:tcPr marL="5180" marR="5180" marT="5180" marB="0" anchor="b">
                    <a:lnL>
                      <a:noFill/>
                    </a:lnL>
                    <a:lnR>
                      <a:noFill/>
                    </a:lnR>
                    <a:lnT>
                      <a:noFill/>
                    </a:lnT>
                    <a:lnB>
                      <a:noFill/>
                    </a:lnB>
                  </a:tcPr>
                </a:tc>
                <a:extLst>
                  <a:ext uri="{0D108BD9-81ED-4DB2-BD59-A6C34878D82A}">
                    <a16:rowId xmlns:a16="http://schemas.microsoft.com/office/drawing/2014/main" val="1648805918"/>
                  </a:ext>
                </a:extLst>
              </a:tr>
              <a:tr h="103603">
                <a:tc>
                  <a:txBody>
                    <a:bodyPr/>
                    <a:lstStyle/>
                    <a:p>
                      <a:pPr algn="l" fontAlgn="b"/>
                      <a:r>
                        <a:rPr lang="en-US" sz="800" b="0" i="0" u="none" strike="noStrike">
                          <a:solidFill>
                            <a:srgbClr val="000000"/>
                          </a:solidFill>
                          <a:effectLst/>
                          <a:latin typeface="Calibri" panose="020F0502020204030204" pitchFamily="34" charset="0"/>
                        </a:rPr>
                        <a:t>Game8</a:t>
                      </a:r>
                    </a:p>
                  </a:txBody>
                  <a:tcPr marL="5180" marR="5180" marT="5180" marB="0" anchor="b">
                    <a:lnL>
                      <a:noFill/>
                    </a:lnL>
                    <a:lnR>
                      <a:noFill/>
                    </a:lnR>
                    <a:lnT>
                      <a:noFill/>
                    </a:lnT>
                    <a:lnB>
                      <a:noFill/>
                    </a:lnB>
                  </a:tcPr>
                </a:tc>
                <a:extLst>
                  <a:ext uri="{0D108BD9-81ED-4DB2-BD59-A6C34878D82A}">
                    <a16:rowId xmlns:a16="http://schemas.microsoft.com/office/drawing/2014/main" val="668358539"/>
                  </a:ext>
                </a:extLst>
              </a:tr>
              <a:tr h="103603">
                <a:tc>
                  <a:txBody>
                    <a:bodyPr/>
                    <a:lstStyle/>
                    <a:p>
                      <a:pPr algn="l" fontAlgn="b"/>
                      <a:r>
                        <a:rPr lang="en-US" sz="800" b="0" i="0" u="none" strike="noStrike">
                          <a:solidFill>
                            <a:srgbClr val="000000"/>
                          </a:solidFill>
                          <a:effectLst/>
                          <a:latin typeface="Calibri" panose="020F0502020204030204" pitchFamily="34" charset="0"/>
                        </a:rPr>
                        <a:t>GameFAQs</a:t>
                      </a:r>
                    </a:p>
                  </a:txBody>
                  <a:tcPr marL="5180" marR="5180" marT="5180" marB="0" anchor="b">
                    <a:lnL>
                      <a:noFill/>
                    </a:lnL>
                    <a:lnR>
                      <a:noFill/>
                    </a:lnR>
                    <a:lnT>
                      <a:noFill/>
                    </a:lnT>
                    <a:lnB>
                      <a:noFill/>
                    </a:lnB>
                  </a:tcPr>
                </a:tc>
                <a:extLst>
                  <a:ext uri="{0D108BD9-81ED-4DB2-BD59-A6C34878D82A}">
                    <a16:rowId xmlns:a16="http://schemas.microsoft.com/office/drawing/2014/main" val="161701017"/>
                  </a:ext>
                </a:extLst>
              </a:tr>
              <a:tr h="103603">
                <a:tc>
                  <a:txBody>
                    <a:bodyPr/>
                    <a:lstStyle/>
                    <a:p>
                      <a:pPr algn="l" fontAlgn="b"/>
                      <a:r>
                        <a:rPr lang="en-US" sz="800" b="0" i="0" u="none" strike="noStrike">
                          <a:solidFill>
                            <a:srgbClr val="000000"/>
                          </a:solidFill>
                          <a:effectLst/>
                          <a:latin typeface="Calibri" panose="020F0502020204030204" pitchFamily="34" charset="0"/>
                        </a:rPr>
                        <a:t>GamePigeon</a:t>
                      </a:r>
                    </a:p>
                  </a:txBody>
                  <a:tcPr marL="5180" marR="5180" marT="5180" marB="0" anchor="b">
                    <a:lnL>
                      <a:noFill/>
                    </a:lnL>
                    <a:lnR>
                      <a:noFill/>
                    </a:lnR>
                    <a:lnT>
                      <a:noFill/>
                    </a:lnT>
                    <a:lnB>
                      <a:noFill/>
                    </a:lnB>
                  </a:tcPr>
                </a:tc>
                <a:extLst>
                  <a:ext uri="{0D108BD9-81ED-4DB2-BD59-A6C34878D82A}">
                    <a16:rowId xmlns:a16="http://schemas.microsoft.com/office/drawing/2014/main" val="538347569"/>
                  </a:ext>
                </a:extLst>
              </a:tr>
              <a:tr h="103603">
                <a:tc>
                  <a:txBody>
                    <a:bodyPr/>
                    <a:lstStyle/>
                    <a:p>
                      <a:pPr algn="l" fontAlgn="b"/>
                      <a:r>
                        <a:rPr lang="en-US" sz="800" b="0" i="0" u="none" strike="noStrike">
                          <a:solidFill>
                            <a:srgbClr val="000000"/>
                          </a:solidFill>
                          <a:effectLst/>
                          <a:latin typeface="Calibri" panose="020F0502020204030204" pitchFamily="34" charset="0"/>
                        </a:rPr>
                        <a:t>GamePress</a:t>
                      </a:r>
                    </a:p>
                  </a:txBody>
                  <a:tcPr marL="5180" marR="5180" marT="5180" marB="0" anchor="b">
                    <a:lnL>
                      <a:noFill/>
                    </a:lnL>
                    <a:lnR>
                      <a:noFill/>
                    </a:lnR>
                    <a:lnT>
                      <a:noFill/>
                    </a:lnT>
                    <a:lnB>
                      <a:noFill/>
                    </a:lnB>
                  </a:tcPr>
                </a:tc>
                <a:extLst>
                  <a:ext uri="{0D108BD9-81ED-4DB2-BD59-A6C34878D82A}">
                    <a16:rowId xmlns:a16="http://schemas.microsoft.com/office/drawing/2014/main" val="3783106763"/>
                  </a:ext>
                </a:extLst>
              </a:tr>
              <a:tr h="103603">
                <a:tc>
                  <a:txBody>
                    <a:bodyPr/>
                    <a:lstStyle/>
                    <a:p>
                      <a:pPr algn="l" fontAlgn="b"/>
                      <a:r>
                        <a:rPr lang="en-US" sz="800" b="0" i="0" u="none" strike="noStrike">
                          <a:solidFill>
                            <a:srgbClr val="000000"/>
                          </a:solidFill>
                          <a:effectLst/>
                          <a:latin typeface="Calibri" panose="020F0502020204030204" pitchFamily="34" charset="0"/>
                        </a:rPr>
                        <a:t>GamesRadar+</a:t>
                      </a:r>
                    </a:p>
                  </a:txBody>
                  <a:tcPr marL="5180" marR="5180" marT="5180" marB="0" anchor="b">
                    <a:lnL>
                      <a:noFill/>
                    </a:lnL>
                    <a:lnR>
                      <a:noFill/>
                    </a:lnR>
                    <a:lnT>
                      <a:noFill/>
                    </a:lnT>
                    <a:lnB>
                      <a:noFill/>
                    </a:lnB>
                  </a:tcPr>
                </a:tc>
                <a:extLst>
                  <a:ext uri="{0D108BD9-81ED-4DB2-BD59-A6C34878D82A}">
                    <a16:rowId xmlns:a16="http://schemas.microsoft.com/office/drawing/2014/main" val="508595364"/>
                  </a:ext>
                </a:extLst>
              </a:tr>
              <a:tr h="103603">
                <a:tc>
                  <a:txBody>
                    <a:bodyPr/>
                    <a:lstStyle/>
                    <a:p>
                      <a:pPr algn="l" fontAlgn="b"/>
                      <a:r>
                        <a:rPr lang="en-US" sz="800" b="0" i="0" u="none" strike="noStrike">
                          <a:solidFill>
                            <a:srgbClr val="000000"/>
                          </a:solidFill>
                          <a:effectLst/>
                          <a:latin typeface="Calibri" panose="020F0502020204030204" pitchFamily="34" charset="0"/>
                        </a:rPr>
                        <a:t>GameWith</a:t>
                      </a:r>
                    </a:p>
                  </a:txBody>
                  <a:tcPr marL="5180" marR="5180" marT="5180" marB="0" anchor="b">
                    <a:lnL>
                      <a:noFill/>
                    </a:lnL>
                    <a:lnR>
                      <a:noFill/>
                    </a:lnR>
                    <a:lnT>
                      <a:noFill/>
                    </a:lnT>
                    <a:lnB>
                      <a:noFill/>
                    </a:lnB>
                  </a:tcPr>
                </a:tc>
                <a:extLst>
                  <a:ext uri="{0D108BD9-81ED-4DB2-BD59-A6C34878D82A}">
                    <a16:rowId xmlns:a16="http://schemas.microsoft.com/office/drawing/2014/main" val="3924158975"/>
                  </a:ext>
                </a:extLst>
              </a:tr>
              <a:tr h="103603">
                <a:tc>
                  <a:txBody>
                    <a:bodyPr/>
                    <a:lstStyle/>
                    <a:p>
                      <a:pPr algn="l" fontAlgn="b"/>
                      <a:r>
                        <a:rPr lang="en-US" sz="800" b="0" i="0" u="none" strike="noStrike">
                          <a:solidFill>
                            <a:srgbClr val="000000"/>
                          </a:solidFill>
                          <a:effectLst/>
                          <a:latin typeface="Calibri" panose="020F0502020204030204" pitchFamily="34" charset="0"/>
                        </a:rPr>
                        <a:t>Gimme Some Oven</a:t>
                      </a:r>
                    </a:p>
                  </a:txBody>
                  <a:tcPr marL="5180" marR="5180" marT="5180" marB="0" anchor="b">
                    <a:lnL>
                      <a:noFill/>
                    </a:lnL>
                    <a:lnR>
                      <a:noFill/>
                    </a:lnR>
                    <a:lnT>
                      <a:noFill/>
                    </a:lnT>
                    <a:lnB>
                      <a:noFill/>
                    </a:lnB>
                  </a:tcPr>
                </a:tc>
                <a:extLst>
                  <a:ext uri="{0D108BD9-81ED-4DB2-BD59-A6C34878D82A}">
                    <a16:rowId xmlns:a16="http://schemas.microsoft.com/office/drawing/2014/main" val="1280244197"/>
                  </a:ext>
                </a:extLst>
              </a:tr>
              <a:tr h="103603">
                <a:tc>
                  <a:txBody>
                    <a:bodyPr/>
                    <a:lstStyle/>
                    <a:p>
                      <a:pPr algn="l" fontAlgn="b"/>
                      <a:r>
                        <a:rPr lang="en-US" sz="800" b="0" i="0" u="none" strike="noStrike">
                          <a:solidFill>
                            <a:srgbClr val="000000"/>
                          </a:solidFill>
                          <a:effectLst/>
                          <a:latin typeface="Calibri" panose="020F0502020204030204" pitchFamily="34" charset="0"/>
                        </a:rPr>
                        <a:t>Gin Rummy</a:t>
                      </a:r>
                    </a:p>
                  </a:txBody>
                  <a:tcPr marL="5180" marR="5180" marT="5180" marB="0" anchor="b">
                    <a:lnL>
                      <a:noFill/>
                    </a:lnL>
                    <a:lnR>
                      <a:noFill/>
                    </a:lnR>
                    <a:lnT>
                      <a:noFill/>
                    </a:lnT>
                    <a:lnB>
                      <a:noFill/>
                    </a:lnB>
                  </a:tcPr>
                </a:tc>
                <a:extLst>
                  <a:ext uri="{0D108BD9-81ED-4DB2-BD59-A6C34878D82A}">
                    <a16:rowId xmlns:a16="http://schemas.microsoft.com/office/drawing/2014/main" val="1412368417"/>
                  </a:ext>
                </a:extLst>
              </a:tr>
              <a:tr h="103603">
                <a:tc>
                  <a:txBody>
                    <a:bodyPr/>
                    <a:lstStyle/>
                    <a:p>
                      <a:pPr algn="l" fontAlgn="b"/>
                      <a:r>
                        <a:rPr lang="en-US" sz="800" b="0" i="0" u="none" strike="noStrike">
                          <a:solidFill>
                            <a:srgbClr val="000000"/>
                          </a:solidFill>
                          <a:effectLst/>
                          <a:latin typeface="Calibri" panose="020F0502020204030204" pitchFamily="34" charset="0"/>
                        </a:rPr>
                        <a:t>Gizmodo</a:t>
                      </a:r>
                    </a:p>
                  </a:txBody>
                  <a:tcPr marL="5180" marR="5180" marT="5180" marB="0" anchor="b">
                    <a:lnL>
                      <a:noFill/>
                    </a:lnL>
                    <a:lnR>
                      <a:noFill/>
                    </a:lnR>
                    <a:lnT>
                      <a:noFill/>
                    </a:lnT>
                    <a:lnB>
                      <a:noFill/>
                    </a:lnB>
                  </a:tcPr>
                </a:tc>
                <a:extLst>
                  <a:ext uri="{0D108BD9-81ED-4DB2-BD59-A6C34878D82A}">
                    <a16:rowId xmlns:a16="http://schemas.microsoft.com/office/drawing/2014/main" val="283173416"/>
                  </a:ext>
                </a:extLst>
              </a:tr>
              <a:tr h="103603">
                <a:tc>
                  <a:txBody>
                    <a:bodyPr/>
                    <a:lstStyle/>
                    <a:p>
                      <a:pPr algn="l" fontAlgn="b"/>
                      <a:r>
                        <a:rPr lang="en-US" sz="800" b="0" i="0" u="none" strike="noStrike">
                          <a:solidFill>
                            <a:srgbClr val="000000"/>
                          </a:solidFill>
                          <a:effectLst/>
                          <a:latin typeface="Calibri" panose="020F0502020204030204" pitchFamily="34" charset="0"/>
                        </a:rPr>
                        <a:t>GoComics</a:t>
                      </a:r>
                    </a:p>
                  </a:txBody>
                  <a:tcPr marL="5180" marR="5180" marT="5180" marB="0" anchor="b">
                    <a:lnL>
                      <a:noFill/>
                    </a:lnL>
                    <a:lnR>
                      <a:noFill/>
                    </a:lnR>
                    <a:lnT>
                      <a:noFill/>
                    </a:lnT>
                    <a:lnB>
                      <a:noFill/>
                    </a:lnB>
                  </a:tcPr>
                </a:tc>
                <a:extLst>
                  <a:ext uri="{0D108BD9-81ED-4DB2-BD59-A6C34878D82A}">
                    <a16:rowId xmlns:a16="http://schemas.microsoft.com/office/drawing/2014/main" val="4151557962"/>
                  </a:ext>
                </a:extLst>
              </a:tr>
              <a:tr h="103603">
                <a:tc>
                  <a:txBody>
                    <a:bodyPr/>
                    <a:lstStyle/>
                    <a:p>
                      <a:pPr algn="l" fontAlgn="b"/>
                      <a:r>
                        <a:rPr lang="en-US" sz="800" b="0" i="0" u="none" strike="noStrike">
                          <a:solidFill>
                            <a:srgbClr val="000000"/>
                          </a:solidFill>
                          <a:effectLst/>
                          <a:latin typeface="Calibri" panose="020F0502020204030204" pitchFamily="34" charset="0"/>
                        </a:rPr>
                        <a:t>Good Housekeeping</a:t>
                      </a:r>
                    </a:p>
                  </a:txBody>
                  <a:tcPr marL="5180" marR="5180" marT="5180" marB="0" anchor="b">
                    <a:lnL>
                      <a:noFill/>
                    </a:lnL>
                    <a:lnR>
                      <a:noFill/>
                    </a:lnR>
                    <a:lnT>
                      <a:noFill/>
                    </a:lnT>
                    <a:lnB>
                      <a:noFill/>
                    </a:lnB>
                  </a:tcPr>
                </a:tc>
                <a:extLst>
                  <a:ext uri="{0D108BD9-81ED-4DB2-BD59-A6C34878D82A}">
                    <a16:rowId xmlns:a16="http://schemas.microsoft.com/office/drawing/2014/main" val="950094992"/>
                  </a:ext>
                </a:extLst>
              </a:tr>
              <a:tr h="103603">
                <a:tc>
                  <a:txBody>
                    <a:bodyPr/>
                    <a:lstStyle/>
                    <a:p>
                      <a:pPr algn="l" fontAlgn="b"/>
                      <a:r>
                        <a:rPr lang="en-US" sz="800" b="0" i="0" u="none" strike="noStrike">
                          <a:solidFill>
                            <a:srgbClr val="000000"/>
                          </a:solidFill>
                          <a:effectLst/>
                          <a:latin typeface="Calibri" panose="020F0502020204030204" pitchFamily="34" charset="0"/>
                        </a:rPr>
                        <a:t>GreaterGood</a:t>
                      </a:r>
                    </a:p>
                  </a:txBody>
                  <a:tcPr marL="5180" marR="5180" marT="5180" marB="0" anchor="b">
                    <a:lnL>
                      <a:noFill/>
                    </a:lnL>
                    <a:lnR>
                      <a:noFill/>
                    </a:lnR>
                    <a:lnT>
                      <a:noFill/>
                    </a:lnT>
                    <a:lnB>
                      <a:noFill/>
                    </a:lnB>
                  </a:tcPr>
                </a:tc>
                <a:extLst>
                  <a:ext uri="{0D108BD9-81ED-4DB2-BD59-A6C34878D82A}">
                    <a16:rowId xmlns:a16="http://schemas.microsoft.com/office/drawing/2014/main" val="3981872738"/>
                  </a:ext>
                </a:extLst>
              </a:tr>
              <a:tr h="103603">
                <a:tc>
                  <a:txBody>
                    <a:bodyPr/>
                    <a:lstStyle/>
                    <a:p>
                      <a:pPr algn="l" fontAlgn="b"/>
                      <a:r>
                        <a:rPr lang="en-US" sz="800" b="0" i="0" u="none" strike="noStrike">
                          <a:solidFill>
                            <a:srgbClr val="000000"/>
                          </a:solidFill>
                          <a:effectLst/>
                          <a:latin typeface="Calibri" panose="020F0502020204030204" pitchFamily="34" charset="0"/>
                        </a:rPr>
                        <a:t>Guitar</a:t>
                      </a:r>
                    </a:p>
                  </a:txBody>
                  <a:tcPr marL="5180" marR="5180" marT="5180" marB="0" anchor="b">
                    <a:lnL>
                      <a:noFill/>
                    </a:lnL>
                    <a:lnR>
                      <a:noFill/>
                    </a:lnR>
                    <a:lnT>
                      <a:noFill/>
                    </a:lnT>
                    <a:lnB>
                      <a:noFill/>
                    </a:lnB>
                  </a:tcPr>
                </a:tc>
                <a:extLst>
                  <a:ext uri="{0D108BD9-81ED-4DB2-BD59-A6C34878D82A}">
                    <a16:rowId xmlns:a16="http://schemas.microsoft.com/office/drawing/2014/main" val="1623916725"/>
                  </a:ext>
                </a:extLst>
              </a:tr>
              <a:tr h="103603">
                <a:tc>
                  <a:txBody>
                    <a:bodyPr/>
                    <a:lstStyle/>
                    <a:p>
                      <a:pPr algn="l" fontAlgn="b"/>
                      <a:r>
                        <a:rPr lang="en-US" sz="800" b="0" i="0" u="none" strike="noStrike">
                          <a:solidFill>
                            <a:srgbClr val="000000"/>
                          </a:solidFill>
                          <a:effectLst/>
                          <a:latin typeface="Calibri" panose="020F0502020204030204" pitchFamily="34" charset="0"/>
                        </a:rPr>
                        <a:t>Half Baked Harvest</a:t>
                      </a:r>
                    </a:p>
                  </a:txBody>
                  <a:tcPr marL="5180" marR="5180" marT="5180" marB="0" anchor="b">
                    <a:lnL>
                      <a:noFill/>
                    </a:lnL>
                    <a:lnR>
                      <a:noFill/>
                    </a:lnR>
                    <a:lnT>
                      <a:noFill/>
                    </a:lnT>
                    <a:lnB>
                      <a:noFill/>
                    </a:lnB>
                  </a:tcPr>
                </a:tc>
                <a:extLst>
                  <a:ext uri="{0D108BD9-81ED-4DB2-BD59-A6C34878D82A}">
                    <a16:rowId xmlns:a16="http://schemas.microsoft.com/office/drawing/2014/main" val="1754315030"/>
                  </a:ext>
                </a:extLst>
              </a:tr>
              <a:tr h="103603">
                <a:tc>
                  <a:txBody>
                    <a:bodyPr/>
                    <a:lstStyle/>
                    <a:p>
                      <a:pPr algn="l" fontAlgn="b"/>
                      <a:r>
                        <a:rPr lang="en-US" sz="800" b="0" i="0" u="none" strike="noStrike">
                          <a:solidFill>
                            <a:srgbClr val="000000"/>
                          </a:solidFill>
                          <a:effectLst/>
                          <a:latin typeface="Calibri" panose="020F0502020204030204" pitchFamily="34" charset="0"/>
                        </a:rPr>
                        <a:t>Harper's Bazaar</a:t>
                      </a:r>
                    </a:p>
                  </a:txBody>
                  <a:tcPr marL="5180" marR="5180" marT="5180" marB="0" anchor="b">
                    <a:lnL>
                      <a:noFill/>
                    </a:lnL>
                    <a:lnR>
                      <a:noFill/>
                    </a:lnR>
                    <a:lnT>
                      <a:noFill/>
                    </a:lnT>
                    <a:lnB>
                      <a:noFill/>
                    </a:lnB>
                  </a:tcPr>
                </a:tc>
                <a:extLst>
                  <a:ext uri="{0D108BD9-81ED-4DB2-BD59-A6C34878D82A}">
                    <a16:rowId xmlns:a16="http://schemas.microsoft.com/office/drawing/2014/main" val="2247088755"/>
                  </a:ext>
                </a:extLst>
              </a:tr>
              <a:tr h="103603">
                <a:tc>
                  <a:txBody>
                    <a:bodyPr/>
                    <a:lstStyle/>
                    <a:p>
                      <a:pPr algn="l" fontAlgn="b"/>
                      <a:r>
                        <a:rPr lang="en-US" sz="800" b="0" i="0" u="none" strike="noStrike">
                          <a:solidFill>
                            <a:srgbClr val="000000"/>
                          </a:solidFill>
                          <a:effectLst/>
                          <a:latin typeface="Calibri" panose="020F0502020204030204" pitchFamily="34" charset="0"/>
                        </a:rPr>
                        <a:t>Hearts</a:t>
                      </a:r>
                    </a:p>
                  </a:txBody>
                  <a:tcPr marL="5180" marR="5180" marT="5180" marB="0" anchor="b">
                    <a:lnL>
                      <a:noFill/>
                    </a:lnL>
                    <a:lnR>
                      <a:noFill/>
                    </a:lnR>
                    <a:lnT>
                      <a:noFill/>
                    </a:lnT>
                    <a:lnB>
                      <a:noFill/>
                    </a:lnB>
                  </a:tcPr>
                </a:tc>
                <a:extLst>
                  <a:ext uri="{0D108BD9-81ED-4DB2-BD59-A6C34878D82A}">
                    <a16:rowId xmlns:a16="http://schemas.microsoft.com/office/drawing/2014/main" val="2069455267"/>
                  </a:ext>
                </a:extLst>
              </a:tr>
              <a:tr h="103603">
                <a:tc>
                  <a:txBody>
                    <a:bodyPr/>
                    <a:lstStyle/>
                    <a:p>
                      <a:pPr algn="l" fontAlgn="b"/>
                      <a:r>
                        <a:rPr lang="en-US" sz="800" b="0" i="0" u="none" strike="noStrike">
                          <a:solidFill>
                            <a:srgbClr val="000000"/>
                          </a:solidFill>
                          <a:effectLst/>
                          <a:latin typeface="Calibri" panose="020F0502020204030204" pitchFamily="34" charset="0"/>
                        </a:rPr>
                        <a:t>Heavy.com</a:t>
                      </a:r>
                    </a:p>
                  </a:txBody>
                  <a:tcPr marL="5180" marR="5180" marT="5180" marB="0" anchor="b">
                    <a:lnL>
                      <a:noFill/>
                    </a:lnL>
                    <a:lnR>
                      <a:noFill/>
                    </a:lnR>
                    <a:lnT>
                      <a:noFill/>
                    </a:lnT>
                    <a:lnB>
                      <a:noFill/>
                    </a:lnB>
                  </a:tcPr>
                </a:tc>
                <a:extLst>
                  <a:ext uri="{0D108BD9-81ED-4DB2-BD59-A6C34878D82A}">
                    <a16:rowId xmlns:a16="http://schemas.microsoft.com/office/drawing/2014/main" val="1436075880"/>
                  </a:ext>
                </a:extLst>
              </a:tr>
              <a:tr h="103603">
                <a:tc>
                  <a:txBody>
                    <a:bodyPr/>
                    <a:lstStyle/>
                    <a:p>
                      <a:pPr algn="l" fontAlgn="b"/>
                      <a:r>
                        <a:rPr lang="en-US" sz="800" b="0" i="0" u="none" strike="noStrike">
                          <a:solidFill>
                            <a:srgbClr val="000000"/>
                          </a:solidFill>
                          <a:effectLst/>
                          <a:latin typeface="Calibri" panose="020F0502020204030204" pitchFamily="34" charset="0"/>
                        </a:rPr>
                        <a:t>Hemmings</a:t>
                      </a:r>
                    </a:p>
                  </a:txBody>
                  <a:tcPr marL="5180" marR="5180" marT="5180" marB="0" anchor="b">
                    <a:lnL>
                      <a:noFill/>
                    </a:lnL>
                    <a:lnR>
                      <a:noFill/>
                    </a:lnR>
                    <a:lnT>
                      <a:noFill/>
                    </a:lnT>
                    <a:lnB>
                      <a:noFill/>
                    </a:lnB>
                  </a:tcPr>
                </a:tc>
                <a:extLst>
                  <a:ext uri="{0D108BD9-81ED-4DB2-BD59-A6C34878D82A}">
                    <a16:rowId xmlns:a16="http://schemas.microsoft.com/office/drawing/2014/main" val="2007137573"/>
                  </a:ext>
                </a:extLst>
              </a:tr>
              <a:tr h="103603">
                <a:tc>
                  <a:txBody>
                    <a:bodyPr/>
                    <a:lstStyle/>
                    <a:p>
                      <a:pPr algn="l" fontAlgn="b"/>
                      <a:r>
                        <a:rPr lang="en-US" sz="800" b="0" i="0" u="none" strike="noStrike">
                          <a:solidFill>
                            <a:srgbClr val="000000"/>
                          </a:solidFill>
                          <a:effectLst/>
                          <a:latin typeface="Calibri" panose="020F0502020204030204" pitchFamily="34" charset="0"/>
                        </a:rPr>
                        <a:t>Hindustan Times</a:t>
                      </a:r>
                    </a:p>
                  </a:txBody>
                  <a:tcPr marL="5180" marR="5180" marT="5180" marB="0" anchor="b">
                    <a:lnL>
                      <a:noFill/>
                    </a:lnL>
                    <a:lnR>
                      <a:noFill/>
                    </a:lnR>
                    <a:lnT>
                      <a:noFill/>
                    </a:lnT>
                    <a:lnB>
                      <a:noFill/>
                    </a:lnB>
                  </a:tcPr>
                </a:tc>
                <a:extLst>
                  <a:ext uri="{0D108BD9-81ED-4DB2-BD59-A6C34878D82A}">
                    <a16:rowId xmlns:a16="http://schemas.microsoft.com/office/drawing/2014/main" val="1054043491"/>
                  </a:ext>
                </a:extLst>
              </a:tr>
              <a:tr h="103603">
                <a:tc>
                  <a:txBody>
                    <a:bodyPr/>
                    <a:lstStyle/>
                    <a:p>
                      <a:pPr algn="l" fontAlgn="b"/>
                      <a:r>
                        <a:rPr lang="en-US" sz="800" b="0" i="0" u="none" strike="noStrike">
                          <a:solidFill>
                            <a:srgbClr val="000000"/>
                          </a:solidFill>
                          <a:effectLst/>
                          <a:latin typeface="Calibri" panose="020F0502020204030204" pitchFamily="34" charset="0"/>
                        </a:rPr>
                        <a:t>Hollywood Life</a:t>
                      </a:r>
                    </a:p>
                  </a:txBody>
                  <a:tcPr marL="5180" marR="5180" marT="5180" marB="0" anchor="b">
                    <a:lnL>
                      <a:noFill/>
                    </a:lnL>
                    <a:lnR>
                      <a:noFill/>
                    </a:lnR>
                    <a:lnT>
                      <a:noFill/>
                    </a:lnT>
                    <a:lnB>
                      <a:noFill/>
                    </a:lnB>
                  </a:tcPr>
                </a:tc>
                <a:extLst>
                  <a:ext uri="{0D108BD9-81ED-4DB2-BD59-A6C34878D82A}">
                    <a16:rowId xmlns:a16="http://schemas.microsoft.com/office/drawing/2014/main" val="729661255"/>
                  </a:ext>
                </a:extLst>
              </a:tr>
              <a:tr h="103603">
                <a:tc>
                  <a:txBody>
                    <a:bodyPr/>
                    <a:lstStyle/>
                    <a:p>
                      <a:pPr algn="l" fontAlgn="b"/>
                      <a:r>
                        <a:rPr lang="en-US" sz="800" b="0" i="0" u="none" strike="noStrike">
                          <a:solidFill>
                            <a:srgbClr val="000000"/>
                          </a:solidFill>
                          <a:effectLst/>
                          <a:latin typeface="Calibri" panose="020F0502020204030204" pitchFamily="34" charset="0"/>
                        </a:rPr>
                        <a:t>Home Stratosphere</a:t>
                      </a:r>
                    </a:p>
                  </a:txBody>
                  <a:tcPr marL="5180" marR="5180" marT="5180" marB="0" anchor="b">
                    <a:lnL>
                      <a:noFill/>
                    </a:lnL>
                    <a:lnR>
                      <a:noFill/>
                    </a:lnR>
                    <a:lnT>
                      <a:noFill/>
                    </a:lnT>
                    <a:lnB>
                      <a:noFill/>
                    </a:lnB>
                  </a:tcPr>
                </a:tc>
                <a:extLst>
                  <a:ext uri="{0D108BD9-81ED-4DB2-BD59-A6C34878D82A}">
                    <a16:rowId xmlns:a16="http://schemas.microsoft.com/office/drawing/2014/main" val="3802798005"/>
                  </a:ext>
                </a:extLst>
              </a:tr>
              <a:tr h="103603">
                <a:tc>
                  <a:txBody>
                    <a:bodyPr/>
                    <a:lstStyle/>
                    <a:p>
                      <a:pPr algn="l" fontAlgn="b"/>
                      <a:r>
                        <a:rPr lang="en-US" sz="800" b="0" i="0" u="none" strike="noStrike">
                          <a:solidFill>
                            <a:srgbClr val="000000"/>
                          </a:solidFill>
                          <a:effectLst/>
                          <a:latin typeface="Calibri" panose="020F0502020204030204" pitchFamily="34" charset="0"/>
                        </a:rPr>
                        <a:t>Hometalk</a:t>
                      </a:r>
                    </a:p>
                  </a:txBody>
                  <a:tcPr marL="5180" marR="5180" marT="5180" marB="0" anchor="b">
                    <a:lnL>
                      <a:noFill/>
                    </a:lnL>
                    <a:lnR>
                      <a:noFill/>
                    </a:lnR>
                    <a:lnT>
                      <a:noFill/>
                    </a:lnT>
                    <a:lnB>
                      <a:noFill/>
                    </a:lnB>
                  </a:tcPr>
                </a:tc>
                <a:extLst>
                  <a:ext uri="{0D108BD9-81ED-4DB2-BD59-A6C34878D82A}">
                    <a16:rowId xmlns:a16="http://schemas.microsoft.com/office/drawing/2014/main" val="1611595154"/>
                  </a:ext>
                </a:extLst>
              </a:tr>
              <a:tr h="103603">
                <a:tc>
                  <a:txBody>
                    <a:bodyPr/>
                    <a:lstStyle/>
                    <a:p>
                      <a:pPr algn="l" fontAlgn="b"/>
                      <a:r>
                        <a:rPr lang="en-US" sz="800" b="0" i="0" u="none" strike="noStrike">
                          <a:solidFill>
                            <a:srgbClr val="000000"/>
                          </a:solidFill>
                          <a:effectLst/>
                          <a:latin typeface="Calibri" panose="020F0502020204030204" pitchFamily="34" charset="0"/>
                        </a:rPr>
                        <a:t>Horoscope</a:t>
                      </a:r>
                    </a:p>
                  </a:txBody>
                  <a:tcPr marL="5180" marR="5180" marT="5180" marB="0" anchor="b">
                    <a:lnL>
                      <a:noFill/>
                    </a:lnL>
                    <a:lnR>
                      <a:noFill/>
                    </a:lnR>
                    <a:lnT>
                      <a:noFill/>
                    </a:lnT>
                    <a:lnB>
                      <a:noFill/>
                    </a:lnB>
                  </a:tcPr>
                </a:tc>
                <a:extLst>
                  <a:ext uri="{0D108BD9-81ED-4DB2-BD59-A6C34878D82A}">
                    <a16:rowId xmlns:a16="http://schemas.microsoft.com/office/drawing/2014/main" val="3640477445"/>
                  </a:ext>
                </a:extLst>
              </a:tr>
              <a:tr h="103603">
                <a:tc>
                  <a:txBody>
                    <a:bodyPr/>
                    <a:lstStyle/>
                    <a:p>
                      <a:pPr algn="l" fontAlgn="b"/>
                      <a:r>
                        <a:rPr lang="en-US" sz="800" b="0" i="0" u="none" strike="noStrike">
                          <a:solidFill>
                            <a:srgbClr val="000000"/>
                          </a:solidFill>
                          <a:effectLst/>
                          <a:latin typeface="Calibri" panose="020F0502020204030204" pitchFamily="34" charset="0"/>
                        </a:rPr>
                        <a:t>HotNewHipHop</a:t>
                      </a:r>
                    </a:p>
                  </a:txBody>
                  <a:tcPr marL="5180" marR="5180" marT="5180" marB="0" anchor="b">
                    <a:lnL>
                      <a:noFill/>
                    </a:lnL>
                    <a:lnR>
                      <a:noFill/>
                    </a:lnR>
                    <a:lnT>
                      <a:noFill/>
                    </a:lnT>
                    <a:lnB>
                      <a:noFill/>
                    </a:lnB>
                  </a:tcPr>
                </a:tc>
                <a:extLst>
                  <a:ext uri="{0D108BD9-81ED-4DB2-BD59-A6C34878D82A}">
                    <a16:rowId xmlns:a16="http://schemas.microsoft.com/office/drawing/2014/main" val="3140718810"/>
                  </a:ext>
                </a:extLst>
              </a:tr>
              <a:tr h="103603">
                <a:tc>
                  <a:txBody>
                    <a:bodyPr/>
                    <a:lstStyle/>
                    <a:p>
                      <a:pPr algn="l" fontAlgn="b"/>
                      <a:r>
                        <a:rPr lang="en-US" sz="800" b="0" i="0" u="none" strike="noStrike">
                          <a:solidFill>
                            <a:srgbClr val="000000"/>
                          </a:solidFill>
                          <a:effectLst/>
                          <a:latin typeface="Calibri" panose="020F0502020204030204" pitchFamily="34" charset="0"/>
                        </a:rPr>
                        <a:t>IGN</a:t>
                      </a:r>
                    </a:p>
                  </a:txBody>
                  <a:tcPr marL="5180" marR="5180" marT="5180" marB="0" anchor="b">
                    <a:lnL>
                      <a:noFill/>
                    </a:lnL>
                    <a:lnR>
                      <a:noFill/>
                    </a:lnR>
                    <a:lnT>
                      <a:noFill/>
                    </a:lnT>
                    <a:lnB>
                      <a:noFill/>
                    </a:lnB>
                  </a:tcPr>
                </a:tc>
                <a:extLst>
                  <a:ext uri="{0D108BD9-81ED-4DB2-BD59-A6C34878D82A}">
                    <a16:rowId xmlns:a16="http://schemas.microsoft.com/office/drawing/2014/main" val="149895818"/>
                  </a:ext>
                </a:extLst>
              </a:tr>
              <a:tr h="103603">
                <a:tc>
                  <a:txBody>
                    <a:bodyPr/>
                    <a:lstStyle/>
                    <a:p>
                      <a:pPr algn="l" fontAlgn="b"/>
                      <a:r>
                        <a:rPr lang="en-US" sz="800" b="0" i="0" u="none" strike="noStrike">
                          <a:solidFill>
                            <a:srgbClr val="000000"/>
                          </a:solidFill>
                          <a:effectLst/>
                          <a:latin typeface="Calibri" panose="020F0502020204030204" pitchFamily="34" charset="0"/>
                        </a:rPr>
                        <a:t>Imgur</a:t>
                      </a:r>
                    </a:p>
                  </a:txBody>
                  <a:tcPr marL="5180" marR="5180" marT="5180" marB="0" anchor="b">
                    <a:lnL>
                      <a:noFill/>
                    </a:lnL>
                    <a:lnR>
                      <a:noFill/>
                    </a:lnR>
                    <a:lnT>
                      <a:noFill/>
                    </a:lnT>
                    <a:lnB>
                      <a:noFill/>
                    </a:lnB>
                  </a:tcPr>
                </a:tc>
                <a:extLst>
                  <a:ext uri="{0D108BD9-81ED-4DB2-BD59-A6C34878D82A}">
                    <a16:rowId xmlns:a16="http://schemas.microsoft.com/office/drawing/2014/main" val="2571479156"/>
                  </a:ext>
                </a:extLst>
              </a:tr>
              <a:tr h="103603">
                <a:tc>
                  <a:txBody>
                    <a:bodyPr/>
                    <a:lstStyle/>
                    <a:p>
                      <a:pPr algn="l" fontAlgn="b"/>
                      <a:r>
                        <a:rPr lang="en-US" sz="800" b="0" i="0" u="none" strike="noStrike">
                          <a:solidFill>
                            <a:srgbClr val="000000"/>
                          </a:solidFill>
                          <a:effectLst/>
                          <a:latin typeface="Calibri" panose="020F0502020204030204" pitchFamily="34" charset="0"/>
                        </a:rPr>
                        <a:t>IMVU</a:t>
                      </a:r>
                    </a:p>
                  </a:txBody>
                  <a:tcPr marL="5180" marR="5180" marT="5180" marB="0" anchor="b">
                    <a:lnL>
                      <a:noFill/>
                    </a:lnL>
                    <a:lnR>
                      <a:noFill/>
                    </a:lnR>
                    <a:lnT>
                      <a:noFill/>
                    </a:lnT>
                    <a:lnB>
                      <a:noFill/>
                    </a:lnB>
                  </a:tcPr>
                </a:tc>
                <a:extLst>
                  <a:ext uri="{0D108BD9-81ED-4DB2-BD59-A6C34878D82A}">
                    <a16:rowId xmlns:a16="http://schemas.microsoft.com/office/drawing/2014/main" val="1952787028"/>
                  </a:ext>
                </a:extLst>
              </a:tr>
              <a:tr h="103603">
                <a:tc>
                  <a:txBody>
                    <a:bodyPr/>
                    <a:lstStyle/>
                    <a:p>
                      <a:pPr algn="l" fontAlgn="b"/>
                      <a:r>
                        <a:rPr lang="en-US" sz="800" b="0" i="0" u="none" strike="noStrike">
                          <a:solidFill>
                            <a:srgbClr val="000000"/>
                          </a:solidFill>
                          <a:effectLst/>
                          <a:latin typeface="Calibri" panose="020F0502020204030204" pitchFamily="34" charset="0"/>
                        </a:rPr>
                        <a:t>In The Know</a:t>
                      </a:r>
                    </a:p>
                  </a:txBody>
                  <a:tcPr marL="5180" marR="5180" marT="5180" marB="0" anchor="b">
                    <a:lnL>
                      <a:noFill/>
                    </a:lnL>
                    <a:lnR>
                      <a:noFill/>
                    </a:lnR>
                    <a:lnT>
                      <a:noFill/>
                    </a:lnT>
                    <a:lnB>
                      <a:noFill/>
                    </a:lnB>
                  </a:tcPr>
                </a:tc>
                <a:extLst>
                  <a:ext uri="{0D108BD9-81ED-4DB2-BD59-A6C34878D82A}">
                    <a16:rowId xmlns:a16="http://schemas.microsoft.com/office/drawing/2014/main" val="2216132807"/>
                  </a:ext>
                </a:extLst>
              </a:tr>
              <a:tr h="103603">
                <a:tc>
                  <a:txBody>
                    <a:bodyPr/>
                    <a:lstStyle/>
                    <a:p>
                      <a:pPr algn="l" fontAlgn="b"/>
                      <a:r>
                        <a:rPr lang="en-US" sz="800" b="0" i="0" u="none" strike="noStrike">
                          <a:solidFill>
                            <a:srgbClr val="000000"/>
                          </a:solidFill>
                          <a:effectLst/>
                          <a:latin typeface="Calibri" panose="020F0502020204030204" pitchFamily="34" charset="0"/>
                        </a:rPr>
                        <a:t>IndieWire</a:t>
                      </a:r>
                    </a:p>
                  </a:txBody>
                  <a:tcPr marL="5180" marR="5180" marT="5180" marB="0" anchor="b">
                    <a:lnL>
                      <a:noFill/>
                    </a:lnL>
                    <a:lnR>
                      <a:noFill/>
                    </a:lnR>
                    <a:lnT>
                      <a:noFill/>
                    </a:lnT>
                    <a:lnB>
                      <a:noFill/>
                    </a:lnB>
                  </a:tcPr>
                </a:tc>
                <a:extLst>
                  <a:ext uri="{0D108BD9-81ED-4DB2-BD59-A6C34878D82A}">
                    <a16:rowId xmlns:a16="http://schemas.microsoft.com/office/drawing/2014/main" val="179597633"/>
                  </a:ext>
                </a:extLst>
              </a:tr>
              <a:tr h="103603">
                <a:tc>
                  <a:txBody>
                    <a:bodyPr/>
                    <a:lstStyle/>
                    <a:p>
                      <a:pPr algn="l" fontAlgn="b"/>
                      <a:r>
                        <a:rPr lang="en-US" sz="800" b="0" i="0" u="none" strike="noStrike" dirty="0">
                          <a:solidFill>
                            <a:srgbClr val="000000"/>
                          </a:solidFill>
                          <a:effectLst/>
                          <a:latin typeface="Calibri" panose="020F0502020204030204" pitchFamily="34" charset="0"/>
                        </a:rPr>
                        <a:t>Infoplease</a:t>
                      </a:r>
                    </a:p>
                  </a:txBody>
                  <a:tcPr marL="5180" marR="5180" marT="5180" marB="0" anchor="b">
                    <a:lnL>
                      <a:noFill/>
                    </a:lnL>
                    <a:lnR>
                      <a:noFill/>
                    </a:lnR>
                    <a:lnT>
                      <a:noFill/>
                    </a:lnT>
                    <a:lnB>
                      <a:noFill/>
                    </a:lnB>
                  </a:tcPr>
                </a:tc>
                <a:extLst>
                  <a:ext uri="{0D108BD9-81ED-4DB2-BD59-A6C34878D82A}">
                    <a16:rowId xmlns:a16="http://schemas.microsoft.com/office/drawing/2014/main" val="3286969052"/>
                  </a:ext>
                </a:extLst>
              </a:tr>
            </a:tbl>
          </a:graphicData>
        </a:graphic>
      </p:graphicFrame>
      <p:graphicFrame>
        <p:nvGraphicFramePr>
          <p:cNvPr id="7" name="Table 6">
            <a:extLst>
              <a:ext uri="{FF2B5EF4-FFF2-40B4-BE49-F238E27FC236}">
                <a16:creationId xmlns:a16="http://schemas.microsoft.com/office/drawing/2014/main" id="{F4C260F1-31A9-25BA-9CDB-A8EA0F8BADC9}"/>
              </a:ext>
            </a:extLst>
          </p:cNvPr>
          <p:cNvGraphicFramePr>
            <a:graphicFrameLocks noGrp="1"/>
          </p:cNvGraphicFramePr>
          <p:nvPr>
            <p:extLst>
              <p:ext uri="{D42A27DB-BD31-4B8C-83A1-F6EECF244321}">
                <p14:modId xmlns:p14="http://schemas.microsoft.com/office/powerpoint/2010/main" val="1869315789"/>
              </p:ext>
            </p:extLst>
          </p:nvPr>
        </p:nvGraphicFramePr>
        <p:xfrm>
          <a:off x="5653809" y="1219200"/>
          <a:ext cx="893010" cy="5338200"/>
        </p:xfrm>
        <a:graphic>
          <a:graphicData uri="http://schemas.openxmlformats.org/drawingml/2006/table">
            <a:tbl>
              <a:tblPr/>
              <a:tblGrid>
                <a:gridCol w="893010">
                  <a:extLst>
                    <a:ext uri="{9D8B030D-6E8A-4147-A177-3AD203B41FA5}">
                      <a16:colId xmlns:a16="http://schemas.microsoft.com/office/drawing/2014/main" val="3317035758"/>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Insider</a:t>
                      </a:r>
                    </a:p>
                  </a:txBody>
                  <a:tcPr marL="5180" marR="5180" marT="5180" marB="0" anchor="b">
                    <a:lnL>
                      <a:noFill/>
                    </a:lnL>
                    <a:lnR>
                      <a:noFill/>
                    </a:lnR>
                    <a:lnT>
                      <a:noFill/>
                    </a:lnT>
                    <a:lnB>
                      <a:noFill/>
                    </a:lnB>
                  </a:tcPr>
                </a:tc>
                <a:extLst>
                  <a:ext uri="{0D108BD9-81ED-4DB2-BD59-A6C34878D82A}">
                    <a16:rowId xmlns:a16="http://schemas.microsoft.com/office/drawing/2014/main" val="3631596875"/>
                  </a:ext>
                </a:extLst>
              </a:tr>
              <a:tr h="103603">
                <a:tc>
                  <a:txBody>
                    <a:bodyPr/>
                    <a:lstStyle/>
                    <a:p>
                      <a:pPr algn="l" fontAlgn="b"/>
                      <a:r>
                        <a:rPr lang="en-US" sz="800" b="0" i="0" u="none" strike="noStrike">
                          <a:solidFill>
                            <a:srgbClr val="000000"/>
                          </a:solidFill>
                          <a:effectLst/>
                          <a:latin typeface="Calibri" panose="020F0502020204030204" pitchFamily="34" charset="0"/>
                        </a:rPr>
                        <a:t>Issuu</a:t>
                      </a:r>
                    </a:p>
                  </a:txBody>
                  <a:tcPr marL="5180" marR="5180" marT="5180" marB="0" anchor="b">
                    <a:lnL>
                      <a:noFill/>
                    </a:lnL>
                    <a:lnR>
                      <a:noFill/>
                    </a:lnR>
                    <a:lnT>
                      <a:noFill/>
                    </a:lnT>
                    <a:lnB>
                      <a:noFill/>
                    </a:lnB>
                  </a:tcPr>
                </a:tc>
                <a:extLst>
                  <a:ext uri="{0D108BD9-81ED-4DB2-BD59-A6C34878D82A}">
                    <a16:rowId xmlns:a16="http://schemas.microsoft.com/office/drawing/2014/main" val="4023475300"/>
                  </a:ext>
                </a:extLst>
              </a:tr>
              <a:tr h="103603">
                <a:tc>
                  <a:txBody>
                    <a:bodyPr/>
                    <a:lstStyle/>
                    <a:p>
                      <a:pPr algn="l" fontAlgn="b"/>
                      <a:r>
                        <a:rPr lang="en-US" sz="800" b="0" i="0" u="none" strike="noStrike">
                          <a:solidFill>
                            <a:srgbClr val="000000"/>
                          </a:solidFill>
                          <a:effectLst/>
                          <a:latin typeface="Calibri" panose="020F0502020204030204" pitchFamily="34" charset="0"/>
                        </a:rPr>
                        <a:t>ITM</a:t>
                      </a:r>
                    </a:p>
                  </a:txBody>
                  <a:tcPr marL="5180" marR="5180" marT="5180" marB="0" anchor="b">
                    <a:lnL>
                      <a:noFill/>
                    </a:lnL>
                    <a:lnR>
                      <a:noFill/>
                    </a:lnR>
                    <a:lnT>
                      <a:noFill/>
                    </a:lnT>
                    <a:lnB>
                      <a:noFill/>
                    </a:lnB>
                  </a:tcPr>
                </a:tc>
                <a:extLst>
                  <a:ext uri="{0D108BD9-81ED-4DB2-BD59-A6C34878D82A}">
                    <a16:rowId xmlns:a16="http://schemas.microsoft.com/office/drawing/2014/main" val="3608174778"/>
                  </a:ext>
                </a:extLst>
              </a:tr>
              <a:tr h="103603">
                <a:tc>
                  <a:txBody>
                    <a:bodyPr/>
                    <a:lstStyle/>
                    <a:p>
                      <a:pPr algn="l" fontAlgn="b"/>
                      <a:r>
                        <a:rPr lang="en-US" sz="800" b="0" i="0" u="none" strike="noStrike">
                          <a:solidFill>
                            <a:srgbClr val="000000"/>
                          </a:solidFill>
                          <a:effectLst/>
                          <a:latin typeface="Calibri" panose="020F0502020204030204" pitchFamily="34" charset="0"/>
                        </a:rPr>
                        <a:t>Jagran</a:t>
                      </a:r>
                    </a:p>
                  </a:txBody>
                  <a:tcPr marL="5180" marR="5180" marT="5180" marB="0" anchor="b">
                    <a:lnL>
                      <a:noFill/>
                    </a:lnL>
                    <a:lnR>
                      <a:noFill/>
                    </a:lnR>
                    <a:lnT>
                      <a:noFill/>
                    </a:lnT>
                    <a:lnB>
                      <a:noFill/>
                    </a:lnB>
                  </a:tcPr>
                </a:tc>
                <a:extLst>
                  <a:ext uri="{0D108BD9-81ED-4DB2-BD59-A6C34878D82A}">
                    <a16:rowId xmlns:a16="http://schemas.microsoft.com/office/drawing/2014/main" val="2614134774"/>
                  </a:ext>
                </a:extLst>
              </a:tr>
              <a:tr h="103603">
                <a:tc>
                  <a:txBody>
                    <a:bodyPr/>
                    <a:lstStyle/>
                    <a:p>
                      <a:pPr algn="l" fontAlgn="b"/>
                      <a:r>
                        <a:rPr lang="en-US" sz="800" b="0" i="0" u="none" strike="noStrike">
                          <a:solidFill>
                            <a:srgbClr val="000000"/>
                          </a:solidFill>
                          <a:effectLst/>
                          <a:latin typeface="Calibri" panose="020F0502020204030204" pitchFamily="34" charset="0"/>
                        </a:rPr>
                        <a:t>Jalopnik</a:t>
                      </a:r>
                    </a:p>
                  </a:txBody>
                  <a:tcPr marL="5180" marR="5180" marT="5180" marB="0" anchor="b">
                    <a:lnL>
                      <a:noFill/>
                    </a:lnL>
                    <a:lnR>
                      <a:noFill/>
                    </a:lnR>
                    <a:lnT>
                      <a:noFill/>
                    </a:lnT>
                    <a:lnB>
                      <a:noFill/>
                    </a:lnB>
                  </a:tcPr>
                </a:tc>
                <a:extLst>
                  <a:ext uri="{0D108BD9-81ED-4DB2-BD59-A6C34878D82A}">
                    <a16:rowId xmlns:a16="http://schemas.microsoft.com/office/drawing/2014/main" val="3260175644"/>
                  </a:ext>
                </a:extLst>
              </a:tr>
              <a:tr h="103603">
                <a:tc>
                  <a:txBody>
                    <a:bodyPr/>
                    <a:lstStyle/>
                    <a:p>
                      <a:pPr algn="l" fontAlgn="b"/>
                      <a:r>
                        <a:rPr lang="en-US" sz="800" b="0" i="0" u="none" strike="noStrike">
                          <a:solidFill>
                            <a:srgbClr val="000000"/>
                          </a:solidFill>
                          <a:effectLst/>
                          <a:latin typeface="Calibri" panose="020F0502020204030204" pitchFamily="34" charset="0"/>
                        </a:rPr>
                        <a:t>Jezebel</a:t>
                      </a:r>
                    </a:p>
                  </a:txBody>
                  <a:tcPr marL="5180" marR="5180" marT="5180" marB="0" anchor="b">
                    <a:lnL>
                      <a:noFill/>
                    </a:lnL>
                    <a:lnR>
                      <a:noFill/>
                    </a:lnR>
                    <a:lnT>
                      <a:noFill/>
                    </a:lnT>
                    <a:lnB>
                      <a:noFill/>
                    </a:lnB>
                  </a:tcPr>
                </a:tc>
                <a:extLst>
                  <a:ext uri="{0D108BD9-81ED-4DB2-BD59-A6C34878D82A}">
                    <a16:rowId xmlns:a16="http://schemas.microsoft.com/office/drawing/2014/main" val="3229634798"/>
                  </a:ext>
                </a:extLst>
              </a:tr>
              <a:tr h="103603">
                <a:tc>
                  <a:txBody>
                    <a:bodyPr/>
                    <a:lstStyle/>
                    <a:p>
                      <a:pPr algn="l" fontAlgn="b"/>
                      <a:r>
                        <a:rPr lang="en-US" sz="800" b="0" i="0" u="none" strike="noStrike">
                          <a:solidFill>
                            <a:srgbClr val="000000"/>
                          </a:solidFill>
                          <a:effectLst/>
                          <a:latin typeface="Calibri" panose="020F0502020204030204" pitchFamily="34" charset="0"/>
                        </a:rPr>
                        <a:t>Jigsaw Puzzle</a:t>
                      </a:r>
                    </a:p>
                  </a:txBody>
                  <a:tcPr marL="5180" marR="5180" marT="5180" marB="0" anchor="b">
                    <a:lnL>
                      <a:noFill/>
                    </a:lnL>
                    <a:lnR>
                      <a:noFill/>
                    </a:lnR>
                    <a:lnT>
                      <a:noFill/>
                    </a:lnT>
                    <a:lnB>
                      <a:noFill/>
                    </a:lnB>
                  </a:tcPr>
                </a:tc>
                <a:extLst>
                  <a:ext uri="{0D108BD9-81ED-4DB2-BD59-A6C34878D82A}">
                    <a16:rowId xmlns:a16="http://schemas.microsoft.com/office/drawing/2014/main" val="771188673"/>
                  </a:ext>
                </a:extLst>
              </a:tr>
              <a:tr h="103603">
                <a:tc>
                  <a:txBody>
                    <a:bodyPr/>
                    <a:lstStyle/>
                    <a:p>
                      <a:pPr algn="l" fontAlgn="b"/>
                      <a:r>
                        <a:rPr lang="en-US" sz="800" b="0" i="0" u="none" strike="noStrike">
                          <a:solidFill>
                            <a:srgbClr val="000000"/>
                          </a:solidFill>
                          <a:effectLst/>
                          <a:latin typeface="Calibri" panose="020F0502020204030204" pitchFamily="34" charset="0"/>
                        </a:rPr>
                        <a:t>Joy Food Sunshine</a:t>
                      </a:r>
                    </a:p>
                  </a:txBody>
                  <a:tcPr marL="5180" marR="5180" marT="5180" marB="0" anchor="b">
                    <a:lnL>
                      <a:noFill/>
                    </a:lnL>
                    <a:lnR>
                      <a:noFill/>
                    </a:lnR>
                    <a:lnT>
                      <a:noFill/>
                    </a:lnT>
                    <a:lnB>
                      <a:noFill/>
                    </a:lnB>
                  </a:tcPr>
                </a:tc>
                <a:extLst>
                  <a:ext uri="{0D108BD9-81ED-4DB2-BD59-A6C34878D82A}">
                    <a16:rowId xmlns:a16="http://schemas.microsoft.com/office/drawing/2014/main" val="673543738"/>
                  </a:ext>
                </a:extLst>
              </a:tr>
              <a:tr h="103603">
                <a:tc>
                  <a:txBody>
                    <a:bodyPr/>
                    <a:lstStyle/>
                    <a:p>
                      <a:pPr algn="l" fontAlgn="b"/>
                      <a:r>
                        <a:rPr lang="en-US" sz="800" b="0" i="0" u="none" strike="noStrike">
                          <a:solidFill>
                            <a:srgbClr val="000000"/>
                          </a:solidFill>
                          <a:effectLst/>
                          <a:latin typeface="Calibri" panose="020F0502020204030204" pitchFamily="34" charset="0"/>
                        </a:rPr>
                        <a:t>June's Journey</a:t>
                      </a:r>
                    </a:p>
                  </a:txBody>
                  <a:tcPr marL="5180" marR="5180" marT="5180" marB="0" anchor="b">
                    <a:lnL>
                      <a:noFill/>
                    </a:lnL>
                    <a:lnR>
                      <a:noFill/>
                    </a:lnR>
                    <a:lnT>
                      <a:noFill/>
                    </a:lnT>
                    <a:lnB>
                      <a:noFill/>
                    </a:lnB>
                  </a:tcPr>
                </a:tc>
                <a:extLst>
                  <a:ext uri="{0D108BD9-81ED-4DB2-BD59-A6C34878D82A}">
                    <a16:rowId xmlns:a16="http://schemas.microsoft.com/office/drawing/2014/main" val="1054763208"/>
                  </a:ext>
                </a:extLst>
              </a:tr>
              <a:tr h="103603">
                <a:tc>
                  <a:txBody>
                    <a:bodyPr/>
                    <a:lstStyle/>
                    <a:p>
                      <a:pPr algn="l" fontAlgn="b"/>
                      <a:r>
                        <a:rPr lang="en-US" sz="800" b="0" i="0" u="none" strike="noStrike">
                          <a:solidFill>
                            <a:srgbClr val="000000"/>
                          </a:solidFill>
                          <a:effectLst/>
                          <a:latin typeface="Calibri" panose="020F0502020204030204" pitchFamily="34" charset="0"/>
                        </a:rPr>
                        <a:t>KenKen Puzzle</a:t>
                      </a:r>
                    </a:p>
                  </a:txBody>
                  <a:tcPr marL="5180" marR="5180" marT="5180" marB="0" anchor="b">
                    <a:lnL>
                      <a:noFill/>
                    </a:lnL>
                    <a:lnR>
                      <a:noFill/>
                    </a:lnR>
                    <a:lnT>
                      <a:noFill/>
                    </a:lnT>
                    <a:lnB>
                      <a:noFill/>
                    </a:lnB>
                  </a:tcPr>
                </a:tc>
                <a:extLst>
                  <a:ext uri="{0D108BD9-81ED-4DB2-BD59-A6C34878D82A}">
                    <a16:rowId xmlns:a16="http://schemas.microsoft.com/office/drawing/2014/main" val="356716665"/>
                  </a:ext>
                </a:extLst>
              </a:tr>
              <a:tr h="103603">
                <a:tc>
                  <a:txBody>
                    <a:bodyPr/>
                    <a:lstStyle/>
                    <a:p>
                      <a:pPr algn="l" fontAlgn="b"/>
                      <a:r>
                        <a:rPr lang="en-US" sz="800" b="0" i="0" u="none" strike="noStrike">
                          <a:solidFill>
                            <a:srgbClr val="000000"/>
                          </a:solidFill>
                          <a:effectLst/>
                          <a:latin typeface="Calibri" panose="020F0502020204030204" pitchFamily="34" charset="0"/>
                        </a:rPr>
                        <a:t>KIRO 7</a:t>
                      </a:r>
                    </a:p>
                  </a:txBody>
                  <a:tcPr marL="5180" marR="5180" marT="5180" marB="0" anchor="b">
                    <a:lnL>
                      <a:noFill/>
                    </a:lnL>
                    <a:lnR>
                      <a:noFill/>
                    </a:lnR>
                    <a:lnT>
                      <a:noFill/>
                    </a:lnT>
                    <a:lnB>
                      <a:noFill/>
                    </a:lnB>
                  </a:tcPr>
                </a:tc>
                <a:extLst>
                  <a:ext uri="{0D108BD9-81ED-4DB2-BD59-A6C34878D82A}">
                    <a16:rowId xmlns:a16="http://schemas.microsoft.com/office/drawing/2014/main" val="3353021456"/>
                  </a:ext>
                </a:extLst>
              </a:tr>
              <a:tr h="103603">
                <a:tc>
                  <a:txBody>
                    <a:bodyPr/>
                    <a:lstStyle/>
                    <a:p>
                      <a:pPr algn="l" fontAlgn="b"/>
                      <a:r>
                        <a:rPr lang="en-US" sz="800" b="0" i="0" u="none" strike="noStrike">
                          <a:solidFill>
                            <a:srgbClr val="000000"/>
                          </a:solidFill>
                          <a:effectLst/>
                          <a:latin typeface="Calibri" panose="020F0502020204030204" pitchFamily="34" charset="0"/>
                        </a:rPr>
                        <a:t>Know Your Meme</a:t>
                      </a:r>
                    </a:p>
                  </a:txBody>
                  <a:tcPr marL="5180" marR="5180" marT="5180" marB="0" anchor="b">
                    <a:lnL>
                      <a:noFill/>
                    </a:lnL>
                    <a:lnR>
                      <a:noFill/>
                    </a:lnR>
                    <a:lnT>
                      <a:noFill/>
                    </a:lnT>
                    <a:lnB>
                      <a:noFill/>
                    </a:lnB>
                  </a:tcPr>
                </a:tc>
                <a:extLst>
                  <a:ext uri="{0D108BD9-81ED-4DB2-BD59-A6C34878D82A}">
                    <a16:rowId xmlns:a16="http://schemas.microsoft.com/office/drawing/2014/main" val="765491391"/>
                  </a:ext>
                </a:extLst>
              </a:tr>
              <a:tr h="103603">
                <a:tc>
                  <a:txBody>
                    <a:bodyPr/>
                    <a:lstStyle/>
                    <a:p>
                      <a:pPr algn="l" fontAlgn="b"/>
                      <a:r>
                        <a:rPr lang="en-US" sz="800" b="0" i="0" u="none" strike="noStrike">
                          <a:solidFill>
                            <a:srgbClr val="000000"/>
                          </a:solidFill>
                          <a:effectLst/>
                          <a:latin typeface="Calibri" panose="020F0502020204030204" pitchFamily="34" charset="0"/>
                        </a:rPr>
                        <a:t>Kotaku</a:t>
                      </a:r>
                    </a:p>
                  </a:txBody>
                  <a:tcPr marL="5180" marR="5180" marT="5180" marB="0" anchor="b">
                    <a:lnL>
                      <a:noFill/>
                    </a:lnL>
                    <a:lnR>
                      <a:noFill/>
                    </a:lnR>
                    <a:lnT>
                      <a:noFill/>
                    </a:lnT>
                    <a:lnB>
                      <a:noFill/>
                    </a:lnB>
                  </a:tcPr>
                </a:tc>
                <a:extLst>
                  <a:ext uri="{0D108BD9-81ED-4DB2-BD59-A6C34878D82A}">
                    <a16:rowId xmlns:a16="http://schemas.microsoft.com/office/drawing/2014/main" val="2902260911"/>
                  </a:ext>
                </a:extLst>
              </a:tr>
              <a:tr h="103603">
                <a:tc>
                  <a:txBody>
                    <a:bodyPr/>
                    <a:lstStyle/>
                    <a:p>
                      <a:pPr algn="l" fontAlgn="b"/>
                      <a:r>
                        <a:rPr lang="en-US" sz="800" b="0" i="0" u="none" strike="noStrike">
                          <a:solidFill>
                            <a:srgbClr val="000000"/>
                          </a:solidFill>
                          <a:effectLst/>
                          <a:latin typeface="Calibri" panose="020F0502020204030204" pitchFamily="34" charset="0"/>
                        </a:rPr>
                        <a:t>KSL</a:t>
                      </a:r>
                    </a:p>
                  </a:txBody>
                  <a:tcPr marL="5180" marR="5180" marT="5180" marB="0" anchor="b">
                    <a:lnL>
                      <a:noFill/>
                    </a:lnL>
                    <a:lnR>
                      <a:noFill/>
                    </a:lnR>
                    <a:lnT>
                      <a:noFill/>
                    </a:lnT>
                    <a:lnB>
                      <a:noFill/>
                    </a:lnB>
                  </a:tcPr>
                </a:tc>
                <a:extLst>
                  <a:ext uri="{0D108BD9-81ED-4DB2-BD59-A6C34878D82A}">
                    <a16:rowId xmlns:a16="http://schemas.microsoft.com/office/drawing/2014/main" val="3872761917"/>
                  </a:ext>
                </a:extLst>
              </a:tr>
              <a:tr h="103603">
                <a:tc>
                  <a:txBody>
                    <a:bodyPr/>
                    <a:lstStyle/>
                    <a:p>
                      <a:pPr algn="l" fontAlgn="b"/>
                      <a:r>
                        <a:rPr lang="en-US" sz="800" b="0" i="0" u="none" strike="noStrike">
                          <a:solidFill>
                            <a:srgbClr val="000000"/>
                          </a:solidFill>
                          <a:effectLst/>
                          <a:latin typeface="Calibri" panose="020F0502020204030204" pitchFamily="34" charset="0"/>
                        </a:rPr>
                        <a:t>La Nacion</a:t>
                      </a:r>
                    </a:p>
                  </a:txBody>
                  <a:tcPr marL="5180" marR="5180" marT="5180" marB="0" anchor="b">
                    <a:lnL>
                      <a:noFill/>
                    </a:lnL>
                    <a:lnR>
                      <a:noFill/>
                    </a:lnR>
                    <a:lnT>
                      <a:noFill/>
                    </a:lnT>
                    <a:lnB>
                      <a:noFill/>
                    </a:lnB>
                  </a:tcPr>
                </a:tc>
                <a:extLst>
                  <a:ext uri="{0D108BD9-81ED-4DB2-BD59-A6C34878D82A}">
                    <a16:rowId xmlns:a16="http://schemas.microsoft.com/office/drawing/2014/main" val="3468689624"/>
                  </a:ext>
                </a:extLst>
              </a:tr>
              <a:tr h="103603">
                <a:tc>
                  <a:txBody>
                    <a:bodyPr/>
                    <a:lstStyle/>
                    <a:p>
                      <a:pPr algn="l" fontAlgn="b"/>
                      <a:r>
                        <a:rPr lang="en-US" sz="800" b="0" i="0" u="none" strike="noStrike">
                          <a:solidFill>
                            <a:srgbClr val="000000"/>
                          </a:solidFill>
                          <a:effectLst/>
                          <a:latin typeface="Calibri" panose="020F0502020204030204" pitchFamily="34" charset="0"/>
                        </a:rPr>
                        <a:t>LA Times</a:t>
                      </a:r>
                    </a:p>
                  </a:txBody>
                  <a:tcPr marL="5180" marR="5180" marT="5180" marB="0" anchor="b">
                    <a:lnL>
                      <a:noFill/>
                    </a:lnL>
                    <a:lnR>
                      <a:noFill/>
                    </a:lnR>
                    <a:lnT>
                      <a:noFill/>
                    </a:lnT>
                    <a:lnB>
                      <a:noFill/>
                    </a:lnB>
                  </a:tcPr>
                </a:tc>
                <a:extLst>
                  <a:ext uri="{0D108BD9-81ED-4DB2-BD59-A6C34878D82A}">
                    <a16:rowId xmlns:a16="http://schemas.microsoft.com/office/drawing/2014/main" val="4234341334"/>
                  </a:ext>
                </a:extLst>
              </a:tr>
              <a:tr h="103603">
                <a:tc>
                  <a:txBody>
                    <a:bodyPr/>
                    <a:lstStyle/>
                    <a:p>
                      <a:pPr algn="l" fontAlgn="b"/>
                      <a:r>
                        <a:rPr lang="en-US" sz="800" b="0" i="0" u="none" strike="noStrike">
                          <a:solidFill>
                            <a:srgbClr val="000000"/>
                          </a:solidFill>
                          <a:effectLst/>
                          <a:latin typeface="Calibri" panose="020F0502020204030204" pitchFamily="34" charset="0"/>
                        </a:rPr>
                        <a:t>LaPatilla</a:t>
                      </a:r>
                    </a:p>
                  </a:txBody>
                  <a:tcPr marL="5180" marR="5180" marT="5180" marB="0" anchor="b">
                    <a:lnL>
                      <a:noFill/>
                    </a:lnL>
                    <a:lnR>
                      <a:noFill/>
                    </a:lnR>
                    <a:lnT>
                      <a:noFill/>
                    </a:lnT>
                    <a:lnB>
                      <a:noFill/>
                    </a:lnB>
                  </a:tcPr>
                </a:tc>
                <a:extLst>
                  <a:ext uri="{0D108BD9-81ED-4DB2-BD59-A6C34878D82A}">
                    <a16:rowId xmlns:a16="http://schemas.microsoft.com/office/drawing/2014/main" val="1513994485"/>
                  </a:ext>
                </a:extLst>
              </a:tr>
              <a:tr h="103603">
                <a:tc>
                  <a:txBody>
                    <a:bodyPr/>
                    <a:lstStyle/>
                    <a:p>
                      <a:pPr algn="l" fontAlgn="b"/>
                      <a:r>
                        <a:rPr lang="en-US" sz="800" b="0" i="0" u="none" strike="noStrike">
                          <a:solidFill>
                            <a:srgbClr val="000000"/>
                          </a:solidFill>
                          <a:effectLst/>
                          <a:latin typeface="Calibri" panose="020F0502020204030204" pitchFamily="34" charset="0"/>
                        </a:rPr>
                        <a:t>Law and Crime</a:t>
                      </a:r>
                    </a:p>
                  </a:txBody>
                  <a:tcPr marL="5180" marR="5180" marT="5180" marB="0" anchor="b">
                    <a:lnL>
                      <a:noFill/>
                    </a:lnL>
                    <a:lnR>
                      <a:noFill/>
                    </a:lnR>
                    <a:lnT>
                      <a:noFill/>
                    </a:lnT>
                    <a:lnB>
                      <a:noFill/>
                    </a:lnB>
                  </a:tcPr>
                </a:tc>
                <a:extLst>
                  <a:ext uri="{0D108BD9-81ED-4DB2-BD59-A6C34878D82A}">
                    <a16:rowId xmlns:a16="http://schemas.microsoft.com/office/drawing/2014/main" val="4284018623"/>
                  </a:ext>
                </a:extLst>
              </a:tr>
              <a:tr h="103603">
                <a:tc>
                  <a:txBody>
                    <a:bodyPr/>
                    <a:lstStyle/>
                    <a:p>
                      <a:pPr algn="l" fontAlgn="b"/>
                      <a:r>
                        <a:rPr lang="en-US" sz="800" b="0" i="0" u="none" strike="noStrike">
                          <a:solidFill>
                            <a:srgbClr val="000000"/>
                          </a:solidFill>
                          <a:effectLst/>
                          <a:latin typeface="Calibri" panose="020F0502020204030204" pitchFamily="34" charset="0"/>
                        </a:rPr>
                        <a:t>League of Graphs</a:t>
                      </a:r>
                    </a:p>
                  </a:txBody>
                  <a:tcPr marL="5180" marR="5180" marT="5180" marB="0" anchor="b">
                    <a:lnL>
                      <a:noFill/>
                    </a:lnL>
                    <a:lnR>
                      <a:noFill/>
                    </a:lnR>
                    <a:lnT>
                      <a:noFill/>
                    </a:lnT>
                    <a:lnB>
                      <a:noFill/>
                    </a:lnB>
                  </a:tcPr>
                </a:tc>
                <a:extLst>
                  <a:ext uri="{0D108BD9-81ED-4DB2-BD59-A6C34878D82A}">
                    <a16:rowId xmlns:a16="http://schemas.microsoft.com/office/drawing/2014/main" val="3580858846"/>
                  </a:ext>
                </a:extLst>
              </a:tr>
              <a:tr h="103603">
                <a:tc>
                  <a:txBody>
                    <a:bodyPr/>
                    <a:lstStyle/>
                    <a:p>
                      <a:pPr algn="l" fontAlgn="b"/>
                      <a:r>
                        <a:rPr lang="en-US" sz="800" b="0" i="0" u="none" strike="noStrike">
                          <a:solidFill>
                            <a:srgbClr val="000000"/>
                          </a:solidFill>
                          <a:effectLst/>
                          <a:latin typeface="Calibri" panose="020F0502020204030204" pitchFamily="34" charset="0"/>
                        </a:rPr>
                        <a:t>LetsRun.com</a:t>
                      </a:r>
                    </a:p>
                  </a:txBody>
                  <a:tcPr marL="5180" marR="5180" marT="5180" marB="0" anchor="b">
                    <a:lnL>
                      <a:noFill/>
                    </a:lnL>
                    <a:lnR>
                      <a:noFill/>
                    </a:lnR>
                    <a:lnT>
                      <a:noFill/>
                    </a:lnT>
                    <a:lnB>
                      <a:noFill/>
                    </a:lnB>
                  </a:tcPr>
                </a:tc>
                <a:extLst>
                  <a:ext uri="{0D108BD9-81ED-4DB2-BD59-A6C34878D82A}">
                    <a16:rowId xmlns:a16="http://schemas.microsoft.com/office/drawing/2014/main" val="1059738921"/>
                  </a:ext>
                </a:extLst>
              </a:tr>
              <a:tr h="103603">
                <a:tc>
                  <a:txBody>
                    <a:bodyPr/>
                    <a:lstStyle/>
                    <a:p>
                      <a:pPr algn="l" fontAlgn="b"/>
                      <a:r>
                        <a:rPr lang="en-US" sz="800" b="0" i="0" u="none" strike="noStrike">
                          <a:solidFill>
                            <a:srgbClr val="000000"/>
                          </a:solidFill>
                          <a:effectLst/>
                          <a:latin typeface="Calibri" panose="020F0502020204030204" pitchFamily="34" charset="0"/>
                        </a:rPr>
                        <a:t>Letterboxd</a:t>
                      </a:r>
                    </a:p>
                  </a:txBody>
                  <a:tcPr marL="5180" marR="5180" marT="5180" marB="0" anchor="b">
                    <a:lnL>
                      <a:noFill/>
                    </a:lnL>
                    <a:lnR>
                      <a:noFill/>
                    </a:lnR>
                    <a:lnT>
                      <a:noFill/>
                    </a:lnT>
                    <a:lnB>
                      <a:noFill/>
                    </a:lnB>
                  </a:tcPr>
                </a:tc>
                <a:extLst>
                  <a:ext uri="{0D108BD9-81ED-4DB2-BD59-A6C34878D82A}">
                    <a16:rowId xmlns:a16="http://schemas.microsoft.com/office/drawing/2014/main" val="3522440251"/>
                  </a:ext>
                </a:extLst>
              </a:tr>
              <a:tr h="103603">
                <a:tc>
                  <a:txBody>
                    <a:bodyPr/>
                    <a:lstStyle/>
                    <a:p>
                      <a:pPr algn="l" fontAlgn="b"/>
                      <a:r>
                        <a:rPr lang="en-US" sz="800" b="0" i="0" u="none" strike="noStrike">
                          <a:solidFill>
                            <a:srgbClr val="000000"/>
                          </a:solidFill>
                          <a:effectLst/>
                          <a:latin typeface="Calibri" panose="020F0502020204030204" pitchFamily="34" charset="0"/>
                        </a:rPr>
                        <a:t>Lifehacker</a:t>
                      </a:r>
                    </a:p>
                  </a:txBody>
                  <a:tcPr marL="5180" marR="5180" marT="5180" marB="0" anchor="b">
                    <a:lnL>
                      <a:noFill/>
                    </a:lnL>
                    <a:lnR>
                      <a:noFill/>
                    </a:lnR>
                    <a:lnT>
                      <a:noFill/>
                    </a:lnT>
                    <a:lnB>
                      <a:noFill/>
                    </a:lnB>
                  </a:tcPr>
                </a:tc>
                <a:extLst>
                  <a:ext uri="{0D108BD9-81ED-4DB2-BD59-A6C34878D82A}">
                    <a16:rowId xmlns:a16="http://schemas.microsoft.com/office/drawing/2014/main" val="209847072"/>
                  </a:ext>
                </a:extLst>
              </a:tr>
              <a:tr h="103603">
                <a:tc>
                  <a:txBody>
                    <a:bodyPr/>
                    <a:lstStyle/>
                    <a:p>
                      <a:pPr algn="l" fontAlgn="b"/>
                      <a:r>
                        <a:rPr lang="en-US" sz="800" b="0" i="0" u="none" strike="noStrike">
                          <a:solidFill>
                            <a:srgbClr val="000000"/>
                          </a:solidFill>
                          <a:effectLst/>
                          <a:latin typeface="Calibri" panose="020F0502020204030204" pitchFamily="34" charset="0"/>
                        </a:rPr>
                        <a:t>Lil' Luna</a:t>
                      </a:r>
                    </a:p>
                  </a:txBody>
                  <a:tcPr marL="5180" marR="5180" marT="5180" marB="0" anchor="b">
                    <a:lnL>
                      <a:noFill/>
                    </a:lnL>
                    <a:lnR>
                      <a:noFill/>
                    </a:lnR>
                    <a:lnT>
                      <a:noFill/>
                    </a:lnT>
                    <a:lnB>
                      <a:noFill/>
                    </a:lnB>
                  </a:tcPr>
                </a:tc>
                <a:extLst>
                  <a:ext uri="{0D108BD9-81ED-4DB2-BD59-A6C34878D82A}">
                    <a16:rowId xmlns:a16="http://schemas.microsoft.com/office/drawing/2014/main" val="3394032995"/>
                  </a:ext>
                </a:extLst>
              </a:tr>
              <a:tr h="103603">
                <a:tc>
                  <a:txBody>
                    <a:bodyPr/>
                    <a:lstStyle/>
                    <a:p>
                      <a:pPr algn="l" fontAlgn="b"/>
                      <a:r>
                        <a:rPr lang="en-US" sz="800" b="0" i="0" u="none" strike="noStrike">
                          <a:solidFill>
                            <a:srgbClr val="000000"/>
                          </a:solidFill>
                          <a:effectLst/>
                          <a:latin typeface="Calibri" panose="020F0502020204030204" pitchFamily="34" charset="0"/>
                        </a:rPr>
                        <a:t>Liquidpedia</a:t>
                      </a:r>
                    </a:p>
                  </a:txBody>
                  <a:tcPr marL="5180" marR="5180" marT="5180" marB="0" anchor="b">
                    <a:lnL>
                      <a:noFill/>
                    </a:lnL>
                    <a:lnR>
                      <a:noFill/>
                    </a:lnR>
                    <a:lnT>
                      <a:noFill/>
                    </a:lnT>
                    <a:lnB>
                      <a:noFill/>
                    </a:lnB>
                  </a:tcPr>
                </a:tc>
                <a:extLst>
                  <a:ext uri="{0D108BD9-81ED-4DB2-BD59-A6C34878D82A}">
                    <a16:rowId xmlns:a16="http://schemas.microsoft.com/office/drawing/2014/main" val="1255289823"/>
                  </a:ext>
                </a:extLst>
              </a:tr>
              <a:tr h="103603">
                <a:tc>
                  <a:txBody>
                    <a:bodyPr/>
                    <a:lstStyle/>
                    <a:p>
                      <a:pPr algn="l" fontAlgn="b"/>
                      <a:r>
                        <a:rPr lang="en-US" sz="800" b="0" i="0" u="none" strike="noStrike">
                          <a:solidFill>
                            <a:srgbClr val="000000"/>
                          </a:solidFill>
                          <a:effectLst/>
                          <a:latin typeface="Calibri" panose="020F0502020204030204" pitchFamily="34" charset="0"/>
                        </a:rPr>
                        <a:t>LiveXLive</a:t>
                      </a:r>
                    </a:p>
                  </a:txBody>
                  <a:tcPr marL="5180" marR="5180" marT="5180" marB="0" anchor="b">
                    <a:lnL>
                      <a:noFill/>
                    </a:lnL>
                    <a:lnR>
                      <a:noFill/>
                    </a:lnR>
                    <a:lnT>
                      <a:noFill/>
                    </a:lnT>
                    <a:lnB>
                      <a:noFill/>
                    </a:lnB>
                  </a:tcPr>
                </a:tc>
                <a:extLst>
                  <a:ext uri="{0D108BD9-81ED-4DB2-BD59-A6C34878D82A}">
                    <a16:rowId xmlns:a16="http://schemas.microsoft.com/office/drawing/2014/main" val="2862327906"/>
                  </a:ext>
                </a:extLst>
              </a:tr>
              <a:tr h="103603">
                <a:tc>
                  <a:txBody>
                    <a:bodyPr/>
                    <a:lstStyle/>
                    <a:p>
                      <a:pPr algn="l" fontAlgn="b"/>
                      <a:r>
                        <a:rPr lang="en-US" sz="800" b="0" i="0" u="none" strike="noStrike">
                          <a:solidFill>
                            <a:srgbClr val="000000"/>
                          </a:solidFill>
                          <a:effectLst/>
                          <a:latin typeface="Calibri" panose="020F0502020204030204" pitchFamily="34" charset="0"/>
                        </a:rPr>
                        <a:t>Love and Lemons</a:t>
                      </a:r>
                    </a:p>
                  </a:txBody>
                  <a:tcPr marL="5180" marR="5180" marT="5180" marB="0" anchor="b">
                    <a:lnL>
                      <a:noFill/>
                    </a:lnL>
                    <a:lnR>
                      <a:noFill/>
                    </a:lnR>
                    <a:lnT>
                      <a:noFill/>
                    </a:lnT>
                    <a:lnB>
                      <a:noFill/>
                    </a:lnB>
                  </a:tcPr>
                </a:tc>
                <a:extLst>
                  <a:ext uri="{0D108BD9-81ED-4DB2-BD59-A6C34878D82A}">
                    <a16:rowId xmlns:a16="http://schemas.microsoft.com/office/drawing/2014/main" val="3891036697"/>
                  </a:ext>
                </a:extLst>
              </a:tr>
              <a:tr h="103603">
                <a:tc>
                  <a:txBody>
                    <a:bodyPr/>
                    <a:lstStyle/>
                    <a:p>
                      <a:pPr algn="l" fontAlgn="b"/>
                      <a:r>
                        <a:rPr lang="en-US" sz="800" b="0" i="0" u="none" strike="noStrike">
                          <a:solidFill>
                            <a:srgbClr val="000000"/>
                          </a:solidFill>
                          <a:effectLst/>
                          <a:latin typeface="Calibri" panose="020F0502020204030204" pitchFamily="34" charset="0"/>
                        </a:rPr>
                        <a:t>Love to Know</a:t>
                      </a:r>
                    </a:p>
                  </a:txBody>
                  <a:tcPr marL="5180" marR="5180" marT="5180" marB="0" anchor="b">
                    <a:lnL>
                      <a:noFill/>
                    </a:lnL>
                    <a:lnR>
                      <a:noFill/>
                    </a:lnR>
                    <a:lnT>
                      <a:noFill/>
                    </a:lnT>
                    <a:lnB>
                      <a:noFill/>
                    </a:lnB>
                  </a:tcPr>
                </a:tc>
                <a:extLst>
                  <a:ext uri="{0D108BD9-81ED-4DB2-BD59-A6C34878D82A}">
                    <a16:rowId xmlns:a16="http://schemas.microsoft.com/office/drawing/2014/main" val="2521748608"/>
                  </a:ext>
                </a:extLst>
              </a:tr>
              <a:tr h="103603">
                <a:tc>
                  <a:txBody>
                    <a:bodyPr/>
                    <a:lstStyle/>
                    <a:p>
                      <a:pPr algn="l" fontAlgn="b"/>
                      <a:r>
                        <a:rPr lang="en-US" sz="800" b="0" i="0" u="none" strike="noStrike">
                          <a:solidFill>
                            <a:srgbClr val="000000"/>
                          </a:solidFill>
                          <a:effectLst/>
                          <a:latin typeface="Calibri" panose="020F0502020204030204" pitchFamily="34" charset="0"/>
                        </a:rPr>
                        <a:t>Macrotrends</a:t>
                      </a:r>
                    </a:p>
                  </a:txBody>
                  <a:tcPr marL="5180" marR="5180" marT="5180" marB="0" anchor="b">
                    <a:lnL>
                      <a:noFill/>
                    </a:lnL>
                    <a:lnR>
                      <a:noFill/>
                    </a:lnR>
                    <a:lnT>
                      <a:noFill/>
                    </a:lnT>
                    <a:lnB>
                      <a:noFill/>
                    </a:lnB>
                  </a:tcPr>
                </a:tc>
                <a:extLst>
                  <a:ext uri="{0D108BD9-81ED-4DB2-BD59-A6C34878D82A}">
                    <a16:rowId xmlns:a16="http://schemas.microsoft.com/office/drawing/2014/main" val="1531755169"/>
                  </a:ext>
                </a:extLst>
              </a:tr>
              <a:tr h="103603">
                <a:tc>
                  <a:txBody>
                    <a:bodyPr/>
                    <a:lstStyle/>
                    <a:p>
                      <a:pPr algn="l" fontAlgn="b"/>
                      <a:r>
                        <a:rPr lang="en-US" sz="800" b="0" i="0" u="none" strike="noStrike">
                          <a:solidFill>
                            <a:srgbClr val="000000"/>
                          </a:solidFill>
                          <a:effectLst/>
                          <a:latin typeface="Calibri" panose="020F0502020204030204" pitchFamily="34" charset="0"/>
                        </a:rPr>
                        <a:t>Magic Jigsaw Puzzles</a:t>
                      </a:r>
                    </a:p>
                  </a:txBody>
                  <a:tcPr marL="5180" marR="5180" marT="5180" marB="0" anchor="b">
                    <a:lnL>
                      <a:noFill/>
                    </a:lnL>
                    <a:lnR>
                      <a:noFill/>
                    </a:lnR>
                    <a:lnT>
                      <a:noFill/>
                    </a:lnT>
                    <a:lnB>
                      <a:noFill/>
                    </a:lnB>
                  </a:tcPr>
                </a:tc>
                <a:extLst>
                  <a:ext uri="{0D108BD9-81ED-4DB2-BD59-A6C34878D82A}">
                    <a16:rowId xmlns:a16="http://schemas.microsoft.com/office/drawing/2014/main" val="1629033368"/>
                  </a:ext>
                </a:extLst>
              </a:tr>
              <a:tr h="103603">
                <a:tc>
                  <a:txBody>
                    <a:bodyPr/>
                    <a:lstStyle/>
                    <a:p>
                      <a:pPr algn="l" fontAlgn="b"/>
                      <a:r>
                        <a:rPr lang="en-US" sz="800" b="0" i="0" u="none" strike="noStrike">
                          <a:solidFill>
                            <a:srgbClr val="000000"/>
                          </a:solidFill>
                          <a:effectLst/>
                          <a:latin typeface="Calibri" panose="020F0502020204030204" pitchFamily="34" charset="0"/>
                        </a:rPr>
                        <a:t>Mail.com</a:t>
                      </a:r>
                    </a:p>
                  </a:txBody>
                  <a:tcPr marL="5180" marR="5180" marT="5180" marB="0" anchor="b">
                    <a:lnL>
                      <a:noFill/>
                    </a:lnL>
                    <a:lnR>
                      <a:noFill/>
                    </a:lnR>
                    <a:lnT>
                      <a:noFill/>
                    </a:lnT>
                    <a:lnB>
                      <a:noFill/>
                    </a:lnB>
                  </a:tcPr>
                </a:tc>
                <a:extLst>
                  <a:ext uri="{0D108BD9-81ED-4DB2-BD59-A6C34878D82A}">
                    <a16:rowId xmlns:a16="http://schemas.microsoft.com/office/drawing/2014/main" val="1264174047"/>
                  </a:ext>
                </a:extLst>
              </a:tr>
              <a:tr h="103603">
                <a:tc>
                  <a:txBody>
                    <a:bodyPr/>
                    <a:lstStyle/>
                    <a:p>
                      <a:pPr algn="l" fontAlgn="b"/>
                      <a:r>
                        <a:rPr lang="en-US" sz="800" b="0" i="0" u="none" strike="noStrike">
                          <a:solidFill>
                            <a:srgbClr val="000000"/>
                          </a:solidFill>
                          <a:effectLst/>
                          <a:latin typeface="Calibri" panose="020F0502020204030204" pitchFamily="34" charset="0"/>
                        </a:rPr>
                        <a:t>MamÃ¡s Latinas</a:t>
                      </a:r>
                    </a:p>
                  </a:txBody>
                  <a:tcPr marL="5180" marR="5180" marT="5180" marB="0" anchor="b">
                    <a:lnL>
                      <a:noFill/>
                    </a:lnL>
                    <a:lnR>
                      <a:noFill/>
                    </a:lnR>
                    <a:lnT>
                      <a:noFill/>
                    </a:lnT>
                    <a:lnB>
                      <a:noFill/>
                    </a:lnB>
                  </a:tcPr>
                </a:tc>
                <a:extLst>
                  <a:ext uri="{0D108BD9-81ED-4DB2-BD59-A6C34878D82A}">
                    <a16:rowId xmlns:a16="http://schemas.microsoft.com/office/drawing/2014/main" val="1486911757"/>
                  </a:ext>
                </a:extLst>
              </a:tr>
              <a:tr h="103603">
                <a:tc>
                  <a:txBody>
                    <a:bodyPr/>
                    <a:lstStyle/>
                    <a:p>
                      <a:pPr algn="l" fontAlgn="b"/>
                      <a:r>
                        <a:rPr lang="en-US" sz="800" b="0" i="0" u="none" strike="noStrike">
                          <a:solidFill>
                            <a:srgbClr val="000000"/>
                          </a:solidFill>
                          <a:effectLst/>
                          <a:latin typeface="Calibri" panose="020F0502020204030204" pitchFamily="34" charset="0"/>
                        </a:rPr>
                        <a:t>Manta</a:t>
                      </a:r>
                    </a:p>
                  </a:txBody>
                  <a:tcPr marL="5180" marR="5180" marT="5180" marB="0" anchor="b">
                    <a:lnL>
                      <a:noFill/>
                    </a:lnL>
                    <a:lnR>
                      <a:noFill/>
                    </a:lnR>
                    <a:lnT>
                      <a:noFill/>
                    </a:lnT>
                    <a:lnB>
                      <a:noFill/>
                    </a:lnB>
                  </a:tcPr>
                </a:tc>
                <a:extLst>
                  <a:ext uri="{0D108BD9-81ED-4DB2-BD59-A6C34878D82A}">
                    <a16:rowId xmlns:a16="http://schemas.microsoft.com/office/drawing/2014/main" val="3488734273"/>
                  </a:ext>
                </a:extLst>
              </a:tr>
              <a:tr h="103603">
                <a:tc>
                  <a:txBody>
                    <a:bodyPr/>
                    <a:lstStyle/>
                    <a:p>
                      <a:pPr algn="l" fontAlgn="b"/>
                      <a:r>
                        <a:rPr lang="en-US" sz="800" b="0" i="0" u="none" strike="noStrike">
                          <a:solidFill>
                            <a:srgbClr val="000000"/>
                          </a:solidFill>
                          <a:effectLst/>
                          <a:latin typeface="Calibri" panose="020F0502020204030204" pitchFamily="34" charset="0"/>
                        </a:rPr>
                        <a:t>MapQuest</a:t>
                      </a:r>
                    </a:p>
                  </a:txBody>
                  <a:tcPr marL="5180" marR="5180" marT="5180" marB="0" anchor="b">
                    <a:lnL>
                      <a:noFill/>
                    </a:lnL>
                    <a:lnR>
                      <a:noFill/>
                    </a:lnR>
                    <a:lnT>
                      <a:noFill/>
                    </a:lnT>
                    <a:lnB>
                      <a:noFill/>
                    </a:lnB>
                  </a:tcPr>
                </a:tc>
                <a:extLst>
                  <a:ext uri="{0D108BD9-81ED-4DB2-BD59-A6C34878D82A}">
                    <a16:rowId xmlns:a16="http://schemas.microsoft.com/office/drawing/2014/main" val="1743211287"/>
                  </a:ext>
                </a:extLst>
              </a:tr>
              <a:tr h="103603">
                <a:tc>
                  <a:txBody>
                    <a:bodyPr/>
                    <a:lstStyle/>
                    <a:p>
                      <a:pPr algn="l" fontAlgn="b"/>
                      <a:r>
                        <a:rPr lang="en-US" sz="800" b="0" i="0" u="none" strike="noStrike">
                          <a:solidFill>
                            <a:srgbClr val="000000"/>
                          </a:solidFill>
                          <a:effectLst/>
                          <a:latin typeface="Calibri" panose="020F0502020204030204" pitchFamily="34" charset="0"/>
                        </a:rPr>
                        <a:t>Marca</a:t>
                      </a:r>
                    </a:p>
                  </a:txBody>
                  <a:tcPr marL="5180" marR="5180" marT="5180" marB="0" anchor="b">
                    <a:lnL>
                      <a:noFill/>
                    </a:lnL>
                    <a:lnR>
                      <a:noFill/>
                    </a:lnR>
                    <a:lnT>
                      <a:noFill/>
                    </a:lnT>
                    <a:lnB>
                      <a:noFill/>
                    </a:lnB>
                  </a:tcPr>
                </a:tc>
                <a:extLst>
                  <a:ext uri="{0D108BD9-81ED-4DB2-BD59-A6C34878D82A}">
                    <a16:rowId xmlns:a16="http://schemas.microsoft.com/office/drawing/2014/main" val="1953668557"/>
                  </a:ext>
                </a:extLst>
              </a:tr>
              <a:tr h="103603">
                <a:tc>
                  <a:txBody>
                    <a:bodyPr/>
                    <a:lstStyle/>
                    <a:p>
                      <a:pPr algn="l" fontAlgn="b"/>
                      <a:r>
                        <a:rPr lang="en-US" sz="800" b="0" i="0" u="none" strike="noStrike">
                          <a:solidFill>
                            <a:srgbClr val="000000"/>
                          </a:solidFill>
                          <a:effectLst/>
                          <a:latin typeface="Calibri" panose="020F0502020204030204" pitchFamily="34" charset="0"/>
                        </a:rPr>
                        <a:t>MarketWatch</a:t>
                      </a:r>
                    </a:p>
                  </a:txBody>
                  <a:tcPr marL="5180" marR="5180" marT="5180" marB="0" anchor="b">
                    <a:lnL>
                      <a:noFill/>
                    </a:lnL>
                    <a:lnR>
                      <a:noFill/>
                    </a:lnR>
                    <a:lnT>
                      <a:noFill/>
                    </a:lnT>
                    <a:lnB>
                      <a:noFill/>
                    </a:lnB>
                  </a:tcPr>
                </a:tc>
                <a:extLst>
                  <a:ext uri="{0D108BD9-81ED-4DB2-BD59-A6C34878D82A}">
                    <a16:rowId xmlns:a16="http://schemas.microsoft.com/office/drawing/2014/main" val="795303998"/>
                  </a:ext>
                </a:extLst>
              </a:tr>
              <a:tr h="103603">
                <a:tc>
                  <a:txBody>
                    <a:bodyPr/>
                    <a:lstStyle/>
                    <a:p>
                      <a:pPr algn="l" fontAlgn="b"/>
                      <a:r>
                        <a:rPr lang="en-US" sz="800" b="0" i="0" u="none" strike="noStrike">
                          <a:solidFill>
                            <a:srgbClr val="000000"/>
                          </a:solidFill>
                          <a:effectLst/>
                          <a:latin typeface="Calibri" panose="020F0502020204030204" pitchFamily="34" charset="0"/>
                        </a:rPr>
                        <a:t>Mass Live</a:t>
                      </a:r>
                    </a:p>
                  </a:txBody>
                  <a:tcPr marL="5180" marR="5180" marT="5180" marB="0" anchor="b">
                    <a:lnL>
                      <a:noFill/>
                    </a:lnL>
                    <a:lnR>
                      <a:noFill/>
                    </a:lnR>
                    <a:lnT>
                      <a:noFill/>
                    </a:lnT>
                    <a:lnB>
                      <a:noFill/>
                    </a:lnB>
                  </a:tcPr>
                </a:tc>
                <a:extLst>
                  <a:ext uri="{0D108BD9-81ED-4DB2-BD59-A6C34878D82A}">
                    <a16:rowId xmlns:a16="http://schemas.microsoft.com/office/drawing/2014/main" val="2678348310"/>
                  </a:ext>
                </a:extLst>
              </a:tr>
              <a:tr h="103603">
                <a:tc>
                  <a:txBody>
                    <a:bodyPr/>
                    <a:lstStyle/>
                    <a:p>
                      <a:pPr algn="l" fontAlgn="b"/>
                      <a:r>
                        <a:rPr lang="en-US" sz="800" b="0" i="0" u="none" strike="noStrike">
                          <a:solidFill>
                            <a:srgbClr val="000000"/>
                          </a:solidFill>
                          <a:effectLst/>
                          <a:latin typeface="Calibri" panose="020F0502020204030204" pitchFamily="34" charset="0"/>
                        </a:rPr>
                        <a:t>Mathway</a:t>
                      </a:r>
                    </a:p>
                  </a:txBody>
                  <a:tcPr marL="5180" marR="5180" marT="5180" marB="0" anchor="b">
                    <a:lnL>
                      <a:noFill/>
                    </a:lnL>
                    <a:lnR>
                      <a:noFill/>
                    </a:lnR>
                    <a:lnT>
                      <a:noFill/>
                    </a:lnT>
                    <a:lnB>
                      <a:noFill/>
                    </a:lnB>
                  </a:tcPr>
                </a:tc>
                <a:extLst>
                  <a:ext uri="{0D108BD9-81ED-4DB2-BD59-A6C34878D82A}">
                    <a16:rowId xmlns:a16="http://schemas.microsoft.com/office/drawing/2014/main" val="3545302664"/>
                  </a:ext>
                </a:extLst>
              </a:tr>
              <a:tr h="103603">
                <a:tc>
                  <a:txBody>
                    <a:bodyPr/>
                    <a:lstStyle/>
                    <a:p>
                      <a:pPr algn="l" fontAlgn="b"/>
                      <a:r>
                        <a:rPr lang="en-US" sz="800" b="0" i="0" u="none" strike="noStrike">
                          <a:solidFill>
                            <a:srgbClr val="000000"/>
                          </a:solidFill>
                          <a:effectLst/>
                          <a:latin typeface="Calibri" panose="020F0502020204030204" pitchFamily="34" charset="0"/>
                        </a:rPr>
                        <a:t>Maxroll.gg</a:t>
                      </a:r>
                    </a:p>
                  </a:txBody>
                  <a:tcPr marL="5180" marR="5180" marT="5180" marB="0" anchor="b">
                    <a:lnL>
                      <a:noFill/>
                    </a:lnL>
                    <a:lnR>
                      <a:noFill/>
                    </a:lnR>
                    <a:lnT>
                      <a:noFill/>
                    </a:lnT>
                    <a:lnB>
                      <a:noFill/>
                    </a:lnB>
                  </a:tcPr>
                </a:tc>
                <a:extLst>
                  <a:ext uri="{0D108BD9-81ED-4DB2-BD59-A6C34878D82A}">
                    <a16:rowId xmlns:a16="http://schemas.microsoft.com/office/drawing/2014/main" val="1807264706"/>
                  </a:ext>
                </a:extLst>
              </a:tr>
              <a:tr h="103603">
                <a:tc>
                  <a:txBody>
                    <a:bodyPr/>
                    <a:lstStyle/>
                    <a:p>
                      <a:pPr algn="l" fontAlgn="b"/>
                      <a:r>
                        <a:rPr lang="en-US" sz="800" b="0" i="0" u="none" strike="noStrike">
                          <a:solidFill>
                            <a:srgbClr val="000000"/>
                          </a:solidFill>
                          <a:effectLst/>
                          <a:latin typeface="Calibri" panose="020F0502020204030204" pitchFamily="34" charset="0"/>
                        </a:rPr>
                        <a:t>MEAWW</a:t>
                      </a:r>
                    </a:p>
                  </a:txBody>
                  <a:tcPr marL="5180" marR="5180" marT="5180" marB="0" anchor="b">
                    <a:lnL>
                      <a:noFill/>
                    </a:lnL>
                    <a:lnR>
                      <a:noFill/>
                    </a:lnR>
                    <a:lnT>
                      <a:noFill/>
                    </a:lnT>
                    <a:lnB>
                      <a:noFill/>
                    </a:lnB>
                  </a:tcPr>
                </a:tc>
                <a:extLst>
                  <a:ext uri="{0D108BD9-81ED-4DB2-BD59-A6C34878D82A}">
                    <a16:rowId xmlns:a16="http://schemas.microsoft.com/office/drawing/2014/main" val="577579594"/>
                  </a:ext>
                </a:extLst>
              </a:tr>
              <a:tr h="103603">
                <a:tc>
                  <a:txBody>
                    <a:bodyPr/>
                    <a:lstStyle/>
                    <a:p>
                      <a:pPr algn="l" fontAlgn="b"/>
                      <a:r>
                        <a:rPr lang="en-US" sz="800" b="0" i="0" u="none" strike="noStrike">
                          <a:solidFill>
                            <a:srgbClr val="000000"/>
                          </a:solidFill>
                          <a:effectLst/>
                          <a:latin typeface="Calibri" panose="020F0502020204030204" pitchFamily="34" charset="0"/>
                        </a:rPr>
                        <a:t>Men's Health</a:t>
                      </a:r>
                    </a:p>
                  </a:txBody>
                  <a:tcPr marL="5180" marR="5180" marT="5180" marB="0" anchor="b">
                    <a:lnL>
                      <a:noFill/>
                    </a:lnL>
                    <a:lnR>
                      <a:noFill/>
                    </a:lnR>
                    <a:lnT>
                      <a:noFill/>
                    </a:lnT>
                    <a:lnB>
                      <a:noFill/>
                    </a:lnB>
                  </a:tcPr>
                </a:tc>
                <a:extLst>
                  <a:ext uri="{0D108BD9-81ED-4DB2-BD59-A6C34878D82A}">
                    <a16:rowId xmlns:a16="http://schemas.microsoft.com/office/drawing/2014/main" val="4279169418"/>
                  </a:ext>
                </a:extLst>
              </a:tr>
              <a:tr h="103603">
                <a:tc>
                  <a:txBody>
                    <a:bodyPr/>
                    <a:lstStyle/>
                    <a:p>
                      <a:pPr algn="l" fontAlgn="b"/>
                      <a:r>
                        <a:rPr lang="en-US" sz="800" b="0" i="0" u="none" strike="noStrike">
                          <a:solidFill>
                            <a:srgbClr val="000000"/>
                          </a:solidFill>
                          <a:effectLst/>
                          <a:latin typeface="Calibri" panose="020F0502020204030204" pitchFamily="34" charset="0"/>
                        </a:rPr>
                        <a:t>Mercury News</a:t>
                      </a:r>
                    </a:p>
                  </a:txBody>
                  <a:tcPr marL="5180" marR="5180" marT="5180" marB="0" anchor="b">
                    <a:lnL>
                      <a:noFill/>
                    </a:lnL>
                    <a:lnR>
                      <a:noFill/>
                    </a:lnR>
                    <a:lnT>
                      <a:noFill/>
                    </a:lnT>
                    <a:lnB>
                      <a:noFill/>
                    </a:lnB>
                  </a:tcPr>
                </a:tc>
                <a:extLst>
                  <a:ext uri="{0D108BD9-81ED-4DB2-BD59-A6C34878D82A}">
                    <a16:rowId xmlns:a16="http://schemas.microsoft.com/office/drawing/2014/main" val="3461636023"/>
                  </a:ext>
                </a:extLst>
              </a:tr>
              <a:tr h="103603">
                <a:tc>
                  <a:txBody>
                    <a:bodyPr/>
                    <a:lstStyle/>
                    <a:p>
                      <a:pPr algn="l" fontAlgn="b"/>
                      <a:r>
                        <a:rPr lang="en-US" sz="800" b="0" i="0" u="none" strike="noStrike" dirty="0">
                          <a:solidFill>
                            <a:srgbClr val="000000"/>
                          </a:solidFill>
                          <a:effectLst/>
                          <a:latin typeface="Calibri" panose="020F0502020204030204" pitchFamily="34" charset="0"/>
                        </a:rPr>
                        <a:t>Merriam Webster</a:t>
                      </a:r>
                    </a:p>
                  </a:txBody>
                  <a:tcPr marL="5180" marR="5180" marT="5180" marB="0" anchor="b">
                    <a:lnL>
                      <a:noFill/>
                    </a:lnL>
                    <a:lnR>
                      <a:noFill/>
                    </a:lnR>
                    <a:lnT>
                      <a:noFill/>
                    </a:lnT>
                    <a:lnB>
                      <a:noFill/>
                    </a:lnB>
                  </a:tcPr>
                </a:tc>
                <a:extLst>
                  <a:ext uri="{0D108BD9-81ED-4DB2-BD59-A6C34878D82A}">
                    <a16:rowId xmlns:a16="http://schemas.microsoft.com/office/drawing/2014/main" val="1208101847"/>
                  </a:ext>
                </a:extLst>
              </a:tr>
            </a:tbl>
          </a:graphicData>
        </a:graphic>
      </p:graphicFrame>
      <p:graphicFrame>
        <p:nvGraphicFramePr>
          <p:cNvPr id="8" name="Table 7">
            <a:extLst>
              <a:ext uri="{FF2B5EF4-FFF2-40B4-BE49-F238E27FC236}">
                <a16:creationId xmlns:a16="http://schemas.microsoft.com/office/drawing/2014/main" id="{71006EA0-450E-FCD5-6332-FE8924860D8A}"/>
              </a:ext>
            </a:extLst>
          </p:cNvPr>
          <p:cNvGraphicFramePr>
            <a:graphicFrameLocks noGrp="1"/>
          </p:cNvGraphicFramePr>
          <p:nvPr>
            <p:extLst>
              <p:ext uri="{D42A27DB-BD31-4B8C-83A1-F6EECF244321}">
                <p14:modId xmlns:p14="http://schemas.microsoft.com/office/powerpoint/2010/main" val="2841990154"/>
              </p:ext>
            </p:extLst>
          </p:nvPr>
        </p:nvGraphicFramePr>
        <p:xfrm>
          <a:off x="6938516" y="1219200"/>
          <a:ext cx="1156535" cy="5338200"/>
        </p:xfrm>
        <a:graphic>
          <a:graphicData uri="http://schemas.openxmlformats.org/drawingml/2006/table">
            <a:tbl>
              <a:tblPr/>
              <a:tblGrid>
                <a:gridCol w="1156535">
                  <a:extLst>
                    <a:ext uri="{9D8B030D-6E8A-4147-A177-3AD203B41FA5}">
                      <a16:colId xmlns:a16="http://schemas.microsoft.com/office/drawing/2014/main" val="103250146"/>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MetroPR</a:t>
                      </a:r>
                    </a:p>
                  </a:txBody>
                  <a:tcPr marL="5180" marR="5180" marT="5180" marB="0" anchor="b">
                    <a:lnL>
                      <a:noFill/>
                    </a:lnL>
                    <a:lnR>
                      <a:noFill/>
                    </a:lnR>
                    <a:lnT>
                      <a:noFill/>
                    </a:lnT>
                    <a:lnB>
                      <a:noFill/>
                    </a:lnB>
                  </a:tcPr>
                </a:tc>
                <a:extLst>
                  <a:ext uri="{0D108BD9-81ED-4DB2-BD59-A6C34878D82A}">
                    <a16:rowId xmlns:a16="http://schemas.microsoft.com/office/drawing/2014/main" val="3065385309"/>
                  </a:ext>
                </a:extLst>
              </a:tr>
              <a:tr h="103603">
                <a:tc>
                  <a:txBody>
                    <a:bodyPr/>
                    <a:lstStyle/>
                    <a:p>
                      <a:pPr algn="l" fontAlgn="b"/>
                      <a:r>
                        <a:rPr lang="en-US" sz="800" b="0" i="0" u="none" strike="noStrike">
                          <a:solidFill>
                            <a:srgbClr val="000000"/>
                          </a:solidFill>
                          <a:effectLst/>
                          <a:latin typeface="Calibri" panose="020F0502020204030204" pitchFamily="34" charset="0"/>
                        </a:rPr>
                        <a:t>MetroUS</a:t>
                      </a:r>
                    </a:p>
                  </a:txBody>
                  <a:tcPr marL="5180" marR="5180" marT="5180" marB="0" anchor="b">
                    <a:lnL>
                      <a:noFill/>
                    </a:lnL>
                    <a:lnR>
                      <a:noFill/>
                    </a:lnR>
                    <a:lnT>
                      <a:noFill/>
                    </a:lnT>
                    <a:lnB>
                      <a:noFill/>
                    </a:lnB>
                  </a:tcPr>
                </a:tc>
                <a:extLst>
                  <a:ext uri="{0D108BD9-81ED-4DB2-BD59-A6C34878D82A}">
                    <a16:rowId xmlns:a16="http://schemas.microsoft.com/office/drawing/2014/main" val="3742069815"/>
                  </a:ext>
                </a:extLst>
              </a:tr>
              <a:tr h="103603">
                <a:tc>
                  <a:txBody>
                    <a:bodyPr/>
                    <a:lstStyle/>
                    <a:p>
                      <a:pPr algn="l" fontAlgn="b"/>
                      <a:r>
                        <a:rPr lang="en-US" sz="800" b="0" i="0" u="none" strike="noStrike">
                          <a:solidFill>
                            <a:srgbClr val="000000"/>
                          </a:solidFill>
                          <a:effectLst/>
                          <a:latin typeface="Calibri" panose="020F0502020204030204" pitchFamily="34" charset="0"/>
                        </a:rPr>
                        <a:t>Miami Herald</a:t>
                      </a:r>
                    </a:p>
                  </a:txBody>
                  <a:tcPr marL="5180" marR="5180" marT="5180" marB="0" anchor="b">
                    <a:lnL>
                      <a:noFill/>
                    </a:lnL>
                    <a:lnR>
                      <a:noFill/>
                    </a:lnR>
                    <a:lnT>
                      <a:noFill/>
                    </a:lnT>
                    <a:lnB>
                      <a:noFill/>
                    </a:lnB>
                  </a:tcPr>
                </a:tc>
                <a:extLst>
                  <a:ext uri="{0D108BD9-81ED-4DB2-BD59-A6C34878D82A}">
                    <a16:rowId xmlns:a16="http://schemas.microsoft.com/office/drawing/2014/main" val="3191154212"/>
                  </a:ext>
                </a:extLst>
              </a:tr>
              <a:tr h="103603">
                <a:tc>
                  <a:txBody>
                    <a:bodyPr/>
                    <a:lstStyle/>
                    <a:p>
                      <a:pPr algn="l" fontAlgn="b"/>
                      <a:r>
                        <a:rPr lang="en-US" sz="800" b="0" i="0" u="none" strike="noStrike">
                          <a:solidFill>
                            <a:srgbClr val="000000"/>
                          </a:solidFill>
                          <a:effectLst/>
                          <a:latin typeface="Calibri" panose="020F0502020204030204" pitchFamily="34" charset="0"/>
                        </a:rPr>
                        <a:t>Minecraft</a:t>
                      </a:r>
                    </a:p>
                  </a:txBody>
                  <a:tcPr marL="5180" marR="5180" marT="5180" marB="0" anchor="b">
                    <a:lnL>
                      <a:noFill/>
                    </a:lnL>
                    <a:lnR>
                      <a:noFill/>
                    </a:lnR>
                    <a:lnT>
                      <a:noFill/>
                    </a:lnT>
                    <a:lnB>
                      <a:noFill/>
                    </a:lnB>
                  </a:tcPr>
                </a:tc>
                <a:extLst>
                  <a:ext uri="{0D108BD9-81ED-4DB2-BD59-A6C34878D82A}">
                    <a16:rowId xmlns:a16="http://schemas.microsoft.com/office/drawing/2014/main" val="2267330835"/>
                  </a:ext>
                </a:extLst>
              </a:tr>
              <a:tr h="103603">
                <a:tc>
                  <a:txBody>
                    <a:bodyPr/>
                    <a:lstStyle/>
                    <a:p>
                      <a:pPr algn="l" fontAlgn="b"/>
                      <a:r>
                        <a:rPr lang="en-US" sz="800" b="0" i="0" u="none" strike="noStrike">
                          <a:solidFill>
                            <a:srgbClr val="000000"/>
                          </a:solidFill>
                          <a:effectLst/>
                          <a:latin typeface="Calibri" panose="020F0502020204030204" pitchFamily="34" charset="0"/>
                        </a:rPr>
                        <a:t>Minimalist Baker</a:t>
                      </a:r>
                    </a:p>
                  </a:txBody>
                  <a:tcPr marL="5180" marR="5180" marT="5180" marB="0" anchor="b">
                    <a:lnL>
                      <a:noFill/>
                    </a:lnL>
                    <a:lnR>
                      <a:noFill/>
                    </a:lnR>
                    <a:lnT>
                      <a:noFill/>
                    </a:lnT>
                    <a:lnB>
                      <a:noFill/>
                    </a:lnB>
                  </a:tcPr>
                </a:tc>
                <a:extLst>
                  <a:ext uri="{0D108BD9-81ED-4DB2-BD59-A6C34878D82A}">
                    <a16:rowId xmlns:a16="http://schemas.microsoft.com/office/drawing/2014/main" val="3214728436"/>
                  </a:ext>
                </a:extLst>
              </a:tr>
              <a:tr h="103603">
                <a:tc>
                  <a:txBody>
                    <a:bodyPr/>
                    <a:lstStyle/>
                    <a:p>
                      <a:pPr algn="l" fontAlgn="b"/>
                      <a:r>
                        <a:rPr lang="en-US" sz="800" b="0" i="0" u="none" strike="noStrike">
                          <a:solidFill>
                            <a:srgbClr val="000000"/>
                          </a:solidFill>
                          <a:effectLst/>
                          <a:latin typeface="Calibri" panose="020F0502020204030204" pitchFamily="34" charset="0"/>
                        </a:rPr>
                        <a:t>Mobafire</a:t>
                      </a:r>
                    </a:p>
                  </a:txBody>
                  <a:tcPr marL="5180" marR="5180" marT="5180" marB="0" anchor="b">
                    <a:lnL>
                      <a:noFill/>
                    </a:lnL>
                    <a:lnR>
                      <a:noFill/>
                    </a:lnR>
                    <a:lnT>
                      <a:noFill/>
                    </a:lnT>
                    <a:lnB>
                      <a:noFill/>
                    </a:lnB>
                  </a:tcPr>
                </a:tc>
                <a:extLst>
                  <a:ext uri="{0D108BD9-81ED-4DB2-BD59-A6C34878D82A}">
                    <a16:rowId xmlns:a16="http://schemas.microsoft.com/office/drawing/2014/main" val="1254151601"/>
                  </a:ext>
                </a:extLst>
              </a:tr>
              <a:tr h="103603">
                <a:tc>
                  <a:txBody>
                    <a:bodyPr/>
                    <a:lstStyle/>
                    <a:p>
                      <a:pPr algn="l" fontAlgn="b"/>
                      <a:r>
                        <a:rPr lang="en-US" sz="800" b="0" i="0" u="none" strike="noStrike">
                          <a:solidFill>
                            <a:srgbClr val="000000"/>
                          </a:solidFill>
                          <a:effectLst/>
                          <a:latin typeface="Calibri" panose="020F0502020204030204" pitchFamily="34" charset="0"/>
                        </a:rPr>
                        <a:t>Moco Space</a:t>
                      </a:r>
                    </a:p>
                  </a:txBody>
                  <a:tcPr marL="5180" marR="5180" marT="5180" marB="0" anchor="b">
                    <a:lnL>
                      <a:noFill/>
                    </a:lnL>
                    <a:lnR>
                      <a:noFill/>
                    </a:lnR>
                    <a:lnT>
                      <a:noFill/>
                    </a:lnT>
                    <a:lnB>
                      <a:noFill/>
                    </a:lnB>
                  </a:tcPr>
                </a:tc>
                <a:extLst>
                  <a:ext uri="{0D108BD9-81ED-4DB2-BD59-A6C34878D82A}">
                    <a16:rowId xmlns:a16="http://schemas.microsoft.com/office/drawing/2014/main" val="3212170416"/>
                  </a:ext>
                </a:extLst>
              </a:tr>
              <a:tr h="103603">
                <a:tc>
                  <a:txBody>
                    <a:bodyPr/>
                    <a:lstStyle/>
                    <a:p>
                      <a:pPr algn="l" fontAlgn="b"/>
                      <a:r>
                        <a:rPr lang="en-US" sz="800" b="0" i="0" u="none" strike="noStrike">
                          <a:solidFill>
                            <a:srgbClr val="000000"/>
                          </a:solidFill>
                          <a:effectLst/>
                          <a:latin typeface="Calibri" panose="020F0502020204030204" pitchFamily="34" charset="0"/>
                        </a:rPr>
                        <a:t>Movieweb</a:t>
                      </a:r>
                    </a:p>
                  </a:txBody>
                  <a:tcPr marL="5180" marR="5180" marT="5180" marB="0" anchor="b">
                    <a:lnL>
                      <a:noFill/>
                    </a:lnL>
                    <a:lnR>
                      <a:noFill/>
                    </a:lnR>
                    <a:lnT>
                      <a:noFill/>
                    </a:lnT>
                    <a:lnB>
                      <a:noFill/>
                    </a:lnB>
                  </a:tcPr>
                </a:tc>
                <a:extLst>
                  <a:ext uri="{0D108BD9-81ED-4DB2-BD59-A6C34878D82A}">
                    <a16:rowId xmlns:a16="http://schemas.microsoft.com/office/drawing/2014/main" val="3926778747"/>
                  </a:ext>
                </a:extLst>
              </a:tr>
              <a:tr h="103603">
                <a:tc>
                  <a:txBody>
                    <a:bodyPr/>
                    <a:lstStyle/>
                    <a:p>
                      <a:pPr algn="l" fontAlgn="b"/>
                      <a:r>
                        <a:rPr lang="en-US" sz="800" b="0" i="0" u="none" strike="noStrike">
                          <a:solidFill>
                            <a:srgbClr val="000000"/>
                          </a:solidFill>
                          <a:effectLst/>
                          <a:latin typeface="Calibri" panose="020F0502020204030204" pitchFamily="34" charset="0"/>
                        </a:rPr>
                        <a:t>MSN</a:t>
                      </a:r>
                    </a:p>
                  </a:txBody>
                  <a:tcPr marL="5180" marR="5180" marT="5180" marB="0" anchor="b">
                    <a:lnL>
                      <a:noFill/>
                    </a:lnL>
                    <a:lnR>
                      <a:noFill/>
                    </a:lnR>
                    <a:lnT>
                      <a:noFill/>
                    </a:lnT>
                    <a:lnB>
                      <a:noFill/>
                    </a:lnB>
                  </a:tcPr>
                </a:tc>
                <a:extLst>
                  <a:ext uri="{0D108BD9-81ED-4DB2-BD59-A6C34878D82A}">
                    <a16:rowId xmlns:a16="http://schemas.microsoft.com/office/drawing/2014/main" val="452874567"/>
                  </a:ext>
                </a:extLst>
              </a:tr>
              <a:tr h="103603">
                <a:tc>
                  <a:txBody>
                    <a:bodyPr/>
                    <a:lstStyle/>
                    <a:p>
                      <a:pPr algn="l" fontAlgn="b"/>
                      <a:r>
                        <a:rPr lang="en-US" sz="800" b="0" i="0" u="none" strike="noStrike">
                          <a:solidFill>
                            <a:srgbClr val="000000"/>
                          </a:solidFill>
                          <a:effectLst/>
                          <a:latin typeface="Calibri" panose="020F0502020204030204" pitchFamily="34" charset="0"/>
                        </a:rPr>
                        <a:t>Mundo Deportivo</a:t>
                      </a:r>
                    </a:p>
                  </a:txBody>
                  <a:tcPr marL="5180" marR="5180" marT="5180" marB="0" anchor="b">
                    <a:lnL>
                      <a:noFill/>
                    </a:lnL>
                    <a:lnR>
                      <a:noFill/>
                    </a:lnR>
                    <a:lnT>
                      <a:noFill/>
                    </a:lnT>
                    <a:lnB>
                      <a:noFill/>
                    </a:lnB>
                  </a:tcPr>
                </a:tc>
                <a:extLst>
                  <a:ext uri="{0D108BD9-81ED-4DB2-BD59-A6C34878D82A}">
                    <a16:rowId xmlns:a16="http://schemas.microsoft.com/office/drawing/2014/main" val="3693031015"/>
                  </a:ext>
                </a:extLst>
              </a:tr>
              <a:tr h="103603">
                <a:tc>
                  <a:txBody>
                    <a:bodyPr/>
                    <a:lstStyle/>
                    <a:p>
                      <a:pPr algn="l" fontAlgn="b"/>
                      <a:r>
                        <a:rPr lang="en-US" sz="800" b="0" i="0" u="none" strike="noStrike">
                          <a:solidFill>
                            <a:srgbClr val="000000"/>
                          </a:solidFill>
                          <a:effectLst/>
                          <a:latin typeface="Calibri" panose="020F0502020204030204" pitchFamily="34" charset="0"/>
                        </a:rPr>
                        <a:t>MUO</a:t>
                      </a:r>
                    </a:p>
                  </a:txBody>
                  <a:tcPr marL="5180" marR="5180" marT="5180" marB="0" anchor="b">
                    <a:lnL>
                      <a:noFill/>
                    </a:lnL>
                    <a:lnR>
                      <a:noFill/>
                    </a:lnR>
                    <a:lnT>
                      <a:noFill/>
                    </a:lnT>
                    <a:lnB>
                      <a:noFill/>
                    </a:lnB>
                  </a:tcPr>
                </a:tc>
                <a:extLst>
                  <a:ext uri="{0D108BD9-81ED-4DB2-BD59-A6C34878D82A}">
                    <a16:rowId xmlns:a16="http://schemas.microsoft.com/office/drawing/2014/main" val="15402542"/>
                  </a:ext>
                </a:extLst>
              </a:tr>
              <a:tr h="103603">
                <a:tc>
                  <a:txBody>
                    <a:bodyPr/>
                    <a:lstStyle/>
                    <a:p>
                      <a:pPr algn="l" fontAlgn="b"/>
                      <a:r>
                        <a:rPr lang="en-US" sz="800" b="0" i="0" u="none" strike="noStrike">
                          <a:solidFill>
                            <a:srgbClr val="000000"/>
                          </a:solidFill>
                          <a:effectLst/>
                          <a:latin typeface="Calibri" panose="020F0502020204030204" pitchFamily="34" charset="0"/>
                        </a:rPr>
                        <a:t>Nasdaq</a:t>
                      </a:r>
                    </a:p>
                  </a:txBody>
                  <a:tcPr marL="5180" marR="5180" marT="5180" marB="0" anchor="b">
                    <a:lnL>
                      <a:noFill/>
                    </a:lnL>
                    <a:lnR>
                      <a:noFill/>
                    </a:lnR>
                    <a:lnT>
                      <a:noFill/>
                    </a:lnT>
                    <a:lnB>
                      <a:noFill/>
                    </a:lnB>
                  </a:tcPr>
                </a:tc>
                <a:extLst>
                  <a:ext uri="{0D108BD9-81ED-4DB2-BD59-A6C34878D82A}">
                    <a16:rowId xmlns:a16="http://schemas.microsoft.com/office/drawing/2014/main" val="4227064223"/>
                  </a:ext>
                </a:extLst>
              </a:tr>
              <a:tr h="103603">
                <a:tc>
                  <a:txBody>
                    <a:bodyPr/>
                    <a:lstStyle/>
                    <a:p>
                      <a:pPr algn="l" fontAlgn="b"/>
                      <a:r>
                        <a:rPr lang="en-US" sz="800" b="0" i="0" u="none" strike="noStrike">
                          <a:solidFill>
                            <a:srgbClr val="000000"/>
                          </a:solidFill>
                          <a:effectLst/>
                          <a:latin typeface="Calibri" panose="020F0502020204030204" pitchFamily="34" charset="0"/>
                        </a:rPr>
                        <a:t>NDTV</a:t>
                      </a:r>
                    </a:p>
                  </a:txBody>
                  <a:tcPr marL="5180" marR="5180" marT="5180" marB="0" anchor="b">
                    <a:lnL>
                      <a:noFill/>
                    </a:lnL>
                    <a:lnR>
                      <a:noFill/>
                    </a:lnR>
                    <a:lnT>
                      <a:noFill/>
                    </a:lnT>
                    <a:lnB>
                      <a:noFill/>
                    </a:lnB>
                  </a:tcPr>
                </a:tc>
                <a:extLst>
                  <a:ext uri="{0D108BD9-81ED-4DB2-BD59-A6C34878D82A}">
                    <a16:rowId xmlns:a16="http://schemas.microsoft.com/office/drawing/2014/main" val="1479866266"/>
                  </a:ext>
                </a:extLst>
              </a:tr>
              <a:tr h="103603">
                <a:tc>
                  <a:txBody>
                    <a:bodyPr/>
                    <a:lstStyle/>
                    <a:p>
                      <a:pPr algn="l" fontAlgn="b"/>
                      <a:r>
                        <a:rPr lang="en-US" sz="800" b="0" i="0" u="none" strike="noStrike">
                          <a:solidFill>
                            <a:srgbClr val="000000"/>
                          </a:solidFill>
                          <a:effectLst/>
                          <a:latin typeface="Calibri" panose="020F0502020204030204" pitchFamily="34" charset="0"/>
                        </a:rPr>
                        <a:t>NESN</a:t>
                      </a:r>
                    </a:p>
                  </a:txBody>
                  <a:tcPr marL="5180" marR="5180" marT="5180" marB="0" anchor="b">
                    <a:lnL>
                      <a:noFill/>
                    </a:lnL>
                    <a:lnR>
                      <a:noFill/>
                    </a:lnR>
                    <a:lnT>
                      <a:noFill/>
                    </a:lnT>
                    <a:lnB>
                      <a:noFill/>
                    </a:lnB>
                  </a:tcPr>
                </a:tc>
                <a:extLst>
                  <a:ext uri="{0D108BD9-81ED-4DB2-BD59-A6C34878D82A}">
                    <a16:rowId xmlns:a16="http://schemas.microsoft.com/office/drawing/2014/main" val="3903214942"/>
                  </a:ext>
                </a:extLst>
              </a:tr>
              <a:tr h="103603">
                <a:tc>
                  <a:txBody>
                    <a:bodyPr/>
                    <a:lstStyle/>
                    <a:p>
                      <a:pPr algn="l" fontAlgn="b"/>
                      <a:r>
                        <a:rPr lang="en-US" sz="800" b="0" i="0" u="none" strike="noStrike">
                          <a:solidFill>
                            <a:srgbClr val="000000"/>
                          </a:solidFill>
                          <a:effectLst/>
                          <a:latin typeface="Calibri" panose="020F0502020204030204" pitchFamily="34" charset="0"/>
                        </a:rPr>
                        <a:t>New York Post</a:t>
                      </a:r>
                    </a:p>
                  </a:txBody>
                  <a:tcPr marL="5180" marR="5180" marT="5180" marB="0" anchor="b">
                    <a:lnL>
                      <a:noFill/>
                    </a:lnL>
                    <a:lnR>
                      <a:noFill/>
                    </a:lnR>
                    <a:lnT>
                      <a:noFill/>
                    </a:lnT>
                    <a:lnB>
                      <a:noFill/>
                    </a:lnB>
                  </a:tcPr>
                </a:tc>
                <a:extLst>
                  <a:ext uri="{0D108BD9-81ED-4DB2-BD59-A6C34878D82A}">
                    <a16:rowId xmlns:a16="http://schemas.microsoft.com/office/drawing/2014/main" val="1990621268"/>
                  </a:ext>
                </a:extLst>
              </a:tr>
              <a:tr h="103603">
                <a:tc>
                  <a:txBody>
                    <a:bodyPr/>
                    <a:lstStyle/>
                    <a:p>
                      <a:pPr algn="l" fontAlgn="b"/>
                      <a:r>
                        <a:rPr lang="en-US" sz="800" b="0" i="0" u="none" strike="noStrike">
                          <a:solidFill>
                            <a:srgbClr val="000000"/>
                          </a:solidFill>
                          <a:effectLst/>
                          <a:latin typeface="Calibri" panose="020F0502020204030204" pitchFamily="34" charset="0"/>
                        </a:rPr>
                        <a:t>News Break</a:t>
                      </a:r>
                    </a:p>
                  </a:txBody>
                  <a:tcPr marL="5180" marR="5180" marT="5180" marB="0" anchor="b">
                    <a:lnL>
                      <a:noFill/>
                    </a:lnL>
                    <a:lnR>
                      <a:noFill/>
                    </a:lnR>
                    <a:lnT>
                      <a:noFill/>
                    </a:lnT>
                    <a:lnB>
                      <a:noFill/>
                    </a:lnB>
                  </a:tcPr>
                </a:tc>
                <a:extLst>
                  <a:ext uri="{0D108BD9-81ED-4DB2-BD59-A6C34878D82A}">
                    <a16:rowId xmlns:a16="http://schemas.microsoft.com/office/drawing/2014/main" val="3616215741"/>
                  </a:ext>
                </a:extLst>
              </a:tr>
              <a:tr h="103603">
                <a:tc>
                  <a:txBody>
                    <a:bodyPr/>
                    <a:lstStyle/>
                    <a:p>
                      <a:pPr algn="l" fontAlgn="b"/>
                      <a:r>
                        <a:rPr lang="en-US" sz="800" b="0" i="0" u="none" strike="noStrike">
                          <a:solidFill>
                            <a:srgbClr val="000000"/>
                          </a:solidFill>
                          <a:effectLst/>
                          <a:latin typeface="Calibri" panose="020F0502020204030204" pitchFamily="34" charset="0"/>
                        </a:rPr>
                        <a:t>Newsweek</a:t>
                      </a:r>
                    </a:p>
                  </a:txBody>
                  <a:tcPr marL="5180" marR="5180" marT="5180" marB="0" anchor="b">
                    <a:lnL>
                      <a:noFill/>
                    </a:lnL>
                    <a:lnR>
                      <a:noFill/>
                    </a:lnR>
                    <a:lnT>
                      <a:noFill/>
                    </a:lnT>
                    <a:lnB>
                      <a:noFill/>
                    </a:lnB>
                  </a:tcPr>
                </a:tc>
                <a:extLst>
                  <a:ext uri="{0D108BD9-81ED-4DB2-BD59-A6C34878D82A}">
                    <a16:rowId xmlns:a16="http://schemas.microsoft.com/office/drawing/2014/main" val="757033748"/>
                  </a:ext>
                </a:extLst>
              </a:tr>
              <a:tr h="103603">
                <a:tc>
                  <a:txBody>
                    <a:bodyPr/>
                    <a:lstStyle/>
                    <a:p>
                      <a:pPr algn="l" fontAlgn="b"/>
                      <a:r>
                        <a:rPr lang="en-US" sz="800" b="0" i="0" u="none" strike="noStrike">
                          <a:solidFill>
                            <a:srgbClr val="000000"/>
                          </a:solidFill>
                          <a:effectLst/>
                          <a:latin typeface="Calibri" panose="020F0502020204030204" pitchFamily="34" charset="0"/>
                        </a:rPr>
                        <a:t>Nexus Mods</a:t>
                      </a:r>
                    </a:p>
                  </a:txBody>
                  <a:tcPr marL="5180" marR="5180" marT="5180" marB="0" anchor="b">
                    <a:lnL>
                      <a:noFill/>
                    </a:lnL>
                    <a:lnR>
                      <a:noFill/>
                    </a:lnR>
                    <a:lnT>
                      <a:noFill/>
                    </a:lnT>
                    <a:lnB>
                      <a:noFill/>
                    </a:lnB>
                  </a:tcPr>
                </a:tc>
                <a:extLst>
                  <a:ext uri="{0D108BD9-81ED-4DB2-BD59-A6C34878D82A}">
                    <a16:rowId xmlns:a16="http://schemas.microsoft.com/office/drawing/2014/main" val="1287547577"/>
                  </a:ext>
                </a:extLst>
              </a:tr>
              <a:tr h="103603">
                <a:tc>
                  <a:txBody>
                    <a:bodyPr/>
                    <a:lstStyle/>
                    <a:p>
                      <a:pPr algn="l" fontAlgn="b"/>
                      <a:r>
                        <a:rPr lang="en-US" sz="800" b="0" i="0" u="none" strike="noStrike">
                          <a:solidFill>
                            <a:srgbClr val="000000"/>
                          </a:solidFill>
                          <a:effectLst/>
                          <a:latin typeface="Calibri" panose="020F0502020204030204" pitchFamily="34" charset="0"/>
                        </a:rPr>
                        <a:t>NY Daily News</a:t>
                      </a:r>
                    </a:p>
                  </a:txBody>
                  <a:tcPr marL="5180" marR="5180" marT="5180" marB="0" anchor="b">
                    <a:lnL>
                      <a:noFill/>
                    </a:lnL>
                    <a:lnR>
                      <a:noFill/>
                    </a:lnR>
                    <a:lnT>
                      <a:noFill/>
                    </a:lnT>
                    <a:lnB>
                      <a:noFill/>
                    </a:lnB>
                  </a:tcPr>
                </a:tc>
                <a:extLst>
                  <a:ext uri="{0D108BD9-81ED-4DB2-BD59-A6C34878D82A}">
                    <a16:rowId xmlns:a16="http://schemas.microsoft.com/office/drawing/2014/main" val="3455611911"/>
                  </a:ext>
                </a:extLst>
              </a:tr>
              <a:tr h="103603">
                <a:tc>
                  <a:txBody>
                    <a:bodyPr/>
                    <a:lstStyle/>
                    <a:p>
                      <a:pPr algn="l" fontAlgn="b"/>
                      <a:r>
                        <a:rPr lang="en-US" sz="800" b="0" i="0" u="none" strike="noStrike">
                          <a:solidFill>
                            <a:srgbClr val="000000"/>
                          </a:solidFill>
                          <a:effectLst/>
                          <a:latin typeface="Calibri" panose="020F0502020204030204" pitchFamily="34" charset="0"/>
                        </a:rPr>
                        <a:t>OK Magazine</a:t>
                      </a:r>
                    </a:p>
                  </a:txBody>
                  <a:tcPr marL="5180" marR="5180" marT="5180" marB="0" anchor="b">
                    <a:lnL>
                      <a:noFill/>
                    </a:lnL>
                    <a:lnR>
                      <a:noFill/>
                    </a:lnR>
                    <a:lnT>
                      <a:noFill/>
                    </a:lnT>
                    <a:lnB>
                      <a:noFill/>
                    </a:lnB>
                  </a:tcPr>
                </a:tc>
                <a:extLst>
                  <a:ext uri="{0D108BD9-81ED-4DB2-BD59-A6C34878D82A}">
                    <a16:rowId xmlns:a16="http://schemas.microsoft.com/office/drawing/2014/main" val="1241826618"/>
                  </a:ext>
                </a:extLst>
              </a:tr>
              <a:tr h="103603">
                <a:tc>
                  <a:txBody>
                    <a:bodyPr/>
                    <a:lstStyle/>
                    <a:p>
                      <a:pPr algn="l" fontAlgn="b"/>
                      <a:r>
                        <a:rPr lang="en-US" sz="800" b="0" i="0" u="none" strike="noStrike">
                          <a:solidFill>
                            <a:srgbClr val="000000"/>
                          </a:solidFill>
                          <a:effectLst/>
                          <a:latin typeface="Calibri" panose="020F0502020204030204" pitchFamily="34" charset="0"/>
                        </a:rPr>
                        <a:t>Once Upon a Chef</a:t>
                      </a:r>
                    </a:p>
                  </a:txBody>
                  <a:tcPr marL="5180" marR="5180" marT="5180" marB="0" anchor="b">
                    <a:lnL>
                      <a:noFill/>
                    </a:lnL>
                    <a:lnR>
                      <a:noFill/>
                    </a:lnR>
                    <a:lnT>
                      <a:noFill/>
                    </a:lnT>
                    <a:lnB>
                      <a:noFill/>
                    </a:lnB>
                  </a:tcPr>
                </a:tc>
                <a:extLst>
                  <a:ext uri="{0D108BD9-81ED-4DB2-BD59-A6C34878D82A}">
                    <a16:rowId xmlns:a16="http://schemas.microsoft.com/office/drawing/2014/main" val="1757045207"/>
                  </a:ext>
                </a:extLst>
              </a:tr>
              <a:tr h="103603">
                <a:tc>
                  <a:txBody>
                    <a:bodyPr/>
                    <a:lstStyle/>
                    <a:p>
                      <a:pPr algn="l" fontAlgn="b"/>
                      <a:r>
                        <a:rPr lang="en-US" sz="800" b="0" i="0" u="none" strike="noStrike">
                          <a:solidFill>
                            <a:srgbClr val="000000"/>
                          </a:solidFill>
                          <a:effectLst/>
                          <a:latin typeface="Calibri" panose="020F0502020204030204" pitchFamily="34" charset="0"/>
                        </a:rPr>
                        <a:t>One Good Thing</a:t>
                      </a:r>
                    </a:p>
                  </a:txBody>
                  <a:tcPr marL="5180" marR="5180" marT="5180" marB="0" anchor="b">
                    <a:lnL>
                      <a:noFill/>
                    </a:lnL>
                    <a:lnR>
                      <a:noFill/>
                    </a:lnR>
                    <a:lnT>
                      <a:noFill/>
                    </a:lnT>
                    <a:lnB>
                      <a:noFill/>
                    </a:lnB>
                  </a:tcPr>
                </a:tc>
                <a:extLst>
                  <a:ext uri="{0D108BD9-81ED-4DB2-BD59-A6C34878D82A}">
                    <a16:rowId xmlns:a16="http://schemas.microsoft.com/office/drawing/2014/main" val="2176278814"/>
                  </a:ext>
                </a:extLst>
              </a:tr>
              <a:tr h="103603">
                <a:tc>
                  <a:txBody>
                    <a:bodyPr/>
                    <a:lstStyle/>
                    <a:p>
                      <a:pPr algn="l" fontAlgn="b"/>
                      <a:r>
                        <a:rPr lang="en-US" sz="800" b="0" i="0" u="none" strike="noStrike">
                          <a:solidFill>
                            <a:srgbClr val="000000"/>
                          </a:solidFill>
                          <a:effectLst/>
                          <a:latin typeface="Calibri" panose="020F0502020204030204" pitchFamily="34" charset="0"/>
                        </a:rPr>
                        <a:t>Orange County Register</a:t>
                      </a:r>
                    </a:p>
                  </a:txBody>
                  <a:tcPr marL="5180" marR="5180" marT="5180" marB="0" anchor="b">
                    <a:lnL>
                      <a:noFill/>
                    </a:lnL>
                    <a:lnR>
                      <a:noFill/>
                    </a:lnR>
                    <a:lnT>
                      <a:noFill/>
                    </a:lnT>
                    <a:lnB>
                      <a:noFill/>
                    </a:lnB>
                  </a:tcPr>
                </a:tc>
                <a:extLst>
                  <a:ext uri="{0D108BD9-81ED-4DB2-BD59-A6C34878D82A}">
                    <a16:rowId xmlns:a16="http://schemas.microsoft.com/office/drawing/2014/main" val="3189340461"/>
                  </a:ext>
                </a:extLst>
              </a:tr>
              <a:tr h="103603">
                <a:tc>
                  <a:txBody>
                    <a:bodyPr/>
                    <a:lstStyle/>
                    <a:p>
                      <a:pPr algn="l" fontAlgn="b"/>
                      <a:r>
                        <a:rPr lang="en-US" sz="800" b="0" i="0" u="none" strike="noStrike">
                          <a:solidFill>
                            <a:srgbClr val="000000"/>
                          </a:solidFill>
                          <a:effectLst/>
                          <a:latin typeface="Calibri" panose="020F0502020204030204" pitchFamily="34" charset="0"/>
                        </a:rPr>
                        <a:t>Other</a:t>
                      </a:r>
                    </a:p>
                  </a:txBody>
                  <a:tcPr marL="5180" marR="5180" marT="5180" marB="0" anchor="b">
                    <a:lnL>
                      <a:noFill/>
                    </a:lnL>
                    <a:lnR>
                      <a:noFill/>
                    </a:lnR>
                    <a:lnT>
                      <a:noFill/>
                    </a:lnT>
                    <a:lnB>
                      <a:noFill/>
                    </a:lnB>
                  </a:tcPr>
                </a:tc>
                <a:extLst>
                  <a:ext uri="{0D108BD9-81ED-4DB2-BD59-A6C34878D82A}">
                    <a16:rowId xmlns:a16="http://schemas.microsoft.com/office/drawing/2014/main" val="1716814922"/>
                  </a:ext>
                </a:extLst>
              </a:tr>
              <a:tr h="103603">
                <a:tc>
                  <a:txBody>
                    <a:bodyPr/>
                    <a:lstStyle/>
                    <a:p>
                      <a:pPr algn="l" fontAlgn="b"/>
                      <a:r>
                        <a:rPr lang="en-US" sz="800" b="0" i="0" u="none" strike="noStrike">
                          <a:solidFill>
                            <a:srgbClr val="000000"/>
                          </a:solidFill>
                          <a:effectLst/>
                          <a:latin typeface="Calibri" panose="020F0502020204030204" pitchFamily="34" charset="0"/>
                        </a:rPr>
                        <a:t>Outdoor Life</a:t>
                      </a:r>
                    </a:p>
                  </a:txBody>
                  <a:tcPr marL="5180" marR="5180" marT="5180" marB="0" anchor="b">
                    <a:lnL>
                      <a:noFill/>
                    </a:lnL>
                    <a:lnR>
                      <a:noFill/>
                    </a:lnR>
                    <a:lnT>
                      <a:noFill/>
                    </a:lnT>
                    <a:lnB>
                      <a:noFill/>
                    </a:lnB>
                  </a:tcPr>
                </a:tc>
                <a:extLst>
                  <a:ext uri="{0D108BD9-81ED-4DB2-BD59-A6C34878D82A}">
                    <a16:rowId xmlns:a16="http://schemas.microsoft.com/office/drawing/2014/main" val="3820691126"/>
                  </a:ext>
                </a:extLst>
              </a:tr>
              <a:tr h="103603">
                <a:tc>
                  <a:txBody>
                    <a:bodyPr/>
                    <a:lstStyle/>
                    <a:p>
                      <a:pPr algn="l" fontAlgn="b"/>
                      <a:r>
                        <a:rPr lang="en-US" sz="800" b="0" i="0" u="none" strike="noStrike">
                          <a:solidFill>
                            <a:srgbClr val="000000"/>
                          </a:solidFill>
                          <a:effectLst/>
                          <a:latin typeface="Calibri" panose="020F0502020204030204" pitchFamily="34" charset="0"/>
                        </a:rPr>
                        <a:t>Outsider</a:t>
                      </a:r>
                    </a:p>
                  </a:txBody>
                  <a:tcPr marL="5180" marR="5180" marT="5180" marB="0" anchor="b">
                    <a:lnL>
                      <a:noFill/>
                    </a:lnL>
                    <a:lnR>
                      <a:noFill/>
                    </a:lnR>
                    <a:lnT>
                      <a:noFill/>
                    </a:lnT>
                    <a:lnB>
                      <a:noFill/>
                    </a:lnB>
                  </a:tcPr>
                </a:tc>
                <a:extLst>
                  <a:ext uri="{0D108BD9-81ED-4DB2-BD59-A6C34878D82A}">
                    <a16:rowId xmlns:a16="http://schemas.microsoft.com/office/drawing/2014/main" val="2660989313"/>
                  </a:ext>
                </a:extLst>
              </a:tr>
              <a:tr h="103603">
                <a:tc>
                  <a:txBody>
                    <a:bodyPr/>
                    <a:lstStyle/>
                    <a:p>
                      <a:pPr algn="l" fontAlgn="b"/>
                      <a:r>
                        <a:rPr lang="en-US" sz="800" b="0" i="0" u="none" strike="noStrike">
                          <a:solidFill>
                            <a:srgbClr val="000000"/>
                          </a:solidFill>
                          <a:effectLst/>
                          <a:latin typeface="Calibri" panose="020F0502020204030204" pitchFamily="34" charset="0"/>
                        </a:rPr>
                        <a:t>Page Six</a:t>
                      </a:r>
                    </a:p>
                  </a:txBody>
                  <a:tcPr marL="5180" marR="5180" marT="5180" marB="0" anchor="b">
                    <a:lnL>
                      <a:noFill/>
                    </a:lnL>
                    <a:lnR>
                      <a:noFill/>
                    </a:lnR>
                    <a:lnT>
                      <a:noFill/>
                    </a:lnT>
                    <a:lnB>
                      <a:noFill/>
                    </a:lnB>
                  </a:tcPr>
                </a:tc>
                <a:extLst>
                  <a:ext uri="{0D108BD9-81ED-4DB2-BD59-A6C34878D82A}">
                    <a16:rowId xmlns:a16="http://schemas.microsoft.com/office/drawing/2014/main" val="1389994066"/>
                  </a:ext>
                </a:extLst>
              </a:tr>
              <a:tr h="103603">
                <a:tc>
                  <a:txBody>
                    <a:bodyPr/>
                    <a:lstStyle/>
                    <a:p>
                      <a:pPr algn="l" fontAlgn="b"/>
                      <a:r>
                        <a:rPr lang="en-US" sz="800" b="0" i="0" u="none" strike="noStrike">
                          <a:solidFill>
                            <a:srgbClr val="000000"/>
                          </a:solidFill>
                          <a:effectLst/>
                          <a:latin typeface="Calibri" panose="020F0502020204030204" pitchFamily="34" charset="0"/>
                        </a:rPr>
                        <a:t>Paint by Number</a:t>
                      </a:r>
                    </a:p>
                  </a:txBody>
                  <a:tcPr marL="5180" marR="5180" marT="5180" marB="0" anchor="b">
                    <a:lnL>
                      <a:noFill/>
                    </a:lnL>
                    <a:lnR>
                      <a:noFill/>
                    </a:lnR>
                    <a:lnT>
                      <a:noFill/>
                    </a:lnT>
                    <a:lnB>
                      <a:noFill/>
                    </a:lnB>
                  </a:tcPr>
                </a:tc>
                <a:extLst>
                  <a:ext uri="{0D108BD9-81ED-4DB2-BD59-A6C34878D82A}">
                    <a16:rowId xmlns:a16="http://schemas.microsoft.com/office/drawing/2014/main" val="3114270369"/>
                  </a:ext>
                </a:extLst>
              </a:tr>
              <a:tr h="103603">
                <a:tc>
                  <a:txBody>
                    <a:bodyPr/>
                    <a:lstStyle/>
                    <a:p>
                      <a:pPr algn="l" fontAlgn="b"/>
                      <a:r>
                        <a:rPr lang="en-US" sz="800" b="0" i="0" u="none" strike="noStrike">
                          <a:solidFill>
                            <a:srgbClr val="000000"/>
                          </a:solidFill>
                          <a:effectLst/>
                          <a:latin typeface="Calibri" panose="020F0502020204030204" pitchFamily="34" charset="0"/>
                        </a:rPr>
                        <a:t>Pandora: Music &amp; Podcasts</a:t>
                      </a:r>
                    </a:p>
                  </a:txBody>
                  <a:tcPr marL="5180" marR="5180" marT="5180" marB="0" anchor="b">
                    <a:lnL>
                      <a:noFill/>
                    </a:lnL>
                    <a:lnR>
                      <a:noFill/>
                    </a:lnR>
                    <a:lnT>
                      <a:noFill/>
                    </a:lnT>
                    <a:lnB>
                      <a:noFill/>
                    </a:lnB>
                  </a:tcPr>
                </a:tc>
                <a:extLst>
                  <a:ext uri="{0D108BD9-81ED-4DB2-BD59-A6C34878D82A}">
                    <a16:rowId xmlns:a16="http://schemas.microsoft.com/office/drawing/2014/main" val="3563533173"/>
                  </a:ext>
                </a:extLst>
              </a:tr>
              <a:tr h="103603">
                <a:tc>
                  <a:txBody>
                    <a:bodyPr/>
                    <a:lstStyle/>
                    <a:p>
                      <a:pPr algn="l" fontAlgn="b"/>
                      <a:r>
                        <a:rPr lang="en-US" sz="800" b="0" i="0" u="none" strike="noStrike">
                          <a:solidFill>
                            <a:srgbClr val="000000"/>
                          </a:solidFill>
                          <a:effectLst/>
                          <a:latin typeface="Calibri" panose="020F0502020204030204" pitchFamily="34" charset="0"/>
                        </a:rPr>
                        <a:t>Parade</a:t>
                      </a:r>
                    </a:p>
                  </a:txBody>
                  <a:tcPr marL="5180" marR="5180" marT="5180" marB="0" anchor="b">
                    <a:lnL>
                      <a:noFill/>
                    </a:lnL>
                    <a:lnR>
                      <a:noFill/>
                    </a:lnR>
                    <a:lnT>
                      <a:noFill/>
                    </a:lnT>
                    <a:lnB>
                      <a:noFill/>
                    </a:lnB>
                  </a:tcPr>
                </a:tc>
                <a:extLst>
                  <a:ext uri="{0D108BD9-81ED-4DB2-BD59-A6C34878D82A}">
                    <a16:rowId xmlns:a16="http://schemas.microsoft.com/office/drawing/2014/main" val="1579496030"/>
                  </a:ext>
                </a:extLst>
              </a:tr>
              <a:tr h="103603">
                <a:tc>
                  <a:txBody>
                    <a:bodyPr/>
                    <a:lstStyle/>
                    <a:p>
                      <a:pPr algn="l" fontAlgn="b"/>
                      <a:r>
                        <a:rPr lang="en-US" sz="800" b="0" i="0" u="none" strike="noStrike">
                          <a:solidFill>
                            <a:srgbClr val="000000"/>
                          </a:solidFill>
                          <a:effectLst/>
                          <a:latin typeface="Calibri" panose="020F0502020204030204" pitchFamily="34" charset="0"/>
                        </a:rPr>
                        <a:t>Paste Magazine</a:t>
                      </a:r>
                    </a:p>
                  </a:txBody>
                  <a:tcPr marL="5180" marR="5180" marT="5180" marB="0" anchor="b">
                    <a:lnL>
                      <a:noFill/>
                    </a:lnL>
                    <a:lnR>
                      <a:noFill/>
                    </a:lnR>
                    <a:lnT>
                      <a:noFill/>
                    </a:lnT>
                    <a:lnB>
                      <a:noFill/>
                    </a:lnB>
                  </a:tcPr>
                </a:tc>
                <a:extLst>
                  <a:ext uri="{0D108BD9-81ED-4DB2-BD59-A6C34878D82A}">
                    <a16:rowId xmlns:a16="http://schemas.microsoft.com/office/drawing/2014/main" val="635754223"/>
                  </a:ext>
                </a:extLst>
              </a:tr>
              <a:tr h="103603">
                <a:tc>
                  <a:txBody>
                    <a:bodyPr/>
                    <a:lstStyle/>
                    <a:p>
                      <a:pPr algn="l" fontAlgn="b"/>
                      <a:r>
                        <a:rPr lang="en-US" sz="800" b="0" i="0" u="none" strike="noStrike">
                          <a:solidFill>
                            <a:srgbClr val="000000"/>
                          </a:solidFill>
                          <a:effectLst/>
                          <a:latin typeface="Calibri" panose="020F0502020204030204" pitchFamily="34" charset="0"/>
                        </a:rPr>
                        <a:t>PC Gamer</a:t>
                      </a:r>
                    </a:p>
                  </a:txBody>
                  <a:tcPr marL="5180" marR="5180" marT="5180" marB="0" anchor="b">
                    <a:lnL>
                      <a:noFill/>
                    </a:lnL>
                    <a:lnR>
                      <a:noFill/>
                    </a:lnR>
                    <a:lnT>
                      <a:noFill/>
                    </a:lnT>
                    <a:lnB>
                      <a:noFill/>
                    </a:lnB>
                  </a:tcPr>
                </a:tc>
                <a:extLst>
                  <a:ext uri="{0D108BD9-81ED-4DB2-BD59-A6C34878D82A}">
                    <a16:rowId xmlns:a16="http://schemas.microsoft.com/office/drawing/2014/main" val="3662393732"/>
                  </a:ext>
                </a:extLst>
              </a:tr>
              <a:tr h="103603">
                <a:tc>
                  <a:txBody>
                    <a:bodyPr/>
                    <a:lstStyle/>
                    <a:p>
                      <a:pPr algn="l" fontAlgn="b"/>
                      <a:r>
                        <a:rPr lang="en-US" sz="800" b="0" i="0" u="none" strike="noStrike">
                          <a:solidFill>
                            <a:srgbClr val="000000"/>
                          </a:solidFill>
                          <a:effectLst/>
                          <a:latin typeface="Calibri" panose="020F0502020204030204" pitchFamily="34" charset="0"/>
                        </a:rPr>
                        <a:t>PCGamesN</a:t>
                      </a:r>
                    </a:p>
                  </a:txBody>
                  <a:tcPr marL="5180" marR="5180" marT="5180" marB="0" anchor="b">
                    <a:lnL>
                      <a:noFill/>
                    </a:lnL>
                    <a:lnR>
                      <a:noFill/>
                    </a:lnR>
                    <a:lnT>
                      <a:noFill/>
                    </a:lnT>
                    <a:lnB>
                      <a:noFill/>
                    </a:lnB>
                  </a:tcPr>
                </a:tc>
                <a:extLst>
                  <a:ext uri="{0D108BD9-81ED-4DB2-BD59-A6C34878D82A}">
                    <a16:rowId xmlns:a16="http://schemas.microsoft.com/office/drawing/2014/main" val="3979593889"/>
                  </a:ext>
                </a:extLst>
              </a:tr>
              <a:tr h="103603">
                <a:tc>
                  <a:txBody>
                    <a:bodyPr/>
                    <a:lstStyle/>
                    <a:p>
                      <a:pPr algn="l" fontAlgn="b"/>
                      <a:r>
                        <a:rPr lang="en-US" sz="800" b="0" i="0" u="none" strike="noStrike">
                          <a:solidFill>
                            <a:srgbClr val="000000"/>
                          </a:solidFill>
                          <a:effectLst/>
                          <a:latin typeface="Calibri" panose="020F0502020204030204" pitchFamily="34" charset="0"/>
                        </a:rPr>
                        <a:t>People</a:t>
                      </a:r>
                    </a:p>
                  </a:txBody>
                  <a:tcPr marL="5180" marR="5180" marT="5180" marB="0" anchor="b">
                    <a:lnL>
                      <a:noFill/>
                    </a:lnL>
                    <a:lnR>
                      <a:noFill/>
                    </a:lnR>
                    <a:lnT>
                      <a:noFill/>
                    </a:lnT>
                    <a:lnB>
                      <a:noFill/>
                    </a:lnB>
                  </a:tcPr>
                </a:tc>
                <a:extLst>
                  <a:ext uri="{0D108BD9-81ED-4DB2-BD59-A6C34878D82A}">
                    <a16:rowId xmlns:a16="http://schemas.microsoft.com/office/drawing/2014/main" val="2729969856"/>
                  </a:ext>
                </a:extLst>
              </a:tr>
              <a:tr h="103603">
                <a:tc>
                  <a:txBody>
                    <a:bodyPr/>
                    <a:lstStyle/>
                    <a:p>
                      <a:pPr algn="l" fontAlgn="b"/>
                      <a:r>
                        <a:rPr lang="en-US" sz="800" b="0" i="0" u="none" strike="noStrike">
                          <a:solidFill>
                            <a:srgbClr val="000000"/>
                          </a:solidFill>
                          <a:effectLst/>
                          <a:latin typeface="Calibri" panose="020F0502020204030204" pitchFamily="34" charset="0"/>
                        </a:rPr>
                        <a:t>Perez Hilton</a:t>
                      </a:r>
                    </a:p>
                  </a:txBody>
                  <a:tcPr marL="5180" marR="5180" marT="5180" marB="0" anchor="b">
                    <a:lnL>
                      <a:noFill/>
                    </a:lnL>
                    <a:lnR>
                      <a:noFill/>
                    </a:lnR>
                    <a:lnT>
                      <a:noFill/>
                    </a:lnT>
                    <a:lnB>
                      <a:noFill/>
                    </a:lnB>
                  </a:tcPr>
                </a:tc>
                <a:extLst>
                  <a:ext uri="{0D108BD9-81ED-4DB2-BD59-A6C34878D82A}">
                    <a16:rowId xmlns:a16="http://schemas.microsoft.com/office/drawing/2014/main" val="2160515936"/>
                  </a:ext>
                </a:extLst>
              </a:tr>
              <a:tr h="103603">
                <a:tc>
                  <a:txBody>
                    <a:bodyPr/>
                    <a:lstStyle/>
                    <a:p>
                      <a:pPr algn="l" fontAlgn="b"/>
                      <a:r>
                        <a:rPr lang="en-US" sz="800" b="0" i="0" u="none" strike="noStrike">
                          <a:solidFill>
                            <a:srgbClr val="000000"/>
                          </a:solidFill>
                          <a:effectLst/>
                          <a:latin typeface="Calibri" panose="020F0502020204030204" pitchFamily="34" charset="0"/>
                        </a:rPr>
                        <a:t>PetaPixel</a:t>
                      </a:r>
                    </a:p>
                  </a:txBody>
                  <a:tcPr marL="5180" marR="5180" marT="5180" marB="0" anchor="b">
                    <a:lnL>
                      <a:noFill/>
                    </a:lnL>
                    <a:lnR>
                      <a:noFill/>
                    </a:lnR>
                    <a:lnT>
                      <a:noFill/>
                    </a:lnT>
                    <a:lnB>
                      <a:noFill/>
                    </a:lnB>
                  </a:tcPr>
                </a:tc>
                <a:extLst>
                  <a:ext uri="{0D108BD9-81ED-4DB2-BD59-A6C34878D82A}">
                    <a16:rowId xmlns:a16="http://schemas.microsoft.com/office/drawing/2014/main" val="2631482968"/>
                  </a:ext>
                </a:extLst>
              </a:tr>
              <a:tr h="103603">
                <a:tc>
                  <a:txBody>
                    <a:bodyPr/>
                    <a:lstStyle/>
                    <a:p>
                      <a:pPr algn="l" fontAlgn="b"/>
                      <a:r>
                        <a:rPr lang="en-US" sz="800" b="0" i="0" u="none" strike="noStrike">
                          <a:solidFill>
                            <a:srgbClr val="000000"/>
                          </a:solidFill>
                          <a:effectLst/>
                          <a:latin typeface="Calibri" panose="020F0502020204030204" pitchFamily="34" charset="0"/>
                        </a:rPr>
                        <a:t>Pinch of Yum</a:t>
                      </a:r>
                    </a:p>
                  </a:txBody>
                  <a:tcPr marL="5180" marR="5180" marT="5180" marB="0" anchor="b">
                    <a:lnL>
                      <a:noFill/>
                    </a:lnL>
                    <a:lnR>
                      <a:noFill/>
                    </a:lnR>
                    <a:lnT>
                      <a:noFill/>
                    </a:lnT>
                    <a:lnB>
                      <a:noFill/>
                    </a:lnB>
                  </a:tcPr>
                </a:tc>
                <a:extLst>
                  <a:ext uri="{0D108BD9-81ED-4DB2-BD59-A6C34878D82A}">
                    <a16:rowId xmlns:a16="http://schemas.microsoft.com/office/drawing/2014/main" val="3747811431"/>
                  </a:ext>
                </a:extLst>
              </a:tr>
              <a:tr h="103603">
                <a:tc>
                  <a:txBody>
                    <a:bodyPr/>
                    <a:lstStyle/>
                    <a:p>
                      <a:pPr algn="l" fontAlgn="b"/>
                      <a:r>
                        <a:rPr lang="en-US" sz="800" b="0" i="0" u="none" strike="noStrike">
                          <a:solidFill>
                            <a:srgbClr val="000000"/>
                          </a:solidFill>
                          <a:effectLst/>
                          <a:latin typeface="Calibri" panose="020F0502020204030204" pitchFamily="34" charset="0"/>
                        </a:rPr>
                        <a:t>Plex</a:t>
                      </a:r>
                    </a:p>
                  </a:txBody>
                  <a:tcPr marL="5180" marR="5180" marT="5180" marB="0" anchor="b">
                    <a:lnL>
                      <a:noFill/>
                    </a:lnL>
                    <a:lnR>
                      <a:noFill/>
                    </a:lnR>
                    <a:lnT>
                      <a:noFill/>
                    </a:lnT>
                    <a:lnB>
                      <a:noFill/>
                    </a:lnB>
                  </a:tcPr>
                </a:tc>
                <a:extLst>
                  <a:ext uri="{0D108BD9-81ED-4DB2-BD59-A6C34878D82A}">
                    <a16:rowId xmlns:a16="http://schemas.microsoft.com/office/drawing/2014/main" val="3639191007"/>
                  </a:ext>
                </a:extLst>
              </a:tr>
              <a:tr h="103603">
                <a:tc>
                  <a:txBody>
                    <a:bodyPr/>
                    <a:lstStyle/>
                    <a:p>
                      <a:pPr algn="l" fontAlgn="b"/>
                      <a:r>
                        <a:rPr lang="en-US" sz="800" b="0" i="0" u="none" strike="noStrike">
                          <a:solidFill>
                            <a:srgbClr val="000000"/>
                          </a:solidFill>
                          <a:effectLst/>
                          <a:latin typeface="Calibri" panose="020F0502020204030204" pitchFamily="34" charset="0"/>
                        </a:rPr>
                        <a:t>PokÃ©mon</a:t>
                      </a:r>
                    </a:p>
                  </a:txBody>
                  <a:tcPr marL="5180" marR="5180" marT="5180" marB="0" anchor="b">
                    <a:lnL>
                      <a:noFill/>
                    </a:lnL>
                    <a:lnR>
                      <a:noFill/>
                    </a:lnR>
                    <a:lnT>
                      <a:noFill/>
                    </a:lnT>
                    <a:lnB>
                      <a:noFill/>
                    </a:lnB>
                  </a:tcPr>
                </a:tc>
                <a:extLst>
                  <a:ext uri="{0D108BD9-81ED-4DB2-BD59-A6C34878D82A}">
                    <a16:rowId xmlns:a16="http://schemas.microsoft.com/office/drawing/2014/main" val="3756285518"/>
                  </a:ext>
                </a:extLst>
              </a:tr>
              <a:tr h="103603">
                <a:tc>
                  <a:txBody>
                    <a:bodyPr/>
                    <a:lstStyle/>
                    <a:p>
                      <a:pPr algn="l" fontAlgn="b"/>
                      <a:r>
                        <a:rPr lang="en-US" sz="800" b="0" i="0" u="none" strike="noStrike">
                          <a:solidFill>
                            <a:srgbClr val="000000"/>
                          </a:solidFill>
                          <a:effectLst/>
                          <a:latin typeface="Calibri" panose="020F0502020204030204" pitchFamily="34" charset="0"/>
                        </a:rPr>
                        <a:t>Political Flare</a:t>
                      </a:r>
                    </a:p>
                  </a:txBody>
                  <a:tcPr marL="5180" marR="5180" marT="5180" marB="0" anchor="b">
                    <a:lnL>
                      <a:noFill/>
                    </a:lnL>
                    <a:lnR>
                      <a:noFill/>
                    </a:lnR>
                    <a:lnT>
                      <a:noFill/>
                    </a:lnT>
                    <a:lnB>
                      <a:noFill/>
                    </a:lnB>
                  </a:tcPr>
                </a:tc>
                <a:extLst>
                  <a:ext uri="{0D108BD9-81ED-4DB2-BD59-A6C34878D82A}">
                    <a16:rowId xmlns:a16="http://schemas.microsoft.com/office/drawing/2014/main" val="3843368268"/>
                  </a:ext>
                </a:extLst>
              </a:tr>
              <a:tr h="103603">
                <a:tc>
                  <a:txBody>
                    <a:bodyPr/>
                    <a:lstStyle/>
                    <a:p>
                      <a:pPr algn="l" fontAlgn="b"/>
                      <a:r>
                        <a:rPr lang="en-US" sz="800" b="0" i="0" u="none" strike="noStrike">
                          <a:solidFill>
                            <a:srgbClr val="000000"/>
                          </a:solidFill>
                          <a:effectLst/>
                          <a:latin typeface="Calibri" panose="020F0502020204030204" pitchFamily="34" charset="0"/>
                        </a:rPr>
                        <a:t>Political Wire</a:t>
                      </a:r>
                    </a:p>
                  </a:txBody>
                  <a:tcPr marL="5180" marR="5180" marT="5180" marB="0" anchor="b">
                    <a:lnL>
                      <a:noFill/>
                    </a:lnL>
                    <a:lnR>
                      <a:noFill/>
                    </a:lnR>
                    <a:lnT>
                      <a:noFill/>
                    </a:lnT>
                    <a:lnB>
                      <a:noFill/>
                    </a:lnB>
                  </a:tcPr>
                </a:tc>
                <a:extLst>
                  <a:ext uri="{0D108BD9-81ED-4DB2-BD59-A6C34878D82A}">
                    <a16:rowId xmlns:a16="http://schemas.microsoft.com/office/drawing/2014/main" val="1028588205"/>
                  </a:ext>
                </a:extLst>
              </a:tr>
              <a:tr h="103603">
                <a:tc>
                  <a:txBody>
                    <a:bodyPr/>
                    <a:lstStyle/>
                    <a:p>
                      <a:pPr algn="l" fontAlgn="b"/>
                      <a:r>
                        <a:rPr lang="en-US" sz="800" b="0" i="0" u="none" strike="noStrike" dirty="0">
                          <a:solidFill>
                            <a:srgbClr val="000000"/>
                          </a:solidFill>
                          <a:effectLst/>
                          <a:latin typeface="Calibri" panose="020F0502020204030204" pitchFamily="34" charset="0"/>
                        </a:rPr>
                        <a:t>Popular Mechanics</a:t>
                      </a:r>
                    </a:p>
                  </a:txBody>
                  <a:tcPr marL="5180" marR="5180" marT="5180" marB="0" anchor="b">
                    <a:lnL>
                      <a:noFill/>
                    </a:lnL>
                    <a:lnR>
                      <a:noFill/>
                    </a:lnR>
                    <a:lnT>
                      <a:noFill/>
                    </a:lnT>
                    <a:lnB>
                      <a:noFill/>
                    </a:lnB>
                  </a:tcPr>
                </a:tc>
                <a:extLst>
                  <a:ext uri="{0D108BD9-81ED-4DB2-BD59-A6C34878D82A}">
                    <a16:rowId xmlns:a16="http://schemas.microsoft.com/office/drawing/2014/main" val="1073521539"/>
                  </a:ext>
                </a:extLst>
              </a:tr>
            </a:tbl>
          </a:graphicData>
        </a:graphic>
      </p:graphicFrame>
    </p:spTree>
    <p:extLst>
      <p:ext uri="{BB962C8B-B14F-4D97-AF65-F5344CB8AC3E}">
        <p14:creationId xmlns:p14="http://schemas.microsoft.com/office/powerpoint/2010/main" val="2464348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92F8EC-B730-4A5E-A4BE-AD256E643615}"/>
              </a:ext>
            </a:extLst>
          </p:cNvPr>
          <p:cNvSpPr/>
          <p:nvPr/>
        </p:nvSpPr>
        <p:spPr>
          <a:xfrm>
            <a:off x="457200" y="1238250"/>
            <a:ext cx="8471512" cy="5693866"/>
          </a:xfrm>
          <a:prstGeom prst="rect">
            <a:avLst/>
          </a:prstGeom>
        </p:spPr>
        <p:txBody>
          <a:bodyPr wrap="square">
            <a:spAutoFit/>
          </a:bodyPr>
          <a:lstStyle/>
          <a:p>
            <a:pPr lvl="0"/>
            <a:r>
              <a:rPr lang="en-US" sz="1400" b="1" dirty="0">
                <a:solidFill>
                  <a:srgbClr val="FF8A00">
                    <a:alpha val="100000"/>
                  </a:srgbClr>
                </a:solidFill>
                <a:latin typeface="Arial"/>
              </a:rPr>
              <a:t>CAMPAIGN GOALS:  </a:t>
            </a:r>
          </a:p>
          <a:p>
            <a:pPr marL="285750" lvl="0" indent="-285750">
              <a:buFont typeface="Arial" panose="020B0604020202020204" pitchFamily="34" charset="0"/>
              <a:buChar char="•"/>
            </a:pPr>
            <a:r>
              <a:rPr lang="en-US" sz="1400">
                <a:latin typeface="+mj-lt"/>
              </a:rPr>
              <a:t>Address </a:t>
            </a:r>
            <a:r>
              <a:rPr lang="en-US" sz="1400" dirty="0">
                <a:latin typeface="+mj-lt"/>
              </a:rPr>
              <a:t>misunderstandings about and generate public support for HCS evidence-based interventions (i.e. naloxone, medication assisted treatment)</a:t>
            </a:r>
          </a:p>
          <a:p>
            <a:pPr marL="285750" lvl="0" indent="-285750">
              <a:buFont typeface="Arial" panose="020B0604020202020204" pitchFamily="34" charset="0"/>
              <a:buChar char="•"/>
            </a:pPr>
            <a:r>
              <a:rPr lang="en-US" sz="1400" dirty="0">
                <a:latin typeface="+mj-lt"/>
              </a:rPr>
              <a:t>Encourage people with opioid use disorder to utilize treatment and recovery support services available in their communities.</a:t>
            </a:r>
          </a:p>
          <a:p>
            <a:endParaRPr lang="en-US" sz="1400" dirty="0">
              <a:latin typeface="+mj-lt"/>
            </a:endParaRPr>
          </a:p>
          <a:p>
            <a:r>
              <a:rPr lang="en-US" sz="1400" b="1" dirty="0">
                <a:solidFill>
                  <a:srgbClr val="FF8A00">
                    <a:alpha val="100000"/>
                  </a:srgbClr>
                </a:solidFill>
                <a:latin typeface="Arial"/>
              </a:rPr>
              <a:t>TARGET AUDIENCES:</a:t>
            </a:r>
            <a:r>
              <a:rPr lang="en-US" sz="1400" dirty="0">
                <a:solidFill>
                  <a:srgbClr val="00B0F0"/>
                </a:solidFill>
                <a:latin typeface="+mj-lt"/>
              </a:rPr>
              <a:t>  </a:t>
            </a:r>
          </a:p>
          <a:p>
            <a:pPr marL="285750" indent="-285750">
              <a:buFont typeface="Arial" panose="020B0604020202020204" pitchFamily="34" charset="0"/>
              <a:buChar char="•"/>
            </a:pPr>
            <a:r>
              <a:rPr lang="en-US" sz="1400" dirty="0">
                <a:latin typeface="+mj-lt"/>
              </a:rPr>
              <a:t>A 18+ Hispanic/Spanish language</a:t>
            </a:r>
          </a:p>
          <a:p>
            <a:pPr marL="285750" indent="-285750">
              <a:buFont typeface="Arial" panose="020B0604020202020204" pitchFamily="34" charset="0"/>
              <a:buChar char="•"/>
            </a:pPr>
            <a:r>
              <a:rPr lang="en-US" sz="1400" dirty="0">
                <a:latin typeface="+mj-lt"/>
              </a:rPr>
              <a:t>A 18+ English language</a:t>
            </a:r>
          </a:p>
          <a:p>
            <a:endParaRPr lang="en-US" sz="1400" dirty="0">
              <a:solidFill>
                <a:srgbClr val="00B0F0"/>
              </a:solidFill>
              <a:latin typeface="+mj-lt"/>
            </a:endParaRPr>
          </a:p>
          <a:p>
            <a:r>
              <a:rPr lang="en-US" sz="1400" b="1" dirty="0">
                <a:solidFill>
                  <a:srgbClr val="FF8A00">
                    <a:alpha val="100000"/>
                  </a:srgbClr>
                </a:solidFill>
                <a:latin typeface="Arial"/>
              </a:rPr>
              <a:t>GEOGRAPHY: </a:t>
            </a:r>
            <a:r>
              <a:rPr lang="en-US" sz="1400" dirty="0">
                <a:latin typeface="+mj-lt"/>
              </a:rPr>
              <a:t>ATHOL CLUSTER = Cities in Massachusetts (Athol, Greenfield, Montague, Orange). BERKLEY CLUSTER = Cities in Massachusetts (Berkley, Dighton, Freetown). BELCHERTOWN CLUSTER = Cities in Massachusetts </a:t>
            </a:r>
          </a:p>
          <a:p>
            <a:r>
              <a:rPr lang="en-US" sz="1400" dirty="0">
                <a:latin typeface="+mj-lt"/>
              </a:rPr>
              <a:t>(Belchertown, Ware). Lawrence, MA, North Adams, Ma, Pittsfield, MA, Springfield, MA, Weymouth, MA</a:t>
            </a:r>
          </a:p>
          <a:p>
            <a:endParaRPr lang="en-US" sz="1400" dirty="0">
              <a:solidFill>
                <a:srgbClr val="00B0F0"/>
              </a:solidFill>
              <a:latin typeface="+mj-lt"/>
            </a:endParaRPr>
          </a:p>
          <a:p>
            <a:r>
              <a:rPr lang="en-US" sz="1400" b="1" dirty="0">
                <a:solidFill>
                  <a:srgbClr val="FF8A00">
                    <a:alpha val="100000"/>
                  </a:srgbClr>
                </a:solidFill>
                <a:latin typeface="Arial"/>
              </a:rPr>
              <a:t>FLIGHT DATES: </a:t>
            </a:r>
            <a:r>
              <a:rPr lang="en-US" sz="1400" dirty="0">
                <a:latin typeface="+mj-lt"/>
              </a:rPr>
              <a:t> January 18 to March 21, 2023</a:t>
            </a:r>
          </a:p>
          <a:p>
            <a:endParaRPr lang="en-US" sz="1400" dirty="0">
              <a:latin typeface="+mj-lt"/>
            </a:endParaRPr>
          </a:p>
          <a:p>
            <a:r>
              <a:rPr lang="en-US" sz="1400" b="1" dirty="0">
                <a:solidFill>
                  <a:srgbClr val="FF8A00">
                    <a:alpha val="100000"/>
                  </a:srgbClr>
                </a:solidFill>
                <a:latin typeface="Arial"/>
              </a:rPr>
              <a:t>CREATIVE:</a:t>
            </a:r>
          </a:p>
          <a:p>
            <a:pPr marL="285750" indent="-285750">
              <a:buFontTx/>
              <a:buChar char="-"/>
            </a:pPr>
            <a:r>
              <a:rPr lang="en-US" sz="1400" dirty="0">
                <a:latin typeface="+mj-lt"/>
              </a:rPr>
              <a:t>Facebook Static Ads</a:t>
            </a:r>
          </a:p>
          <a:p>
            <a:pPr marL="285750" indent="-285750">
              <a:buFontTx/>
              <a:buChar char="-"/>
            </a:pPr>
            <a:r>
              <a:rPr lang="en-US" sz="1400" dirty="0">
                <a:latin typeface="+mj-lt"/>
              </a:rPr>
              <a:t>Display Banners – 300x250, 728x90, 160x600, 300x600, 320x50</a:t>
            </a:r>
          </a:p>
          <a:p>
            <a:pPr marL="285750" indent="-285750">
              <a:buFontTx/>
              <a:buChar char="-"/>
            </a:pPr>
            <a:r>
              <a:rPr lang="en-US" sz="1400" dirty="0">
                <a:latin typeface="+mj-lt"/>
              </a:rPr>
              <a:t>:15/:30 second video</a:t>
            </a:r>
          </a:p>
          <a:p>
            <a:endParaRPr lang="en-US" sz="1400" dirty="0">
              <a:latin typeface="+mj-lt"/>
            </a:endParaRPr>
          </a:p>
          <a:p>
            <a:r>
              <a:rPr lang="en-US" sz="1400" b="1" dirty="0">
                <a:solidFill>
                  <a:srgbClr val="FF8A00">
                    <a:alpha val="100000"/>
                  </a:srgbClr>
                </a:solidFill>
                <a:latin typeface="Arial"/>
              </a:rPr>
              <a:t>TACTICS:</a:t>
            </a:r>
          </a:p>
          <a:p>
            <a:pPr marL="285750" indent="-285750">
              <a:buFont typeface="Arial" panose="020B0604020202020204" pitchFamily="34" charset="0"/>
              <a:buChar char="•"/>
            </a:pPr>
            <a:r>
              <a:rPr lang="en-US" sz="1400" dirty="0">
                <a:latin typeface="+mj-lt"/>
              </a:rPr>
              <a:t>Cross Device Display: English</a:t>
            </a:r>
          </a:p>
          <a:p>
            <a:pPr marL="285750" indent="-285750">
              <a:buFont typeface="Arial" panose="020B0604020202020204" pitchFamily="34" charset="0"/>
              <a:buChar char="•"/>
            </a:pPr>
            <a:r>
              <a:rPr lang="en-US" sz="1400" dirty="0">
                <a:latin typeface="+mj-lt"/>
              </a:rPr>
              <a:t>Facebook Traffic Ads: Spanish &amp; English</a:t>
            </a:r>
          </a:p>
          <a:p>
            <a:pPr marL="285750" indent="-285750">
              <a:buFont typeface="Arial" panose="020B0604020202020204" pitchFamily="34" charset="0"/>
              <a:buChar char="•"/>
            </a:pPr>
            <a:r>
              <a:rPr lang="en-US" sz="1400" dirty="0">
                <a:latin typeface="+mj-lt"/>
              </a:rPr>
              <a:t>Pre-Roll Video: Spanish &amp; English</a:t>
            </a:r>
          </a:p>
        </p:txBody>
      </p:sp>
      <p:pic>
        <p:nvPicPr>
          <p:cNvPr id="3" name="Picture 2">
            <a:extLst>
              <a:ext uri="{FF2B5EF4-FFF2-40B4-BE49-F238E27FC236}">
                <a16:creationId xmlns:a16="http://schemas.microsoft.com/office/drawing/2014/main" id="{2F670F07-8105-EF2F-C169-C8730B05F1B6}"/>
              </a:ext>
            </a:extLst>
          </p:cNvPr>
          <p:cNvPicPr>
            <a:picLocks noChangeAspect="1"/>
          </p:cNvPicPr>
          <p:nvPr/>
        </p:nvPicPr>
        <p:blipFill>
          <a:blip r:embed="rId2"/>
          <a:stretch>
            <a:fillRect/>
          </a:stretch>
        </p:blipFill>
        <p:spPr>
          <a:xfrm>
            <a:off x="0" y="219075"/>
            <a:ext cx="8915400" cy="857250"/>
          </a:xfrm>
          <a:prstGeom prst="rect">
            <a:avLst/>
          </a:prstGeom>
        </p:spPr>
      </p:pic>
      <p:sp>
        <p:nvSpPr>
          <p:cNvPr id="5" name="TextBox 4">
            <a:extLst>
              <a:ext uri="{FF2B5EF4-FFF2-40B4-BE49-F238E27FC236}">
                <a16:creationId xmlns:a16="http://schemas.microsoft.com/office/drawing/2014/main" id="{772D9AF2-1655-8D14-17C8-2BC66B3B7378}"/>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TARGETS</a:t>
            </a:r>
          </a:p>
        </p:txBody>
      </p:sp>
    </p:spTree>
    <p:extLst>
      <p:ext uri="{BB962C8B-B14F-4D97-AF65-F5344CB8AC3E}">
        <p14:creationId xmlns:p14="http://schemas.microsoft.com/office/powerpoint/2010/main" val="3765389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BA7117D-C33E-43C6-924D-082F922AE430}"/>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graphicFrame>
        <p:nvGraphicFramePr>
          <p:cNvPr id="4" name="Table 3">
            <a:extLst>
              <a:ext uri="{FF2B5EF4-FFF2-40B4-BE49-F238E27FC236}">
                <a16:creationId xmlns:a16="http://schemas.microsoft.com/office/drawing/2014/main" id="{E1ABC190-48AB-D228-5C5C-EBC79D4AC0BC}"/>
              </a:ext>
            </a:extLst>
          </p:cNvPr>
          <p:cNvGraphicFramePr>
            <a:graphicFrameLocks noGrp="1"/>
          </p:cNvGraphicFramePr>
          <p:nvPr>
            <p:extLst>
              <p:ext uri="{D42A27DB-BD31-4B8C-83A1-F6EECF244321}">
                <p14:modId xmlns:p14="http://schemas.microsoft.com/office/powerpoint/2010/main" val="4021437053"/>
              </p:ext>
            </p:extLst>
          </p:nvPr>
        </p:nvGraphicFramePr>
        <p:xfrm>
          <a:off x="262061" y="1234307"/>
          <a:ext cx="1049847" cy="5338200"/>
        </p:xfrm>
        <a:graphic>
          <a:graphicData uri="http://schemas.openxmlformats.org/drawingml/2006/table">
            <a:tbl>
              <a:tblPr/>
              <a:tblGrid>
                <a:gridCol w="1049847">
                  <a:extLst>
                    <a:ext uri="{9D8B030D-6E8A-4147-A177-3AD203B41FA5}">
                      <a16:colId xmlns:a16="http://schemas.microsoft.com/office/drawing/2014/main" val="2016857041"/>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Popular Science</a:t>
                      </a:r>
                    </a:p>
                  </a:txBody>
                  <a:tcPr marL="5180" marR="5180" marT="5180" marB="0" anchor="b">
                    <a:lnL>
                      <a:noFill/>
                    </a:lnL>
                    <a:lnR>
                      <a:noFill/>
                    </a:lnR>
                    <a:lnT>
                      <a:noFill/>
                    </a:lnT>
                    <a:lnB>
                      <a:noFill/>
                    </a:lnB>
                  </a:tcPr>
                </a:tc>
                <a:extLst>
                  <a:ext uri="{0D108BD9-81ED-4DB2-BD59-A6C34878D82A}">
                    <a16:rowId xmlns:a16="http://schemas.microsoft.com/office/drawing/2014/main" val="2920924646"/>
                  </a:ext>
                </a:extLst>
              </a:tr>
              <a:tr h="103603">
                <a:tc>
                  <a:txBody>
                    <a:bodyPr/>
                    <a:lstStyle/>
                    <a:p>
                      <a:pPr algn="l" fontAlgn="b"/>
                      <a:r>
                        <a:rPr lang="en-US" sz="800" b="0" i="0" u="none" strike="noStrike">
                          <a:solidFill>
                            <a:srgbClr val="000000"/>
                          </a:solidFill>
                          <a:effectLst/>
                          <a:latin typeface="Calibri" panose="020F0502020204030204" pitchFamily="34" charset="0"/>
                        </a:rPr>
                        <a:t>Prevention</a:t>
                      </a:r>
                    </a:p>
                  </a:txBody>
                  <a:tcPr marL="5180" marR="5180" marT="5180" marB="0" anchor="b">
                    <a:lnL>
                      <a:noFill/>
                    </a:lnL>
                    <a:lnR>
                      <a:noFill/>
                    </a:lnR>
                    <a:lnT>
                      <a:noFill/>
                    </a:lnT>
                    <a:lnB>
                      <a:noFill/>
                    </a:lnB>
                  </a:tcPr>
                </a:tc>
                <a:extLst>
                  <a:ext uri="{0D108BD9-81ED-4DB2-BD59-A6C34878D82A}">
                    <a16:rowId xmlns:a16="http://schemas.microsoft.com/office/drawing/2014/main" val="145050785"/>
                  </a:ext>
                </a:extLst>
              </a:tr>
              <a:tr h="103603">
                <a:tc>
                  <a:txBody>
                    <a:bodyPr/>
                    <a:lstStyle/>
                    <a:p>
                      <a:pPr algn="l" fontAlgn="b"/>
                      <a:r>
                        <a:rPr lang="en-US" sz="800" b="0" i="0" u="none" strike="noStrike">
                          <a:solidFill>
                            <a:srgbClr val="000000"/>
                          </a:solidFill>
                          <a:effectLst/>
                          <a:latin typeface="Calibri" panose="020F0502020204030204" pitchFamily="34" charset="0"/>
                        </a:rPr>
                        <a:t>Primera Hora</a:t>
                      </a:r>
                    </a:p>
                  </a:txBody>
                  <a:tcPr marL="5180" marR="5180" marT="5180" marB="0" anchor="b">
                    <a:lnL>
                      <a:noFill/>
                    </a:lnL>
                    <a:lnR>
                      <a:noFill/>
                    </a:lnR>
                    <a:lnT>
                      <a:noFill/>
                    </a:lnT>
                    <a:lnB>
                      <a:noFill/>
                    </a:lnB>
                  </a:tcPr>
                </a:tc>
                <a:extLst>
                  <a:ext uri="{0D108BD9-81ED-4DB2-BD59-A6C34878D82A}">
                    <a16:rowId xmlns:a16="http://schemas.microsoft.com/office/drawing/2014/main" val="1742398591"/>
                  </a:ext>
                </a:extLst>
              </a:tr>
              <a:tr h="103603">
                <a:tc>
                  <a:txBody>
                    <a:bodyPr/>
                    <a:lstStyle/>
                    <a:p>
                      <a:pPr algn="l" fontAlgn="b"/>
                      <a:r>
                        <a:rPr lang="en-US" sz="800" b="0" i="0" u="none" strike="noStrike">
                          <a:solidFill>
                            <a:srgbClr val="000000"/>
                          </a:solidFill>
                          <a:effectLst/>
                          <a:latin typeface="Calibri" panose="020F0502020204030204" pitchFamily="34" charset="0"/>
                        </a:rPr>
                        <a:t>Pro Football Network</a:t>
                      </a:r>
                    </a:p>
                  </a:txBody>
                  <a:tcPr marL="5180" marR="5180" marT="5180" marB="0" anchor="b">
                    <a:lnL>
                      <a:noFill/>
                    </a:lnL>
                    <a:lnR>
                      <a:noFill/>
                    </a:lnR>
                    <a:lnT>
                      <a:noFill/>
                    </a:lnT>
                    <a:lnB>
                      <a:noFill/>
                    </a:lnB>
                  </a:tcPr>
                </a:tc>
                <a:extLst>
                  <a:ext uri="{0D108BD9-81ED-4DB2-BD59-A6C34878D82A}">
                    <a16:rowId xmlns:a16="http://schemas.microsoft.com/office/drawing/2014/main" val="474822791"/>
                  </a:ext>
                </a:extLst>
              </a:tr>
              <a:tr h="103603">
                <a:tc>
                  <a:txBody>
                    <a:bodyPr/>
                    <a:lstStyle/>
                    <a:p>
                      <a:pPr algn="l" fontAlgn="b"/>
                      <a:r>
                        <a:rPr lang="en-US" sz="800" b="0" i="0" u="none" strike="noStrike">
                          <a:solidFill>
                            <a:srgbClr val="000000"/>
                          </a:solidFill>
                          <a:effectLst/>
                          <a:latin typeface="Calibri" panose="020F0502020204030204" pitchFamily="34" charset="0"/>
                        </a:rPr>
                        <a:t>Pro Game Guides</a:t>
                      </a:r>
                    </a:p>
                  </a:txBody>
                  <a:tcPr marL="5180" marR="5180" marT="5180" marB="0" anchor="b">
                    <a:lnL>
                      <a:noFill/>
                    </a:lnL>
                    <a:lnR>
                      <a:noFill/>
                    </a:lnR>
                    <a:lnT>
                      <a:noFill/>
                    </a:lnT>
                    <a:lnB>
                      <a:noFill/>
                    </a:lnB>
                  </a:tcPr>
                </a:tc>
                <a:extLst>
                  <a:ext uri="{0D108BD9-81ED-4DB2-BD59-A6C34878D82A}">
                    <a16:rowId xmlns:a16="http://schemas.microsoft.com/office/drawing/2014/main" val="3291499805"/>
                  </a:ext>
                </a:extLst>
              </a:tr>
              <a:tr h="103603">
                <a:tc>
                  <a:txBody>
                    <a:bodyPr/>
                    <a:lstStyle/>
                    <a:p>
                      <a:pPr algn="l" fontAlgn="b"/>
                      <a:r>
                        <a:rPr lang="en-US" sz="800" b="0" i="0" u="none" strike="noStrike">
                          <a:solidFill>
                            <a:srgbClr val="000000"/>
                          </a:solidFill>
                          <a:effectLst/>
                          <a:latin typeface="Calibri" panose="020F0502020204030204" pitchFamily="34" charset="0"/>
                        </a:rPr>
                        <a:t>ProProfs</a:t>
                      </a:r>
                    </a:p>
                  </a:txBody>
                  <a:tcPr marL="5180" marR="5180" marT="5180" marB="0" anchor="b">
                    <a:lnL>
                      <a:noFill/>
                    </a:lnL>
                    <a:lnR>
                      <a:noFill/>
                    </a:lnR>
                    <a:lnT>
                      <a:noFill/>
                    </a:lnT>
                    <a:lnB>
                      <a:noFill/>
                    </a:lnB>
                  </a:tcPr>
                </a:tc>
                <a:extLst>
                  <a:ext uri="{0D108BD9-81ED-4DB2-BD59-A6C34878D82A}">
                    <a16:rowId xmlns:a16="http://schemas.microsoft.com/office/drawing/2014/main" val="3545941574"/>
                  </a:ext>
                </a:extLst>
              </a:tr>
              <a:tr h="103603">
                <a:tc>
                  <a:txBody>
                    <a:bodyPr/>
                    <a:lstStyle/>
                    <a:p>
                      <a:pPr algn="l" fontAlgn="b"/>
                      <a:r>
                        <a:rPr lang="en-US" sz="800" b="0" i="0" u="none" strike="noStrike">
                          <a:solidFill>
                            <a:srgbClr val="000000"/>
                          </a:solidFill>
                          <a:effectLst/>
                          <a:latin typeface="Calibri" panose="020F0502020204030204" pitchFamily="34" charset="0"/>
                        </a:rPr>
                        <a:t>Public School Review</a:t>
                      </a:r>
                    </a:p>
                  </a:txBody>
                  <a:tcPr marL="5180" marR="5180" marT="5180" marB="0" anchor="b">
                    <a:lnL>
                      <a:noFill/>
                    </a:lnL>
                    <a:lnR>
                      <a:noFill/>
                    </a:lnR>
                    <a:lnT>
                      <a:noFill/>
                    </a:lnT>
                    <a:lnB>
                      <a:noFill/>
                    </a:lnB>
                  </a:tcPr>
                </a:tc>
                <a:extLst>
                  <a:ext uri="{0D108BD9-81ED-4DB2-BD59-A6C34878D82A}">
                    <a16:rowId xmlns:a16="http://schemas.microsoft.com/office/drawing/2014/main" val="1236701963"/>
                  </a:ext>
                </a:extLst>
              </a:tr>
              <a:tr h="103603">
                <a:tc>
                  <a:txBody>
                    <a:bodyPr/>
                    <a:lstStyle/>
                    <a:p>
                      <a:pPr algn="l" fontAlgn="b"/>
                      <a:r>
                        <a:rPr lang="en-US" sz="800" b="0" i="0" u="none" strike="noStrike">
                          <a:solidFill>
                            <a:srgbClr val="000000"/>
                          </a:solidFill>
                          <a:effectLst/>
                          <a:latin typeface="Calibri" panose="020F0502020204030204" pitchFamily="34" charset="0"/>
                        </a:rPr>
                        <a:t>Quartz</a:t>
                      </a:r>
                    </a:p>
                  </a:txBody>
                  <a:tcPr marL="5180" marR="5180" marT="5180" marB="0" anchor="b">
                    <a:lnL>
                      <a:noFill/>
                    </a:lnL>
                    <a:lnR>
                      <a:noFill/>
                    </a:lnR>
                    <a:lnT>
                      <a:noFill/>
                    </a:lnT>
                    <a:lnB>
                      <a:noFill/>
                    </a:lnB>
                  </a:tcPr>
                </a:tc>
                <a:extLst>
                  <a:ext uri="{0D108BD9-81ED-4DB2-BD59-A6C34878D82A}">
                    <a16:rowId xmlns:a16="http://schemas.microsoft.com/office/drawing/2014/main" val="873928265"/>
                  </a:ext>
                </a:extLst>
              </a:tr>
              <a:tr h="103603">
                <a:tc>
                  <a:txBody>
                    <a:bodyPr/>
                    <a:lstStyle/>
                    <a:p>
                      <a:pPr algn="l" fontAlgn="b"/>
                      <a:r>
                        <a:rPr lang="en-US" sz="800" b="0" i="0" u="none" strike="noStrike">
                          <a:solidFill>
                            <a:srgbClr val="000000"/>
                          </a:solidFill>
                          <a:effectLst/>
                          <a:latin typeface="Calibri" panose="020F0502020204030204" pitchFamily="34" charset="0"/>
                        </a:rPr>
                        <a:t>RadarOnline</a:t>
                      </a:r>
                    </a:p>
                  </a:txBody>
                  <a:tcPr marL="5180" marR="5180" marT="5180" marB="0" anchor="b">
                    <a:lnL>
                      <a:noFill/>
                    </a:lnL>
                    <a:lnR>
                      <a:noFill/>
                    </a:lnR>
                    <a:lnT>
                      <a:noFill/>
                    </a:lnT>
                    <a:lnB>
                      <a:noFill/>
                    </a:lnB>
                  </a:tcPr>
                </a:tc>
                <a:extLst>
                  <a:ext uri="{0D108BD9-81ED-4DB2-BD59-A6C34878D82A}">
                    <a16:rowId xmlns:a16="http://schemas.microsoft.com/office/drawing/2014/main" val="2555644878"/>
                  </a:ext>
                </a:extLst>
              </a:tr>
              <a:tr h="103603">
                <a:tc>
                  <a:txBody>
                    <a:bodyPr/>
                    <a:lstStyle/>
                    <a:p>
                      <a:pPr algn="l" fontAlgn="b"/>
                      <a:r>
                        <a:rPr lang="en-US" sz="800" b="0" i="0" u="none" strike="noStrike">
                          <a:solidFill>
                            <a:srgbClr val="000000"/>
                          </a:solidFill>
                          <a:effectLst/>
                          <a:latin typeface="Calibri" panose="020F0502020204030204" pitchFamily="34" charset="0"/>
                        </a:rPr>
                        <a:t>Raider.io</a:t>
                      </a:r>
                    </a:p>
                  </a:txBody>
                  <a:tcPr marL="5180" marR="5180" marT="5180" marB="0" anchor="b">
                    <a:lnL>
                      <a:noFill/>
                    </a:lnL>
                    <a:lnR>
                      <a:noFill/>
                    </a:lnR>
                    <a:lnT>
                      <a:noFill/>
                    </a:lnT>
                    <a:lnB>
                      <a:noFill/>
                    </a:lnB>
                  </a:tcPr>
                </a:tc>
                <a:extLst>
                  <a:ext uri="{0D108BD9-81ED-4DB2-BD59-A6C34878D82A}">
                    <a16:rowId xmlns:a16="http://schemas.microsoft.com/office/drawing/2014/main" val="1181696978"/>
                  </a:ext>
                </a:extLst>
              </a:tr>
              <a:tr h="103603">
                <a:tc>
                  <a:txBody>
                    <a:bodyPr/>
                    <a:lstStyle/>
                    <a:p>
                      <a:pPr algn="l" fontAlgn="b"/>
                      <a:r>
                        <a:rPr lang="en-US" sz="800" b="0" i="0" u="none" strike="noStrike">
                          <a:solidFill>
                            <a:srgbClr val="000000"/>
                          </a:solidFill>
                          <a:effectLst/>
                          <a:latin typeface="Calibri" panose="020F0502020204030204" pitchFamily="34" charset="0"/>
                        </a:rPr>
                        <a:t>Rate My Professors</a:t>
                      </a:r>
                    </a:p>
                  </a:txBody>
                  <a:tcPr marL="5180" marR="5180" marT="5180" marB="0" anchor="b">
                    <a:lnL>
                      <a:noFill/>
                    </a:lnL>
                    <a:lnR>
                      <a:noFill/>
                    </a:lnR>
                    <a:lnT>
                      <a:noFill/>
                    </a:lnT>
                    <a:lnB>
                      <a:noFill/>
                    </a:lnB>
                  </a:tcPr>
                </a:tc>
                <a:extLst>
                  <a:ext uri="{0D108BD9-81ED-4DB2-BD59-A6C34878D82A}">
                    <a16:rowId xmlns:a16="http://schemas.microsoft.com/office/drawing/2014/main" val="1508077771"/>
                  </a:ext>
                </a:extLst>
              </a:tr>
              <a:tr h="103603">
                <a:tc>
                  <a:txBody>
                    <a:bodyPr/>
                    <a:lstStyle/>
                    <a:p>
                      <a:pPr algn="l" fontAlgn="b"/>
                      <a:r>
                        <a:rPr lang="en-US" sz="800" b="0" i="0" u="none" strike="noStrike">
                          <a:solidFill>
                            <a:srgbClr val="000000"/>
                          </a:solidFill>
                          <a:effectLst/>
                          <a:latin typeface="Calibri" panose="020F0502020204030204" pitchFamily="34" charset="0"/>
                        </a:rPr>
                        <a:t>Reader's Digest</a:t>
                      </a:r>
                    </a:p>
                  </a:txBody>
                  <a:tcPr marL="5180" marR="5180" marT="5180" marB="0" anchor="b">
                    <a:lnL>
                      <a:noFill/>
                    </a:lnL>
                    <a:lnR>
                      <a:noFill/>
                    </a:lnR>
                    <a:lnT>
                      <a:noFill/>
                    </a:lnT>
                    <a:lnB>
                      <a:noFill/>
                    </a:lnB>
                  </a:tcPr>
                </a:tc>
                <a:extLst>
                  <a:ext uri="{0D108BD9-81ED-4DB2-BD59-A6C34878D82A}">
                    <a16:rowId xmlns:a16="http://schemas.microsoft.com/office/drawing/2014/main" val="3262365637"/>
                  </a:ext>
                </a:extLst>
              </a:tr>
              <a:tr h="103603">
                <a:tc>
                  <a:txBody>
                    <a:bodyPr/>
                    <a:lstStyle/>
                    <a:p>
                      <a:pPr algn="l" fontAlgn="b"/>
                      <a:r>
                        <a:rPr lang="en-US" sz="800" b="0" i="0" u="none" strike="noStrike">
                          <a:solidFill>
                            <a:srgbClr val="000000"/>
                          </a:solidFill>
                          <a:effectLst/>
                          <a:latin typeface="Calibri" panose="020F0502020204030204" pitchFamily="34" charset="0"/>
                        </a:rPr>
                        <a:t>Reality Blurb</a:t>
                      </a:r>
                    </a:p>
                  </a:txBody>
                  <a:tcPr marL="5180" marR="5180" marT="5180" marB="0" anchor="b">
                    <a:lnL>
                      <a:noFill/>
                    </a:lnL>
                    <a:lnR>
                      <a:noFill/>
                    </a:lnR>
                    <a:lnT>
                      <a:noFill/>
                    </a:lnT>
                    <a:lnB>
                      <a:noFill/>
                    </a:lnB>
                  </a:tcPr>
                </a:tc>
                <a:extLst>
                  <a:ext uri="{0D108BD9-81ED-4DB2-BD59-A6C34878D82A}">
                    <a16:rowId xmlns:a16="http://schemas.microsoft.com/office/drawing/2014/main" val="1275141271"/>
                  </a:ext>
                </a:extLst>
              </a:tr>
              <a:tr h="103603">
                <a:tc>
                  <a:txBody>
                    <a:bodyPr/>
                    <a:lstStyle/>
                    <a:p>
                      <a:pPr algn="l" fontAlgn="b"/>
                      <a:r>
                        <a:rPr lang="en-US" sz="800" b="0" i="0" u="none" strike="noStrike">
                          <a:solidFill>
                            <a:srgbClr val="000000"/>
                          </a:solidFill>
                          <a:effectLst/>
                          <a:latin typeface="Calibri" panose="020F0502020204030204" pitchFamily="34" charset="0"/>
                        </a:rPr>
                        <a:t>Reality Tea</a:t>
                      </a:r>
                    </a:p>
                  </a:txBody>
                  <a:tcPr marL="5180" marR="5180" marT="5180" marB="0" anchor="b">
                    <a:lnL>
                      <a:noFill/>
                    </a:lnL>
                    <a:lnR>
                      <a:noFill/>
                    </a:lnR>
                    <a:lnT>
                      <a:noFill/>
                    </a:lnT>
                    <a:lnB>
                      <a:noFill/>
                    </a:lnB>
                  </a:tcPr>
                </a:tc>
                <a:extLst>
                  <a:ext uri="{0D108BD9-81ED-4DB2-BD59-A6C34878D82A}">
                    <a16:rowId xmlns:a16="http://schemas.microsoft.com/office/drawing/2014/main" val="2505870912"/>
                  </a:ext>
                </a:extLst>
              </a:tr>
              <a:tr h="103603">
                <a:tc>
                  <a:txBody>
                    <a:bodyPr/>
                    <a:lstStyle/>
                    <a:p>
                      <a:pPr algn="l" fontAlgn="b"/>
                      <a:r>
                        <a:rPr lang="en-US" sz="800" b="0" i="0" u="none" strike="noStrike">
                          <a:solidFill>
                            <a:srgbClr val="000000"/>
                          </a:solidFill>
                          <a:effectLst/>
                          <a:latin typeface="Calibri" panose="020F0502020204030204" pitchFamily="34" charset="0"/>
                        </a:rPr>
                        <a:t>Realtor</a:t>
                      </a:r>
                    </a:p>
                  </a:txBody>
                  <a:tcPr marL="5180" marR="5180" marT="5180" marB="0" anchor="b">
                    <a:lnL>
                      <a:noFill/>
                    </a:lnL>
                    <a:lnR>
                      <a:noFill/>
                    </a:lnR>
                    <a:lnT>
                      <a:noFill/>
                    </a:lnT>
                    <a:lnB>
                      <a:noFill/>
                    </a:lnB>
                  </a:tcPr>
                </a:tc>
                <a:extLst>
                  <a:ext uri="{0D108BD9-81ED-4DB2-BD59-A6C34878D82A}">
                    <a16:rowId xmlns:a16="http://schemas.microsoft.com/office/drawing/2014/main" val="2925327514"/>
                  </a:ext>
                </a:extLst>
              </a:tr>
              <a:tr h="103603">
                <a:tc>
                  <a:txBody>
                    <a:bodyPr/>
                    <a:lstStyle/>
                    <a:p>
                      <a:pPr algn="l" fontAlgn="b"/>
                      <a:r>
                        <a:rPr lang="en-US" sz="800" b="0" i="0" u="none" strike="noStrike">
                          <a:solidFill>
                            <a:srgbClr val="000000"/>
                          </a:solidFill>
                          <a:effectLst/>
                          <a:latin typeface="Calibri" panose="020F0502020204030204" pitchFamily="34" charset="0"/>
                        </a:rPr>
                        <a:t>Reason</a:t>
                      </a:r>
                    </a:p>
                  </a:txBody>
                  <a:tcPr marL="5180" marR="5180" marT="5180" marB="0" anchor="b">
                    <a:lnL>
                      <a:noFill/>
                    </a:lnL>
                    <a:lnR>
                      <a:noFill/>
                    </a:lnR>
                    <a:lnT>
                      <a:noFill/>
                    </a:lnT>
                    <a:lnB>
                      <a:noFill/>
                    </a:lnB>
                  </a:tcPr>
                </a:tc>
                <a:extLst>
                  <a:ext uri="{0D108BD9-81ED-4DB2-BD59-A6C34878D82A}">
                    <a16:rowId xmlns:a16="http://schemas.microsoft.com/office/drawing/2014/main" val="442410936"/>
                  </a:ext>
                </a:extLst>
              </a:tr>
              <a:tr h="103603">
                <a:tc>
                  <a:txBody>
                    <a:bodyPr/>
                    <a:lstStyle/>
                    <a:p>
                      <a:pPr algn="l" fontAlgn="b"/>
                      <a:r>
                        <a:rPr lang="en-US" sz="800" b="0" i="0" u="none" strike="noStrike">
                          <a:solidFill>
                            <a:srgbClr val="000000"/>
                          </a:solidFill>
                          <a:effectLst/>
                          <a:latin typeface="Calibri" panose="020F0502020204030204" pitchFamily="34" charset="0"/>
                        </a:rPr>
                        <a:t>RecipeTin Eats</a:t>
                      </a:r>
                    </a:p>
                  </a:txBody>
                  <a:tcPr marL="5180" marR="5180" marT="5180" marB="0" anchor="b">
                    <a:lnL>
                      <a:noFill/>
                    </a:lnL>
                    <a:lnR>
                      <a:noFill/>
                    </a:lnR>
                    <a:lnT>
                      <a:noFill/>
                    </a:lnT>
                    <a:lnB>
                      <a:noFill/>
                    </a:lnB>
                  </a:tcPr>
                </a:tc>
                <a:extLst>
                  <a:ext uri="{0D108BD9-81ED-4DB2-BD59-A6C34878D82A}">
                    <a16:rowId xmlns:a16="http://schemas.microsoft.com/office/drawing/2014/main" val="860055834"/>
                  </a:ext>
                </a:extLst>
              </a:tr>
              <a:tr h="103603">
                <a:tc>
                  <a:txBody>
                    <a:bodyPr/>
                    <a:lstStyle/>
                    <a:p>
                      <a:pPr algn="l" fontAlgn="b"/>
                      <a:r>
                        <a:rPr lang="en-US" sz="800" b="0" i="0" u="none" strike="noStrike">
                          <a:solidFill>
                            <a:srgbClr val="000000"/>
                          </a:solidFill>
                          <a:effectLst/>
                          <a:latin typeface="Calibri" panose="020F0502020204030204" pitchFamily="34" charset="0"/>
                        </a:rPr>
                        <a:t>Rocket League</a:t>
                      </a:r>
                    </a:p>
                  </a:txBody>
                  <a:tcPr marL="5180" marR="5180" marT="5180" marB="0" anchor="b">
                    <a:lnL>
                      <a:noFill/>
                    </a:lnL>
                    <a:lnR>
                      <a:noFill/>
                    </a:lnR>
                    <a:lnT>
                      <a:noFill/>
                    </a:lnT>
                    <a:lnB>
                      <a:noFill/>
                    </a:lnB>
                  </a:tcPr>
                </a:tc>
                <a:extLst>
                  <a:ext uri="{0D108BD9-81ED-4DB2-BD59-A6C34878D82A}">
                    <a16:rowId xmlns:a16="http://schemas.microsoft.com/office/drawing/2014/main" val="3430356950"/>
                  </a:ext>
                </a:extLst>
              </a:tr>
              <a:tr h="103603">
                <a:tc>
                  <a:txBody>
                    <a:bodyPr/>
                    <a:lstStyle/>
                    <a:p>
                      <a:pPr algn="l" fontAlgn="b"/>
                      <a:r>
                        <a:rPr lang="en-US" sz="800" b="0" i="0" u="none" strike="noStrike">
                          <a:solidFill>
                            <a:srgbClr val="000000"/>
                          </a:solidFill>
                          <a:effectLst/>
                          <a:latin typeface="Calibri" panose="020F0502020204030204" pitchFamily="34" charset="0"/>
                        </a:rPr>
                        <a:t>Rolling Stone</a:t>
                      </a:r>
                    </a:p>
                  </a:txBody>
                  <a:tcPr marL="5180" marR="5180" marT="5180" marB="0" anchor="b">
                    <a:lnL>
                      <a:noFill/>
                    </a:lnL>
                    <a:lnR>
                      <a:noFill/>
                    </a:lnR>
                    <a:lnT>
                      <a:noFill/>
                    </a:lnT>
                    <a:lnB>
                      <a:noFill/>
                    </a:lnB>
                  </a:tcPr>
                </a:tc>
                <a:extLst>
                  <a:ext uri="{0D108BD9-81ED-4DB2-BD59-A6C34878D82A}">
                    <a16:rowId xmlns:a16="http://schemas.microsoft.com/office/drawing/2014/main" val="3092458951"/>
                  </a:ext>
                </a:extLst>
              </a:tr>
              <a:tr h="103603">
                <a:tc>
                  <a:txBody>
                    <a:bodyPr/>
                    <a:lstStyle/>
                    <a:p>
                      <a:pPr algn="l" fontAlgn="b"/>
                      <a:r>
                        <a:rPr lang="en-US" sz="800" b="0" i="0" u="none" strike="noStrike">
                          <a:solidFill>
                            <a:srgbClr val="000000"/>
                          </a:solidFill>
                          <a:effectLst/>
                          <a:latin typeface="Calibri" panose="020F0502020204030204" pitchFamily="34" charset="0"/>
                        </a:rPr>
                        <a:t>RotoWire</a:t>
                      </a:r>
                    </a:p>
                  </a:txBody>
                  <a:tcPr marL="5180" marR="5180" marT="5180" marB="0" anchor="b">
                    <a:lnL>
                      <a:noFill/>
                    </a:lnL>
                    <a:lnR>
                      <a:noFill/>
                    </a:lnR>
                    <a:lnT>
                      <a:noFill/>
                    </a:lnT>
                    <a:lnB>
                      <a:noFill/>
                    </a:lnB>
                  </a:tcPr>
                </a:tc>
                <a:extLst>
                  <a:ext uri="{0D108BD9-81ED-4DB2-BD59-A6C34878D82A}">
                    <a16:rowId xmlns:a16="http://schemas.microsoft.com/office/drawing/2014/main" val="1460651998"/>
                  </a:ext>
                </a:extLst>
              </a:tr>
              <a:tr h="103603">
                <a:tc>
                  <a:txBody>
                    <a:bodyPr/>
                    <a:lstStyle/>
                    <a:p>
                      <a:pPr algn="l" fontAlgn="b"/>
                      <a:r>
                        <a:rPr lang="en-US" sz="800" b="0" i="0" u="none" strike="noStrike">
                          <a:solidFill>
                            <a:srgbClr val="000000"/>
                          </a:solidFill>
                          <a:effectLst/>
                          <a:latin typeface="Calibri" panose="020F0502020204030204" pitchFamily="34" charset="0"/>
                        </a:rPr>
                        <a:t>Sallys Baking Addiction</a:t>
                      </a:r>
                    </a:p>
                  </a:txBody>
                  <a:tcPr marL="5180" marR="5180" marT="5180" marB="0" anchor="b">
                    <a:lnL>
                      <a:noFill/>
                    </a:lnL>
                    <a:lnR>
                      <a:noFill/>
                    </a:lnR>
                    <a:lnT>
                      <a:noFill/>
                    </a:lnT>
                    <a:lnB>
                      <a:noFill/>
                    </a:lnB>
                  </a:tcPr>
                </a:tc>
                <a:extLst>
                  <a:ext uri="{0D108BD9-81ED-4DB2-BD59-A6C34878D82A}">
                    <a16:rowId xmlns:a16="http://schemas.microsoft.com/office/drawing/2014/main" val="1747052718"/>
                  </a:ext>
                </a:extLst>
              </a:tr>
              <a:tr h="103603">
                <a:tc>
                  <a:txBody>
                    <a:bodyPr/>
                    <a:lstStyle/>
                    <a:p>
                      <a:pPr algn="l" fontAlgn="b"/>
                      <a:r>
                        <a:rPr lang="en-US" sz="800" b="0" i="0" u="none" strike="noStrike">
                          <a:solidFill>
                            <a:srgbClr val="000000"/>
                          </a:solidFill>
                          <a:effectLst/>
                          <a:latin typeface="Calibri" panose="020F0502020204030204" pitchFamily="34" charset="0"/>
                        </a:rPr>
                        <a:t>Salon</a:t>
                      </a:r>
                    </a:p>
                  </a:txBody>
                  <a:tcPr marL="5180" marR="5180" marT="5180" marB="0" anchor="b">
                    <a:lnL>
                      <a:noFill/>
                    </a:lnL>
                    <a:lnR>
                      <a:noFill/>
                    </a:lnR>
                    <a:lnT>
                      <a:noFill/>
                    </a:lnT>
                    <a:lnB>
                      <a:noFill/>
                    </a:lnB>
                  </a:tcPr>
                </a:tc>
                <a:extLst>
                  <a:ext uri="{0D108BD9-81ED-4DB2-BD59-A6C34878D82A}">
                    <a16:rowId xmlns:a16="http://schemas.microsoft.com/office/drawing/2014/main" val="1620097711"/>
                  </a:ext>
                </a:extLst>
              </a:tr>
              <a:tr h="103603">
                <a:tc>
                  <a:txBody>
                    <a:bodyPr/>
                    <a:lstStyle/>
                    <a:p>
                      <a:pPr algn="l" fontAlgn="b"/>
                      <a:r>
                        <a:rPr lang="en-US" sz="800" b="0" i="0" u="none" strike="noStrike">
                          <a:solidFill>
                            <a:srgbClr val="000000"/>
                          </a:solidFill>
                          <a:effectLst/>
                          <a:latin typeface="Calibri" panose="020F0502020204030204" pitchFamily="34" charset="0"/>
                        </a:rPr>
                        <a:t>Salt and Lavender</a:t>
                      </a:r>
                    </a:p>
                  </a:txBody>
                  <a:tcPr marL="5180" marR="5180" marT="5180" marB="0" anchor="b">
                    <a:lnL>
                      <a:noFill/>
                    </a:lnL>
                    <a:lnR>
                      <a:noFill/>
                    </a:lnR>
                    <a:lnT>
                      <a:noFill/>
                    </a:lnT>
                    <a:lnB>
                      <a:noFill/>
                    </a:lnB>
                  </a:tcPr>
                </a:tc>
                <a:extLst>
                  <a:ext uri="{0D108BD9-81ED-4DB2-BD59-A6C34878D82A}">
                    <a16:rowId xmlns:a16="http://schemas.microsoft.com/office/drawing/2014/main" val="3589398346"/>
                  </a:ext>
                </a:extLst>
              </a:tr>
              <a:tr h="103603">
                <a:tc>
                  <a:txBody>
                    <a:bodyPr/>
                    <a:lstStyle/>
                    <a:p>
                      <a:pPr algn="l" fontAlgn="b"/>
                      <a:r>
                        <a:rPr lang="en-US" sz="800" b="0" i="0" u="none" strike="noStrike">
                          <a:solidFill>
                            <a:srgbClr val="000000"/>
                          </a:solidFill>
                          <a:effectLst/>
                          <a:latin typeface="Calibri" panose="020F0502020204030204" pitchFamily="34" charset="0"/>
                        </a:rPr>
                        <a:t>Scrabble GO</a:t>
                      </a:r>
                    </a:p>
                  </a:txBody>
                  <a:tcPr marL="5180" marR="5180" marT="5180" marB="0" anchor="b">
                    <a:lnL>
                      <a:noFill/>
                    </a:lnL>
                    <a:lnR>
                      <a:noFill/>
                    </a:lnR>
                    <a:lnT>
                      <a:noFill/>
                    </a:lnT>
                    <a:lnB>
                      <a:noFill/>
                    </a:lnB>
                  </a:tcPr>
                </a:tc>
                <a:extLst>
                  <a:ext uri="{0D108BD9-81ED-4DB2-BD59-A6C34878D82A}">
                    <a16:rowId xmlns:a16="http://schemas.microsoft.com/office/drawing/2014/main" val="55517803"/>
                  </a:ext>
                </a:extLst>
              </a:tr>
              <a:tr h="103603">
                <a:tc>
                  <a:txBody>
                    <a:bodyPr/>
                    <a:lstStyle/>
                    <a:p>
                      <a:pPr algn="l" fontAlgn="b"/>
                      <a:r>
                        <a:rPr lang="en-US" sz="800" b="0" i="0" u="none" strike="noStrike">
                          <a:solidFill>
                            <a:srgbClr val="000000"/>
                          </a:solidFill>
                          <a:effectLst/>
                          <a:latin typeface="Calibri" panose="020F0502020204030204" pitchFamily="34" charset="0"/>
                        </a:rPr>
                        <a:t>Scrambled Chefs</a:t>
                      </a:r>
                    </a:p>
                  </a:txBody>
                  <a:tcPr marL="5180" marR="5180" marT="5180" marB="0" anchor="b">
                    <a:lnL>
                      <a:noFill/>
                    </a:lnL>
                    <a:lnR>
                      <a:noFill/>
                    </a:lnR>
                    <a:lnT>
                      <a:noFill/>
                    </a:lnT>
                    <a:lnB>
                      <a:noFill/>
                    </a:lnB>
                  </a:tcPr>
                </a:tc>
                <a:extLst>
                  <a:ext uri="{0D108BD9-81ED-4DB2-BD59-A6C34878D82A}">
                    <a16:rowId xmlns:a16="http://schemas.microsoft.com/office/drawing/2014/main" val="931276491"/>
                  </a:ext>
                </a:extLst>
              </a:tr>
              <a:tr h="103603">
                <a:tc>
                  <a:txBody>
                    <a:bodyPr/>
                    <a:lstStyle/>
                    <a:p>
                      <a:pPr algn="l" fontAlgn="b"/>
                      <a:r>
                        <a:rPr lang="en-US" sz="800" b="0" i="0" u="none" strike="noStrike">
                          <a:solidFill>
                            <a:srgbClr val="000000"/>
                          </a:solidFill>
                          <a:effectLst/>
                          <a:latin typeface="Calibri" panose="020F0502020204030204" pitchFamily="34" charset="0"/>
                        </a:rPr>
                        <a:t>Screen Rant</a:t>
                      </a:r>
                    </a:p>
                  </a:txBody>
                  <a:tcPr marL="5180" marR="5180" marT="5180" marB="0" anchor="b">
                    <a:lnL>
                      <a:noFill/>
                    </a:lnL>
                    <a:lnR>
                      <a:noFill/>
                    </a:lnR>
                    <a:lnT>
                      <a:noFill/>
                    </a:lnT>
                    <a:lnB>
                      <a:noFill/>
                    </a:lnB>
                  </a:tcPr>
                </a:tc>
                <a:extLst>
                  <a:ext uri="{0D108BD9-81ED-4DB2-BD59-A6C34878D82A}">
                    <a16:rowId xmlns:a16="http://schemas.microsoft.com/office/drawing/2014/main" val="2506504943"/>
                  </a:ext>
                </a:extLst>
              </a:tr>
              <a:tr h="103603">
                <a:tc>
                  <a:txBody>
                    <a:bodyPr/>
                    <a:lstStyle/>
                    <a:p>
                      <a:pPr algn="l" fontAlgn="b"/>
                      <a:r>
                        <a:rPr lang="en-US" sz="800" b="0" i="0" u="none" strike="noStrike">
                          <a:solidFill>
                            <a:srgbClr val="000000"/>
                          </a:solidFill>
                          <a:effectLst/>
                          <a:latin typeface="Calibri" panose="020F0502020204030204" pitchFamily="34" charset="0"/>
                        </a:rPr>
                        <a:t>Second Nexus</a:t>
                      </a:r>
                    </a:p>
                  </a:txBody>
                  <a:tcPr marL="5180" marR="5180" marT="5180" marB="0" anchor="b">
                    <a:lnL>
                      <a:noFill/>
                    </a:lnL>
                    <a:lnR>
                      <a:noFill/>
                    </a:lnR>
                    <a:lnT>
                      <a:noFill/>
                    </a:lnT>
                    <a:lnB>
                      <a:noFill/>
                    </a:lnB>
                  </a:tcPr>
                </a:tc>
                <a:extLst>
                  <a:ext uri="{0D108BD9-81ED-4DB2-BD59-A6C34878D82A}">
                    <a16:rowId xmlns:a16="http://schemas.microsoft.com/office/drawing/2014/main" val="3605046164"/>
                  </a:ext>
                </a:extLst>
              </a:tr>
              <a:tr h="103603">
                <a:tc>
                  <a:txBody>
                    <a:bodyPr/>
                    <a:lstStyle/>
                    <a:p>
                      <a:pPr algn="l" fontAlgn="b"/>
                      <a:r>
                        <a:rPr lang="en-US" sz="800" b="0" i="0" u="none" strike="noStrike">
                          <a:solidFill>
                            <a:srgbClr val="000000"/>
                          </a:solidFill>
                          <a:effectLst/>
                          <a:latin typeface="Calibri" panose="020F0502020204030204" pitchFamily="34" charset="0"/>
                        </a:rPr>
                        <a:t>SFGATE</a:t>
                      </a:r>
                    </a:p>
                  </a:txBody>
                  <a:tcPr marL="5180" marR="5180" marT="5180" marB="0" anchor="b">
                    <a:lnL>
                      <a:noFill/>
                    </a:lnL>
                    <a:lnR>
                      <a:noFill/>
                    </a:lnR>
                    <a:lnT>
                      <a:noFill/>
                    </a:lnT>
                    <a:lnB>
                      <a:noFill/>
                    </a:lnB>
                  </a:tcPr>
                </a:tc>
                <a:extLst>
                  <a:ext uri="{0D108BD9-81ED-4DB2-BD59-A6C34878D82A}">
                    <a16:rowId xmlns:a16="http://schemas.microsoft.com/office/drawing/2014/main" val="1200829518"/>
                  </a:ext>
                </a:extLst>
              </a:tr>
              <a:tr h="103603">
                <a:tc>
                  <a:txBody>
                    <a:bodyPr/>
                    <a:lstStyle/>
                    <a:p>
                      <a:pPr algn="l" fontAlgn="b"/>
                      <a:r>
                        <a:rPr lang="en-US" sz="800" b="0" i="0" u="none" strike="noStrike">
                          <a:solidFill>
                            <a:srgbClr val="000000"/>
                          </a:solidFill>
                          <a:effectLst/>
                          <a:latin typeface="Calibri" panose="020F0502020204030204" pitchFamily="34" charset="0"/>
                        </a:rPr>
                        <a:t>SheKnows</a:t>
                      </a:r>
                    </a:p>
                  </a:txBody>
                  <a:tcPr marL="5180" marR="5180" marT="5180" marB="0" anchor="b">
                    <a:lnL>
                      <a:noFill/>
                    </a:lnL>
                    <a:lnR>
                      <a:noFill/>
                    </a:lnR>
                    <a:lnT>
                      <a:noFill/>
                    </a:lnT>
                    <a:lnB>
                      <a:noFill/>
                    </a:lnB>
                  </a:tcPr>
                </a:tc>
                <a:extLst>
                  <a:ext uri="{0D108BD9-81ED-4DB2-BD59-A6C34878D82A}">
                    <a16:rowId xmlns:a16="http://schemas.microsoft.com/office/drawing/2014/main" val="1311443638"/>
                  </a:ext>
                </a:extLst>
              </a:tr>
              <a:tr h="103603">
                <a:tc>
                  <a:txBody>
                    <a:bodyPr/>
                    <a:lstStyle/>
                    <a:p>
                      <a:pPr algn="l" fontAlgn="b"/>
                      <a:r>
                        <a:rPr lang="en-US" sz="800" b="0" i="0" u="none" strike="noStrike">
                          <a:solidFill>
                            <a:srgbClr val="000000"/>
                          </a:solidFill>
                          <a:effectLst/>
                          <a:latin typeface="Calibri" panose="020F0502020204030204" pitchFamily="34" charset="0"/>
                        </a:rPr>
                        <a:t>Showbiz Cheat Sheet</a:t>
                      </a:r>
                    </a:p>
                  </a:txBody>
                  <a:tcPr marL="5180" marR="5180" marT="5180" marB="0" anchor="b">
                    <a:lnL>
                      <a:noFill/>
                    </a:lnL>
                    <a:lnR>
                      <a:noFill/>
                    </a:lnR>
                    <a:lnT>
                      <a:noFill/>
                    </a:lnT>
                    <a:lnB>
                      <a:noFill/>
                    </a:lnB>
                  </a:tcPr>
                </a:tc>
                <a:extLst>
                  <a:ext uri="{0D108BD9-81ED-4DB2-BD59-A6C34878D82A}">
                    <a16:rowId xmlns:a16="http://schemas.microsoft.com/office/drawing/2014/main" val="3076906179"/>
                  </a:ext>
                </a:extLst>
              </a:tr>
              <a:tr h="103603">
                <a:tc>
                  <a:txBody>
                    <a:bodyPr/>
                    <a:lstStyle/>
                    <a:p>
                      <a:pPr algn="l" fontAlgn="b"/>
                      <a:r>
                        <a:rPr lang="en-US" sz="800" b="0" i="0" u="none" strike="noStrike">
                          <a:solidFill>
                            <a:srgbClr val="000000"/>
                          </a:solidFill>
                          <a:effectLst/>
                          <a:latin typeface="Calibri" panose="020F0502020204030204" pitchFamily="34" charset="0"/>
                        </a:rPr>
                        <a:t>Skinnytaste</a:t>
                      </a:r>
                    </a:p>
                  </a:txBody>
                  <a:tcPr marL="5180" marR="5180" marT="5180" marB="0" anchor="b">
                    <a:lnL>
                      <a:noFill/>
                    </a:lnL>
                    <a:lnR>
                      <a:noFill/>
                    </a:lnR>
                    <a:lnT>
                      <a:noFill/>
                    </a:lnT>
                    <a:lnB>
                      <a:noFill/>
                    </a:lnB>
                  </a:tcPr>
                </a:tc>
                <a:extLst>
                  <a:ext uri="{0D108BD9-81ED-4DB2-BD59-A6C34878D82A}">
                    <a16:rowId xmlns:a16="http://schemas.microsoft.com/office/drawing/2014/main" val="2161193916"/>
                  </a:ext>
                </a:extLst>
              </a:tr>
              <a:tr h="103603">
                <a:tc>
                  <a:txBody>
                    <a:bodyPr/>
                    <a:lstStyle/>
                    <a:p>
                      <a:pPr algn="l" fontAlgn="b"/>
                      <a:r>
                        <a:rPr lang="en-US" sz="800" b="0" i="0" u="none" strike="noStrike">
                          <a:solidFill>
                            <a:srgbClr val="000000"/>
                          </a:solidFill>
                          <a:effectLst/>
                          <a:latin typeface="Calibri" panose="020F0502020204030204" pitchFamily="34" charset="0"/>
                        </a:rPr>
                        <a:t>Small Joys</a:t>
                      </a:r>
                    </a:p>
                  </a:txBody>
                  <a:tcPr marL="5180" marR="5180" marT="5180" marB="0" anchor="b">
                    <a:lnL>
                      <a:noFill/>
                    </a:lnL>
                    <a:lnR>
                      <a:noFill/>
                    </a:lnR>
                    <a:lnT>
                      <a:noFill/>
                    </a:lnT>
                    <a:lnB>
                      <a:noFill/>
                    </a:lnB>
                  </a:tcPr>
                </a:tc>
                <a:extLst>
                  <a:ext uri="{0D108BD9-81ED-4DB2-BD59-A6C34878D82A}">
                    <a16:rowId xmlns:a16="http://schemas.microsoft.com/office/drawing/2014/main" val="1840475288"/>
                  </a:ext>
                </a:extLst>
              </a:tr>
              <a:tr h="103603">
                <a:tc>
                  <a:txBody>
                    <a:bodyPr/>
                    <a:lstStyle/>
                    <a:p>
                      <a:pPr algn="l" fontAlgn="b"/>
                      <a:r>
                        <a:rPr lang="en-US" sz="800" b="0" i="0" u="none" strike="noStrike">
                          <a:solidFill>
                            <a:srgbClr val="000000"/>
                          </a:solidFill>
                          <a:effectLst/>
                          <a:latin typeface="Calibri" panose="020F0502020204030204" pitchFamily="34" charset="0"/>
                        </a:rPr>
                        <a:t>SmartNews</a:t>
                      </a:r>
                    </a:p>
                  </a:txBody>
                  <a:tcPr marL="5180" marR="5180" marT="5180" marB="0" anchor="b">
                    <a:lnL>
                      <a:noFill/>
                    </a:lnL>
                    <a:lnR>
                      <a:noFill/>
                    </a:lnR>
                    <a:lnT>
                      <a:noFill/>
                    </a:lnT>
                    <a:lnB>
                      <a:noFill/>
                    </a:lnB>
                  </a:tcPr>
                </a:tc>
                <a:extLst>
                  <a:ext uri="{0D108BD9-81ED-4DB2-BD59-A6C34878D82A}">
                    <a16:rowId xmlns:a16="http://schemas.microsoft.com/office/drawing/2014/main" val="854288607"/>
                  </a:ext>
                </a:extLst>
              </a:tr>
              <a:tr h="103603">
                <a:tc>
                  <a:txBody>
                    <a:bodyPr/>
                    <a:lstStyle/>
                    <a:p>
                      <a:pPr algn="l" fontAlgn="b"/>
                      <a:r>
                        <a:rPr lang="en-US" sz="800" b="0" i="0" u="none" strike="noStrike">
                          <a:solidFill>
                            <a:srgbClr val="000000"/>
                          </a:solidFill>
                          <a:effectLst/>
                          <a:latin typeface="Calibri" panose="020F0502020204030204" pitchFamily="34" charset="0"/>
                        </a:rPr>
                        <a:t>Snopes</a:t>
                      </a:r>
                    </a:p>
                  </a:txBody>
                  <a:tcPr marL="5180" marR="5180" marT="5180" marB="0" anchor="b">
                    <a:lnL>
                      <a:noFill/>
                    </a:lnL>
                    <a:lnR>
                      <a:noFill/>
                    </a:lnR>
                    <a:lnT>
                      <a:noFill/>
                    </a:lnT>
                    <a:lnB>
                      <a:noFill/>
                    </a:lnB>
                  </a:tcPr>
                </a:tc>
                <a:extLst>
                  <a:ext uri="{0D108BD9-81ED-4DB2-BD59-A6C34878D82A}">
                    <a16:rowId xmlns:a16="http://schemas.microsoft.com/office/drawing/2014/main" val="2143244022"/>
                  </a:ext>
                </a:extLst>
              </a:tr>
              <a:tr h="103603">
                <a:tc>
                  <a:txBody>
                    <a:bodyPr/>
                    <a:lstStyle/>
                    <a:p>
                      <a:pPr algn="l" fontAlgn="b"/>
                      <a:r>
                        <a:rPr lang="en-US" sz="800" b="0" i="0" u="none" strike="noStrike">
                          <a:solidFill>
                            <a:srgbClr val="000000"/>
                          </a:solidFill>
                          <a:effectLst/>
                          <a:latin typeface="Calibri" panose="020F0502020204030204" pitchFamily="34" charset="0"/>
                        </a:rPr>
                        <a:t>Soap Hub</a:t>
                      </a:r>
                    </a:p>
                  </a:txBody>
                  <a:tcPr marL="5180" marR="5180" marT="5180" marB="0" anchor="b">
                    <a:lnL>
                      <a:noFill/>
                    </a:lnL>
                    <a:lnR>
                      <a:noFill/>
                    </a:lnR>
                    <a:lnT>
                      <a:noFill/>
                    </a:lnT>
                    <a:lnB>
                      <a:noFill/>
                    </a:lnB>
                  </a:tcPr>
                </a:tc>
                <a:extLst>
                  <a:ext uri="{0D108BD9-81ED-4DB2-BD59-A6C34878D82A}">
                    <a16:rowId xmlns:a16="http://schemas.microsoft.com/office/drawing/2014/main" val="34605991"/>
                  </a:ext>
                </a:extLst>
              </a:tr>
              <a:tr h="103603">
                <a:tc>
                  <a:txBody>
                    <a:bodyPr/>
                    <a:lstStyle/>
                    <a:p>
                      <a:pPr algn="l" fontAlgn="b"/>
                      <a:r>
                        <a:rPr lang="en-US" sz="800" b="0" i="0" u="none" strike="noStrike">
                          <a:solidFill>
                            <a:srgbClr val="000000"/>
                          </a:solidFill>
                          <a:effectLst/>
                          <a:latin typeface="Calibri" panose="020F0502020204030204" pitchFamily="34" charset="0"/>
                        </a:rPr>
                        <a:t>Soap Opera Spy</a:t>
                      </a:r>
                    </a:p>
                  </a:txBody>
                  <a:tcPr marL="5180" marR="5180" marT="5180" marB="0" anchor="b">
                    <a:lnL>
                      <a:noFill/>
                    </a:lnL>
                    <a:lnR>
                      <a:noFill/>
                    </a:lnR>
                    <a:lnT>
                      <a:noFill/>
                    </a:lnT>
                    <a:lnB>
                      <a:noFill/>
                    </a:lnB>
                  </a:tcPr>
                </a:tc>
                <a:extLst>
                  <a:ext uri="{0D108BD9-81ED-4DB2-BD59-A6C34878D82A}">
                    <a16:rowId xmlns:a16="http://schemas.microsoft.com/office/drawing/2014/main" val="3161866104"/>
                  </a:ext>
                </a:extLst>
              </a:tr>
              <a:tr h="103603">
                <a:tc>
                  <a:txBody>
                    <a:bodyPr/>
                    <a:lstStyle/>
                    <a:p>
                      <a:pPr algn="l" fontAlgn="b"/>
                      <a:r>
                        <a:rPr lang="en-US" sz="800" b="0" i="0" u="none" strike="noStrike">
                          <a:solidFill>
                            <a:srgbClr val="000000"/>
                          </a:solidFill>
                          <a:effectLst/>
                          <a:latin typeface="Calibri" panose="020F0502020204030204" pitchFamily="34" charset="0"/>
                        </a:rPr>
                        <a:t>Software Testing Help</a:t>
                      </a:r>
                    </a:p>
                  </a:txBody>
                  <a:tcPr marL="5180" marR="5180" marT="5180" marB="0" anchor="b">
                    <a:lnL>
                      <a:noFill/>
                    </a:lnL>
                    <a:lnR>
                      <a:noFill/>
                    </a:lnR>
                    <a:lnT>
                      <a:noFill/>
                    </a:lnT>
                    <a:lnB>
                      <a:noFill/>
                    </a:lnB>
                  </a:tcPr>
                </a:tc>
                <a:extLst>
                  <a:ext uri="{0D108BD9-81ED-4DB2-BD59-A6C34878D82A}">
                    <a16:rowId xmlns:a16="http://schemas.microsoft.com/office/drawing/2014/main" val="2669701125"/>
                  </a:ext>
                </a:extLst>
              </a:tr>
              <a:tr h="103603">
                <a:tc>
                  <a:txBody>
                    <a:bodyPr/>
                    <a:lstStyle/>
                    <a:p>
                      <a:pPr algn="l" fontAlgn="b"/>
                      <a:r>
                        <a:rPr lang="en-US" sz="800" b="0" i="0" u="none" strike="noStrike">
                          <a:solidFill>
                            <a:srgbClr val="000000"/>
                          </a:solidFill>
                          <a:effectLst/>
                          <a:latin typeface="Calibri" panose="020F0502020204030204" pitchFamily="34" charset="0"/>
                        </a:rPr>
                        <a:t>Solitaire</a:t>
                      </a:r>
                    </a:p>
                  </a:txBody>
                  <a:tcPr marL="5180" marR="5180" marT="5180" marB="0" anchor="b">
                    <a:lnL>
                      <a:noFill/>
                    </a:lnL>
                    <a:lnR>
                      <a:noFill/>
                    </a:lnR>
                    <a:lnT>
                      <a:noFill/>
                    </a:lnT>
                    <a:lnB>
                      <a:noFill/>
                    </a:lnB>
                  </a:tcPr>
                </a:tc>
                <a:extLst>
                  <a:ext uri="{0D108BD9-81ED-4DB2-BD59-A6C34878D82A}">
                    <a16:rowId xmlns:a16="http://schemas.microsoft.com/office/drawing/2014/main" val="279687397"/>
                  </a:ext>
                </a:extLst>
              </a:tr>
              <a:tr h="103603">
                <a:tc>
                  <a:txBody>
                    <a:bodyPr/>
                    <a:lstStyle/>
                    <a:p>
                      <a:pPr algn="l" fontAlgn="b"/>
                      <a:r>
                        <a:rPr lang="en-US" sz="800" b="0" i="0" u="none" strike="noStrike">
                          <a:solidFill>
                            <a:srgbClr val="000000"/>
                          </a:solidFill>
                          <a:effectLst/>
                          <a:latin typeface="Calibri" panose="020F0502020204030204" pitchFamily="34" charset="0"/>
                        </a:rPr>
                        <a:t>Spades</a:t>
                      </a:r>
                    </a:p>
                  </a:txBody>
                  <a:tcPr marL="5180" marR="5180" marT="5180" marB="0" anchor="b">
                    <a:lnL>
                      <a:noFill/>
                    </a:lnL>
                    <a:lnR>
                      <a:noFill/>
                    </a:lnR>
                    <a:lnT>
                      <a:noFill/>
                    </a:lnT>
                    <a:lnB>
                      <a:noFill/>
                    </a:lnB>
                  </a:tcPr>
                </a:tc>
                <a:extLst>
                  <a:ext uri="{0D108BD9-81ED-4DB2-BD59-A6C34878D82A}">
                    <a16:rowId xmlns:a16="http://schemas.microsoft.com/office/drawing/2014/main" val="423665016"/>
                  </a:ext>
                </a:extLst>
              </a:tr>
              <a:tr h="103603">
                <a:tc>
                  <a:txBody>
                    <a:bodyPr/>
                    <a:lstStyle/>
                    <a:p>
                      <a:pPr algn="l" fontAlgn="b"/>
                      <a:r>
                        <a:rPr lang="en-US" sz="800" b="0" i="0" u="none" strike="noStrike">
                          <a:solidFill>
                            <a:srgbClr val="000000"/>
                          </a:solidFill>
                          <a:effectLst/>
                          <a:latin typeface="Calibri" panose="020F0502020204030204" pitchFamily="34" charset="0"/>
                        </a:rPr>
                        <a:t>SpanishDict</a:t>
                      </a:r>
                    </a:p>
                  </a:txBody>
                  <a:tcPr marL="5180" marR="5180" marT="5180" marB="0" anchor="b">
                    <a:lnL>
                      <a:noFill/>
                    </a:lnL>
                    <a:lnR>
                      <a:noFill/>
                    </a:lnR>
                    <a:lnT>
                      <a:noFill/>
                    </a:lnT>
                    <a:lnB>
                      <a:noFill/>
                    </a:lnB>
                  </a:tcPr>
                </a:tc>
                <a:extLst>
                  <a:ext uri="{0D108BD9-81ED-4DB2-BD59-A6C34878D82A}">
                    <a16:rowId xmlns:a16="http://schemas.microsoft.com/office/drawing/2014/main" val="4157013324"/>
                  </a:ext>
                </a:extLst>
              </a:tr>
              <a:tr h="103603">
                <a:tc>
                  <a:txBody>
                    <a:bodyPr/>
                    <a:lstStyle/>
                    <a:p>
                      <a:pPr algn="l" fontAlgn="b"/>
                      <a:r>
                        <a:rPr lang="en-US" sz="800" b="0" i="0" u="none" strike="noStrike">
                          <a:solidFill>
                            <a:srgbClr val="000000"/>
                          </a:solidFill>
                          <a:effectLst/>
                          <a:latin typeface="Calibri" panose="020F0502020204030204" pitchFamily="34" charset="0"/>
                        </a:rPr>
                        <a:t>Spend with Pennies</a:t>
                      </a:r>
                    </a:p>
                  </a:txBody>
                  <a:tcPr marL="5180" marR="5180" marT="5180" marB="0" anchor="b">
                    <a:lnL>
                      <a:noFill/>
                    </a:lnL>
                    <a:lnR>
                      <a:noFill/>
                    </a:lnR>
                    <a:lnT>
                      <a:noFill/>
                    </a:lnT>
                    <a:lnB>
                      <a:noFill/>
                    </a:lnB>
                  </a:tcPr>
                </a:tc>
                <a:extLst>
                  <a:ext uri="{0D108BD9-81ED-4DB2-BD59-A6C34878D82A}">
                    <a16:rowId xmlns:a16="http://schemas.microsoft.com/office/drawing/2014/main" val="261120589"/>
                  </a:ext>
                </a:extLst>
              </a:tr>
              <a:tr h="103603">
                <a:tc>
                  <a:txBody>
                    <a:bodyPr/>
                    <a:lstStyle/>
                    <a:p>
                      <a:pPr algn="l" fontAlgn="b"/>
                      <a:r>
                        <a:rPr lang="en-US" sz="800" b="0" i="0" u="none" strike="noStrike" dirty="0">
                          <a:solidFill>
                            <a:srgbClr val="000000"/>
                          </a:solidFill>
                          <a:effectLst/>
                          <a:latin typeface="Calibri" panose="020F0502020204030204" pitchFamily="34" charset="0"/>
                        </a:rPr>
                        <a:t>Sports Illustrated</a:t>
                      </a:r>
                    </a:p>
                  </a:txBody>
                  <a:tcPr marL="5180" marR="5180" marT="5180" marB="0" anchor="b">
                    <a:lnL>
                      <a:noFill/>
                    </a:lnL>
                    <a:lnR>
                      <a:noFill/>
                    </a:lnR>
                    <a:lnT>
                      <a:noFill/>
                    </a:lnT>
                    <a:lnB>
                      <a:noFill/>
                    </a:lnB>
                  </a:tcPr>
                </a:tc>
                <a:extLst>
                  <a:ext uri="{0D108BD9-81ED-4DB2-BD59-A6C34878D82A}">
                    <a16:rowId xmlns:a16="http://schemas.microsoft.com/office/drawing/2014/main" val="47002781"/>
                  </a:ext>
                </a:extLst>
              </a:tr>
            </a:tbl>
          </a:graphicData>
        </a:graphic>
      </p:graphicFrame>
      <p:graphicFrame>
        <p:nvGraphicFramePr>
          <p:cNvPr id="9" name="Table 8">
            <a:extLst>
              <a:ext uri="{FF2B5EF4-FFF2-40B4-BE49-F238E27FC236}">
                <a16:creationId xmlns:a16="http://schemas.microsoft.com/office/drawing/2014/main" id="{05CDF121-4851-8A02-2380-1C592AC1E346}"/>
              </a:ext>
            </a:extLst>
          </p:cNvPr>
          <p:cNvGraphicFramePr>
            <a:graphicFrameLocks noGrp="1"/>
          </p:cNvGraphicFramePr>
          <p:nvPr>
            <p:extLst>
              <p:ext uri="{D42A27DB-BD31-4B8C-83A1-F6EECF244321}">
                <p14:modId xmlns:p14="http://schemas.microsoft.com/office/powerpoint/2010/main" val="257670868"/>
              </p:ext>
            </p:extLst>
          </p:nvPr>
        </p:nvGraphicFramePr>
        <p:xfrm>
          <a:off x="2014661" y="1234307"/>
          <a:ext cx="1139073" cy="5338200"/>
        </p:xfrm>
        <a:graphic>
          <a:graphicData uri="http://schemas.openxmlformats.org/drawingml/2006/table">
            <a:tbl>
              <a:tblPr/>
              <a:tblGrid>
                <a:gridCol w="1139073">
                  <a:extLst>
                    <a:ext uri="{9D8B030D-6E8A-4147-A177-3AD203B41FA5}">
                      <a16:colId xmlns:a16="http://schemas.microsoft.com/office/drawing/2014/main" val="1651762704"/>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Stocktwits</a:t>
                      </a:r>
                    </a:p>
                  </a:txBody>
                  <a:tcPr marL="5180" marR="5180" marT="5180" marB="0" anchor="b">
                    <a:lnL>
                      <a:noFill/>
                    </a:lnL>
                    <a:lnR>
                      <a:noFill/>
                    </a:lnR>
                    <a:lnT>
                      <a:noFill/>
                    </a:lnT>
                    <a:lnB>
                      <a:noFill/>
                    </a:lnB>
                  </a:tcPr>
                </a:tc>
                <a:extLst>
                  <a:ext uri="{0D108BD9-81ED-4DB2-BD59-A6C34878D82A}">
                    <a16:rowId xmlns:a16="http://schemas.microsoft.com/office/drawing/2014/main" val="2429927138"/>
                  </a:ext>
                </a:extLst>
              </a:tr>
              <a:tr h="103603">
                <a:tc>
                  <a:txBody>
                    <a:bodyPr/>
                    <a:lstStyle/>
                    <a:p>
                      <a:pPr algn="l" fontAlgn="b"/>
                      <a:r>
                        <a:rPr lang="en-US" sz="800" b="0" i="0" u="none" strike="noStrike">
                          <a:solidFill>
                            <a:srgbClr val="000000"/>
                          </a:solidFill>
                          <a:effectLst/>
                          <a:latin typeface="Calibri" panose="020F0502020204030204" pitchFamily="34" charset="0"/>
                        </a:rPr>
                        <a:t>Stylecaster</a:t>
                      </a:r>
                    </a:p>
                  </a:txBody>
                  <a:tcPr marL="5180" marR="5180" marT="5180" marB="0" anchor="b">
                    <a:lnL>
                      <a:noFill/>
                    </a:lnL>
                    <a:lnR>
                      <a:noFill/>
                    </a:lnR>
                    <a:lnT>
                      <a:noFill/>
                    </a:lnT>
                    <a:lnB>
                      <a:noFill/>
                    </a:lnB>
                  </a:tcPr>
                </a:tc>
                <a:extLst>
                  <a:ext uri="{0D108BD9-81ED-4DB2-BD59-A6C34878D82A}">
                    <a16:rowId xmlns:a16="http://schemas.microsoft.com/office/drawing/2014/main" val="1688587068"/>
                  </a:ext>
                </a:extLst>
              </a:tr>
              <a:tr h="103603">
                <a:tc>
                  <a:txBody>
                    <a:bodyPr/>
                    <a:lstStyle/>
                    <a:p>
                      <a:pPr algn="l" fontAlgn="b"/>
                      <a:r>
                        <a:rPr lang="en-US" sz="800" b="0" i="0" u="none" strike="noStrike">
                          <a:solidFill>
                            <a:srgbClr val="000000"/>
                          </a:solidFill>
                          <a:effectLst/>
                          <a:latin typeface="Calibri" panose="020F0502020204030204" pitchFamily="34" charset="0"/>
                        </a:rPr>
                        <a:t>Sudoku</a:t>
                      </a:r>
                    </a:p>
                  </a:txBody>
                  <a:tcPr marL="5180" marR="5180" marT="5180" marB="0" anchor="b">
                    <a:lnL>
                      <a:noFill/>
                    </a:lnL>
                    <a:lnR>
                      <a:noFill/>
                    </a:lnR>
                    <a:lnT>
                      <a:noFill/>
                    </a:lnT>
                    <a:lnB>
                      <a:noFill/>
                    </a:lnB>
                  </a:tcPr>
                </a:tc>
                <a:extLst>
                  <a:ext uri="{0D108BD9-81ED-4DB2-BD59-A6C34878D82A}">
                    <a16:rowId xmlns:a16="http://schemas.microsoft.com/office/drawing/2014/main" val="4214841587"/>
                  </a:ext>
                </a:extLst>
              </a:tr>
              <a:tr h="103603">
                <a:tc>
                  <a:txBody>
                    <a:bodyPr/>
                    <a:lstStyle/>
                    <a:p>
                      <a:pPr algn="l" fontAlgn="b"/>
                      <a:r>
                        <a:rPr lang="en-US" sz="800" b="0" i="0" u="none" strike="noStrike">
                          <a:solidFill>
                            <a:srgbClr val="000000"/>
                          </a:solidFill>
                          <a:effectLst/>
                          <a:latin typeface="Calibri" panose="020F0502020204030204" pitchFamily="34" charset="0"/>
                        </a:rPr>
                        <a:t>Sun Sentinel</a:t>
                      </a:r>
                    </a:p>
                  </a:txBody>
                  <a:tcPr marL="5180" marR="5180" marT="5180" marB="0" anchor="b">
                    <a:lnL>
                      <a:noFill/>
                    </a:lnL>
                    <a:lnR>
                      <a:noFill/>
                    </a:lnR>
                    <a:lnT>
                      <a:noFill/>
                    </a:lnT>
                    <a:lnB>
                      <a:noFill/>
                    </a:lnB>
                  </a:tcPr>
                </a:tc>
                <a:extLst>
                  <a:ext uri="{0D108BD9-81ED-4DB2-BD59-A6C34878D82A}">
                    <a16:rowId xmlns:a16="http://schemas.microsoft.com/office/drawing/2014/main" val="2445693386"/>
                  </a:ext>
                </a:extLst>
              </a:tr>
              <a:tr h="103603">
                <a:tc>
                  <a:txBody>
                    <a:bodyPr/>
                    <a:lstStyle/>
                    <a:p>
                      <a:pPr algn="l" fontAlgn="b"/>
                      <a:r>
                        <a:rPr lang="en-US" sz="800" b="0" i="0" u="none" strike="noStrike">
                          <a:solidFill>
                            <a:srgbClr val="000000"/>
                          </a:solidFill>
                          <a:effectLst/>
                          <a:latin typeface="Calibri" panose="020F0502020204030204" pitchFamily="34" charset="0"/>
                        </a:rPr>
                        <a:t>Tapatalk</a:t>
                      </a:r>
                    </a:p>
                  </a:txBody>
                  <a:tcPr marL="5180" marR="5180" marT="5180" marB="0" anchor="b">
                    <a:lnL>
                      <a:noFill/>
                    </a:lnL>
                    <a:lnR>
                      <a:noFill/>
                    </a:lnR>
                    <a:lnT>
                      <a:noFill/>
                    </a:lnT>
                    <a:lnB>
                      <a:noFill/>
                    </a:lnB>
                  </a:tcPr>
                </a:tc>
                <a:extLst>
                  <a:ext uri="{0D108BD9-81ED-4DB2-BD59-A6C34878D82A}">
                    <a16:rowId xmlns:a16="http://schemas.microsoft.com/office/drawing/2014/main" val="1188739768"/>
                  </a:ext>
                </a:extLst>
              </a:tr>
              <a:tr h="103603">
                <a:tc>
                  <a:txBody>
                    <a:bodyPr/>
                    <a:lstStyle/>
                    <a:p>
                      <a:pPr algn="l" fontAlgn="b"/>
                      <a:r>
                        <a:rPr lang="en-US" sz="800" b="0" i="0" u="none" strike="noStrike">
                          <a:solidFill>
                            <a:srgbClr val="000000"/>
                          </a:solidFill>
                          <a:effectLst/>
                          <a:latin typeface="Calibri" panose="020F0502020204030204" pitchFamily="34" charset="0"/>
                        </a:rPr>
                        <a:t>Taste of Country</a:t>
                      </a:r>
                    </a:p>
                  </a:txBody>
                  <a:tcPr marL="5180" marR="5180" marT="5180" marB="0" anchor="b">
                    <a:lnL>
                      <a:noFill/>
                    </a:lnL>
                    <a:lnR>
                      <a:noFill/>
                    </a:lnR>
                    <a:lnT>
                      <a:noFill/>
                    </a:lnT>
                    <a:lnB>
                      <a:noFill/>
                    </a:lnB>
                  </a:tcPr>
                </a:tc>
                <a:extLst>
                  <a:ext uri="{0D108BD9-81ED-4DB2-BD59-A6C34878D82A}">
                    <a16:rowId xmlns:a16="http://schemas.microsoft.com/office/drawing/2014/main" val="1354594999"/>
                  </a:ext>
                </a:extLst>
              </a:tr>
              <a:tr h="103603">
                <a:tc>
                  <a:txBody>
                    <a:bodyPr/>
                    <a:lstStyle/>
                    <a:p>
                      <a:pPr algn="l" fontAlgn="b"/>
                      <a:r>
                        <a:rPr lang="en-US" sz="800" b="0" i="0" u="none" strike="noStrike">
                          <a:solidFill>
                            <a:srgbClr val="000000"/>
                          </a:solidFill>
                          <a:effectLst/>
                          <a:latin typeface="Calibri" panose="020F0502020204030204" pitchFamily="34" charset="0"/>
                        </a:rPr>
                        <a:t>Taste of Home</a:t>
                      </a:r>
                    </a:p>
                  </a:txBody>
                  <a:tcPr marL="5180" marR="5180" marT="5180" marB="0" anchor="b">
                    <a:lnL>
                      <a:noFill/>
                    </a:lnL>
                    <a:lnR>
                      <a:noFill/>
                    </a:lnR>
                    <a:lnT>
                      <a:noFill/>
                    </a:lnT>
                    <a:lnB>
                      <a:noFill/>
                    </a:lnB>
                  </a:tcPr>
                </a:tc>
                <a:extLst>
                  <a:ext uri="{0D108BD9-81ED-4DB2-BD59-A6C34878D82A}">
                    <a16:rowId xmlns:a16="http://schemas.microsoft.com/office/drawing/2014/main" val="1749663443"/>
                  </a:ext>
                </a:extLst>
              </a:tr>
              <a:tr h="103603">
                <a:tc>
                  <a:txBody>
                    <a:bodyPr/>
                    <a:lstStyle/>
                    <a:p>
                      <a:pPr algn="l" fontAlgn="b"/>
                      <a:r>
                        <a:rPr lang="en-US" sz="800" b="0" i="0" u="none" strike="noStrike">
                          <a:solidFill>
                            <a:srgbClr val="000000"/>
                          </a:solidFill>
                          <a:effectLst/>
                          <a:latin typeface="Calibri" panose="020F0502020204030204" pitchFamily="34" charset="0"/>
                        </a:rPr>
                        <a:t>Tastes Better From Scratch</a:t>
                      </a:r>
                    </a:p>
                  </a:txBody>
                  <a:tcPr marL="5180" marR="5180" marT="5180" marB="0" anchor="b">
                    <a:lnL>
                      <a:noFill/>
                    </a:lnL>
                    <a:lnR>
                      <a:noFill/>
                    </a:lnR>
                    <a:lnT>
                      <a:noFill/>
                    </a:lnT>
                    <a:lnB>
                      <a:noFill/>
                    </a:lnB>
                  </a:tcPr>
                </a:tc>
                <a:extLst>
                  <a:ext uri="{0D108BD9-81ED-4DB2-BD59-A6C34878D82A}">
                    <a16:rowId xmlns:a16="http://schemas.microsoft.com/office/drawing/2014/main" val="2556391614"/>
                  </a:ext>
                </a:extLst>
              </a:tr>
              <a:tr h="103603">
                <a:tc>
                  <a:txBody>
                    <a:bodyPr/>
                    <a:lstStyle/>
                    <a:p>
                      <a:pPr algn="l" fontAlgn="b"/>
                      <a:r>
                        <a:rPr lang="en-US" sz="800" b="0" i="0" u="none" strike="noStrike">
                          <a:solidFill>
                            <a:srgbClr val="000000"/>
                          </a:solidFill>
                          <a:effectLst/>
                          <a:latin typeface="Calibri" panose="020F0502020204030204" pitchFamily="34" charset="0"/>
                        </a:rPr>
                        <a:t>Techwalla</a:t>
                      </a:r>
                    </a:p>
                  </a:txBody>
                  <a:tcPr marL="5180" marR="5180" marT="5180" marB="0" anchor="b">
                    <a:lnL>
                      <a:noFill/>
                    </a:lnL>
                    <a:lnR>
                      <a:noFill/>
                    </a:lnR>
                    <a:lnT>
                      <a:noFill/>
                    </a:lnT>
                    <a:lnB>
                      <a:noFill/>
                    </a:lnB>
                  </a:tcPr>
                </a:tc>
                <a:extLst>
                  <a:ext uri="{0D108BD9-81ED-4DB2-BD59-A6C34878D82A}">
                    <a16:rowId xmlns:a16="http://schemas.microsoft.com/office/drawing/2014/main" val="3821927060"/>
                  </a:ext>
                </a:extLst>
              </a:tr>
              <a:tr h="103603">
                <a:tc>
                  <a:txBody>
                    <a:bodyPr/>
                    <a:lstStyle/>
                    <a:p>
                      <a:pPr algn="l" fontAlgn="b"/>
                      <a:r>
                        <a:rPr lang="en-US" sz="800" b="0" i="0" u="none" strike="noStrike">
                          <a:solidFill>
                            <a:srgbClr val="000000"/>
                          </a:solidFill>
                          <a:effectLst/>
                          <a:latin typeface="Calibri" panose="020F0502020204030204" pitchFamily="34" charset="0"/>
                        </a:rPr>
                        <a:t>Terraria</a:t>
                      </a:r>
                    </a:p>
                  </a:txBody>
                  <a:tcPr marL="5180" marR="5180" marT="5180" marB="0" anchor="b">
                    <a:lnL>
                      <a:noFill/>
                    </a:lnL>
                    <a:lnR>
                      <a:noFill/>
                    </a:lnR>
                    <a:lnT>
                      <a:noFill/>
                    </a:lnT>
                    <a:lnB>
                      <a:noFill/>
                    </a:lnB>
                  </a:tcPr>
                </a:tc>
                <a:extLst>
                  <a:ext uri="{0D108BD9-81ED-4DB2-BD59-A6C34878D82A}">
                    <a16:rowId xmlns:a16="http://schemas.microsoft.com/office/drawing/2014/main" val="2461226125"/>
                  </a:ext>
                </a:extLst>
              </a:tr>
              <a:tr h="103603">
                <a:tc>
                  <a:txBody>
                    <a:bodyPr/>
                    <a:lstStyle/>
                    <a:p>
                      <a:pPr algn="l" fontAlgn="b"/>
                      <a:r>
                        <a:rPr lang="en-US" sz="800" b="0" i="0" u="none" strike="noStrike">
                          <a:solidFill>
                            <a:srgbClr val="000000"/>
                          </a:solidFill>
                          <a:effectLst/>
                          <a:latin typeface="Calibri" panose="020F0502020204030204" pitchFamily="34" charset="0"/>
                        </a:rPr>
                        <a:t>Text Free</a:t>
                      </a:r>
                    </a:p>
                  </a:txBody>
                  <a:tcPr marL="5180" marR="5180" marT="5180" marB="0" anchor="b">
                    <a:lnL>
                      <a:noFill/>
                    </a:lnL>
                    <a:lnR>
                      <a:noFill/>
                    </a:lnR>
                    <a:lnT>
                      <a:noFill/>
                    </a:lnT>
                    <a:lnB>
                      <a:noFill/>
                    </a:lnB>
                  </a:tcPr>
                </a:tc>
                <a:extLst>
                  <a:ext uri="{0D108BD9-81ED-4DB2-BD59-A6C34878D82A}">
                    <a16:rowId xmlns:a16="http://schemas.microsoft.com/office/drawing/2014/main" val="1849656681"/>
                  </a:ext>
                </a:extLst>
              </a:tr>
              <a:tr h="103603">
                <a:tc>
                  <a:txBody>
                    <a:bodyPr/>
                    <a:lstStyle/>
                    <a:p>
                      <a:pPr algn="l" fontAlgn="b"/>
                      <a:r>
                        <a:rPr lang="en-US" sz="800" b="0" i="0" u="none" strike="noStrike">
                          <a:solidFill>
                            <a:srgbClr val="000000"/>
                          </a:solidFill>
                          <a:effectLst/>
                          <a:latin typeface="Calibri" panose="020F0502020204030204" pitchFamily="34" charset="0"/>
                        </a:rPr>
                        <a:t>TextNow</a:t>
                      </a:r>
                    </a:p>
                  </a:txBody>
                  <a:tcPr marL="5180" marR="5180" marT="5180" marB="0" anchor="b">
                    <a:lnL>
                      <a:noFill/>
                    </a:lnL>
                    <a:lnR>
                      <a:noFill/>
                    </a:lnR>
                    <a:lnT>
                      <a:noFill/>
                    </a:lnT>
                    <a:lnB>
                      <a:noFill/>
                    </a:lnB>
                  </a:tcPr>
                </a:tc>
                <a:extLst>
                  <a:ext uri="{0D108BD9-81ED-4DB2-BD59-A6C34878D82A}">
                    <a16:rowId xmlns:a16="http://schemas.microsoft.com/office/drawing/2014/main" val="2122689394"/>
                  </a:ext>
                </a:extLst>
              </a:tr>
              <a:tr h="103603">
                <a:tc>
                  <a:txBody>
                    <a:bodyPr/>
                    <a:lstStyle/>
                    <a:p>
                      <a:pPr algn="l" fontAlgn="b"/>
                      <a:r>
                        <a:rPr lang="en-US" sz="800" b="0" i="0" u="none" strike="noStrike">
                          <a:solidFill>
                            <a:srgbClr val="000000"/>
                          </a:solidFill>
                          <a:effectLst/>
                          <a:latin typeface="Calibri" panose="020F0502020204030204" pitchFamily="34" charset="0"/>
                        </a:rPr>
                        <a:t>The A.V. Club</a:t>
                      </a:r>
                    </a:p>
                  </a:txBody>
                  <a:tcPr marL="5180" marR="5180" marT="5180" marB="0" anchor="b">
                    <a:lnL>
                      <a:noFill/>
                    </a:lnL>
                    <a:lnR>
                      <a:noFill/>
                    </a:lnR>
                    <a:lnT>
                      <a:noFill/>
                    </a:lnT>
                    <a:lnB>
                      <a:noFill/>
                    </a:lnB>
                  </a:tcPr>
                </a:tc>
                <a:extLst>
                  <a:ext uri="{0D108BD9-81ED-4DB2-BD59-A6C34878D82A}">
                    <a16:rowId xmlns:a16="http://schemas.microsoft.com/office/drawing/2014/main" val="2992324721"/>
                  </a:ext>
                </a:extLst>
              </a:tr>
              <a:tr h="103603">
                <a:tc>
                  <a:txBody>
                    <a:bodyPr/>
                    <a:lstStyle/>
                    <a:p>
                      <a:pPr algn="l" fontAlgn="b"/>
                      <a:r>
                        <a:rPr lang="en-US" sz="800" b="0" i="0" u="none" strike="noStrike">
                          <a:solidFill>
                            <a:srgbClr val="000000"/>
                          </a:solidFill>
                          <a:effectLst/>
                          <a:latin typeface="Calibri" panose="020F0502020204030204" pitchFamily="34" charset="0"/>
                        </a:rPr>
                        <a:t>The Blast</a:t>
                      </a:r>
                    </a:p>
                  </a:txBody>
                  <a:tcPr marL="5180" marR="5180" marT="5180" marB="0" anchor="b">
                    <a:lnL>
                      <a:noFill/>
                    </a:lnL>
                    <a:lnR>
                      <a:noFill/>
                    </a:lnR>
                    <a:lnT>
                      <a:noFill/>
                    </a:lnT>
                    <a:lnB>
                      <a:noFill/>
                    </a:lnB>
                  </a:tcPr>
                </a:tc>
                <a:extLst>
                  <a:ext uri="{0D108BD9-81ED-4DB2-BD59-A6C34878D82A}">
                    <a16:rowId xmlns:a16="http://schemas.microsoft.com/office/drawing/2014/main" val="1178008497"/>
                  </a:ext>
                </a:extLst>
              </a:tr>
              <a:tr h="103603">
                <a:tc>
                  <a:txBody>
                    <a:bodyPr/>
                    <a:lstStyle/>
                    <a:p>
                      <a:pPr algn="l" fontAlgn="b"/>
                      <a:r>
                        <a:rPr lang="en-US" sz="800" b="0" i="0" u="none" strike="noStrike">
                          <a:solidFill>
                            <a:srgbClr val="000000"/>
                          </a:solidFill>
                          <a:effectLst/>
                          <a:latin typeface="Calibri" panose="020F0502020204030204" pitchFamily="34" charset="0"/>
                        </a:rPr>
                        <a:t>The Charlotte Observer</a:t>
                      </a:r>
                    </a:p>
                  </a:txBody>
                  <a:tcPr marL="5180" marR="5180" marT="5180" marB="0" anchor="b">
                    <a:lnL>
                      <a:noFill/>
                    </a:lnL>
                    <a:lnR>
                      <a:noFill/>
                    </a:lnR>
                    <a:lnT>
                      <a:noFill/>
                    </a:lnT>
                    <a:lnB>
                      <a:noFill/>
                    </a:lnB>
                  </a:tcPr>
                </a:tc>
                <a:extLst>
                  <a:ext uri="{0D108BD9-81ED-4DB2-BD59-A6C34878D82A}">
                    <a16:rowId xmlns:a16="http://schemas.microsoft.com/office/drawing/2014/main" val="408767417"/>
                  </a:ext>
                </a:extLst>
              </a:tr>
              <a:tr h="103603">
                <a:tc>
                  <a:txBody>
                    <a:bodyPr/>
                    <a:lstStyle/>
                    <a:p>
                      <a:pPr algn="l" fontAlgn="b"/>
                      <a:r>
                        <a:rPr lang="en-US" sz="800" b="0" i="0" u="none" strike="noStrike">
                          <a:solidFill>
                            <a:srgbClr val="000000"/>
                          </a:solidFill>
                          <a:effectLst/>
                          <a:latin typeface="Calibri" panose="020F0502020204030204" pitchFamily="34" charset="0"/>
                        </a:rPr>
                        <a:t>The Daily Beast</a:t>
                      </a:r>
                    </a:p>
                  </a:txBody>
                  <a:tcPr marL="5180" marR="5180" marT="5180" marB="0" anchor="b">
                    <a:lnL>
                      <a:noFill/>
                    </a:lnL>
                    <a:lnR>
                      <a:noFill/>
                    </a:lnR>
                    <a:lnT>
                      <a:noFill/>
                    </a:lnT>
                    <a:lnB>
                      <a:noFill/>
                    </a:lnB>
                  </a:tcPr>
                </a:tc>
                <a:extLst>
                  <a:ext uri="{0D108BD9-81ED-4DB2-BD59-A6C34878D82A}">
                    <a16:rowId xmlns:a16="http://schemas.microsoft.com/office/drawing/2014/main" val="2298628974"/>
                  </a:ext>
                </a:extLst>
              </a:tr>
              <a:tr h="103603">
                <a:tc>
                  <a:txBody>
                    <a:bodyPr/>
                    <a:lstStyle/>
                    <a:p>
                      <a:pPr algn="l" fontAlgn="b"/>
                      <a:r>
                        <a:rPr lang="en-US" sz="800" b="0" i="0" u="none" strike="noStrike">
                          <a:solidFill>
                            <a:srgbClr val="000000"/>
                          </a:solidFill>
                          <a:effectLst/>
                          <a:latin typeface="Calibri" panose="020F0502020204030204" pitchFamily="34" charset="0"/>
                        </a:rPr>
                        <a:t>The Daily Dot</a:t>
                      </a:r>
                    </a:p>
                  </a:txBody>
                  <a:tcPr marL="5180" marR="5180" marT="5180" marB="0" anchor="b">
                    <a:lnL>
                      <a:noFill/>
                    </a:lnL>
                    <a:lnR>
                      <a:noFill/>
                    </a:lnR>
                    <a:lnT>
                      <a:noFill/>
                    </a:lnT>
                    <a:lnB>
                      <a:noFill/>
                    </a:lnB>
                  </a:tcPr>
                </a:tc>
                <a:extLst>
                  <a:ext uri="{0D108BD9-81ED-4DB2-BD59-A6C34878D82A}">
                    <a16:rowId xmlns:a16="http://schemas.microsoft.com/office/drawing/2014/main" val="990773760"/>
                  </a:ext>
                </a:extLst>
              </a:tr>
              <a:tr h="103603">
                <a:tc>
                  <a:txBody>
                    <a:bodyPr/>
                    <a:lstStyle/>
                    <a:p>
                      <a:pPr algn="l" fontAlgn="b"/>
                      <a:r>
                        <a:rPr lang="en-US" sz="800" b="0" i="0" u="none" strike="noStrike">
                          <a:solidFill>
                            <a:srgbClr val="000000"/>
                          </a:solidFill>
                          <a:effectLst/>
                          <a:latin typeface="Calibri" panose="020F0502020204030204" pitchFamily="34" charset="0"/>
                        </a:rPr>
                        <a:t>The Daily Star</a:t>
                      </a:r>
                    </a:p>
                  </a:txBody>
                  <a:tcPr marL="5180" marR="5180" marT="5180" marB="0" anchor="b">
                    <a:lnL>
                      <a:noFill/>
                    </a:lnL>
                    <a:lnR>
                      <a:noFill/>
                    </a:lnR>
                    <a:lnT>
                      <a:noFill/>
                    </a:lnT>
                    <a:lnB>
                      <a:noFill/>
                    </a:lnB>
                  </a:tcPr>
                </a:tc>
                <a:extLst>
                  <a:ext uri="{0D108BD9-81ED-4DB2-BD59-A6C34878D82A}">
                    <a16:rowId xmlns:a16="http://schemas.microsoft.com/office/drawing/2014/main" val="3726743660"/>
                  </a:ext>
                </a:extLst>
              </a:tr>
              <a:tr h="103603">
                <a:tc>
                  <a:txBody>
                    <a:bodyPr/>
                    <a:lstStyle/>
                    <a:p>
                      <a:pPr algn="l" fontAlgn="b"/>
                      <a:r>
                        <a:rPr lang="en-US" sz="800" b="0" i="0" u="none" strike="noStrike">
                          <a:solidFill>
                            <a:srgbClr val="000000"/>
                          </a:solidFill>
                          <a:effectLst/>
                          <a:latin typeface="Calibri" panose="020F0502020204030204" pitchFamily="34" charset="0"/>
                        </a:rPr>
                        <a:t>The Detroit News</a:t>
                      </a:r>
                    </a:p>
                  </a:txBody>
                  <a:tcPr marL="5180" marR="5180" marT="5180" marB="0" anchor="b">
                    <a:lnL>
                      <a:noFill/>
                    </a:lnL>
                    <a:lnR>
                      <a:noFill/>
                    </a:lnR>
                    <a:lnT>
                      <a:noFill/>
                    </a:lnT>
                    <a:lnB>
                      <a:noFill/>
                    </a:lnB>
                  </a:tcPr>
                </a:tc>
                <a:extLst>
                  <a:ext uri="{0D108BD9-81ED-4DB2-BD59-A6C34878D82A}">
                    <a16:rowId xmlns:a16="http://schemas.microsoft.com/office/drawing/2014/main" val="1486911534"/>
                  </a:ext>
                </a:extLst>
              </a:tr>
              <a:tr h="103603">
                <a:tc>
                  <a:txBody>
                    <a:bodyPr/>
                    <a:lstStyle/>
                    <a:p>
                      <a:pPr algn="l" fontAlgn="b"/>
                      <a:r>
                        <a:rPr lang="en-US" sz="800" b="0" i="0" u="none" strike="noStrike">
                          <a:solidFill>
                            <a:srgbClr val="000000"/>
                          </a:solidFill>
                          <a:effectLst/>
                          <a:latin typeface="Calibri" panose="020F0502020204030204" pitchFamily="34" charset="0"/>
                        </a:rPr>
                        <a:t>The Direct</a:t>
                      </a:r>
                    </a:p>
                  </a:txBody>
                  <a:tcPr marL="5180" marR="5180" marT="5180" marB="0" anchor="b">
                    <a:lnL>
                      <a:noFill/>
                    </a:lnL>
                    <a:lnR>
                      <a:noFill/>
                    </a:lnR>
                    <a:lnT>
                      <a:noFill/>
                    </a:lnT>
                    <a:lnB>
                      <a:noFill/>
                    </a:lnB>
                  </a:tcPr>
                </a:tc>
                <a:extLst>
                  <a:ext uri="{0D108BD9-81ED-4DB2-BD59-A6C34878D82A}">
                    <a16:rowId xmlns:a16="http://schemas.microsoft.com/office/drawing/2014/main" val="3555400291"/>
                  </a:ext>
                </a:extLst>
              </a:tr>
              <a:tr h="103603">
                <a:tc>
                  <a:txBody>
                    <a:bodyPr/>
                    <a:lstStyle/>
                    <a:p>
                      <a:pPr algn="l" fontAlgn="b"/>
                      <a:r>
                        <a:rPr lang="en-US" sz="800" b="0" i="0" u="none" strike="noStrike">
                          <a:solidFill>
                            <a:srgbClr val="000000"/>
                          </a:solidFill>
                          <a:effectLst/>
                          <a:latin typeface="Calibri" panose="020F0502020204030204" pitchFamily="34" charset="0"/>
                        </a:rPr>
                        <a:t>The Drive</a:t>
                      </a:r>
                    </a:p>
                  </a:txBody>
                  <a:tcPr marL="5180" marR="5180" marT="5180" marB="0" anchor="b">
                    <a:lnL>
                      <a:noFill/>
                    </a:lnL>
                    <a:lnR>
                      <a:noFill/>
                    </a:lnR>
                    <a:lnT>
                      <a:noFill/>
                    </a:lnT>
                    <a:lnB>
                      <a:noFill/>
                    </a:lnB>
                  </a:tcPr>
                </a:tc>
                <a:extLst>
                  <a:ext uri="{0D108BD9-81ED-4DB2-BD59-A6C34878D82A}">
                    <a16:rowId xmlns:a16="http://schemas.microsoft.com/office/drawing/2014/main" val="741264697"/>
                  </a:ext>
                </a:extLst>
              </a:tr>
              <a:tr h="103603">
                <a:tc>
                  <a:txBody>
                    <a:bodyPr/>
                    <a:lstStyle/>
                    <a:p>
                      <a:pPr algn="l" fontAlgn="b"/>
                      <a:r>
                        <a:rPr lang="en-US" sz="800" b="0" i="0" u="none" strike="noStrike">
                          <a:solidFill>
                            <a:srgbClr val="000000"/>
                          </a:solidFill>
                          <a:effectLst/>
                          <a:latin typeface="Calibri" panose="020F0502020204030204" pitchFamily="34" charset="0"/>
                        </a:rPr>
                        <a:t>The Droid Guy</a:t>
                      </a:r>
                    </a:p>
                  </a:txBody>
                  <a:tcPr marL="5180" marR="5180" marT="5180" marB="0" anchor="b">
                    <a:lnL>
                      <a:noFill/>
                    </a:lnL>
                    <a:lnR>
                      <a:noFill/>
                    </a:lnR>
                    <a:lnT>
                      <a:noFill/>
                    </a:lnT>
                    <a:lnB>
                      <a:noFill/>
                    </a:lnB>
                  </a:tcPr>
                </a:tc>
                <a:extLst>
                  <a:ext uri="{0D108BD9-81ED-4DB2-BD59-A6C34878D82A}">
                    <a16:rowId xmlns:a16="http://schemas.microsoft.com/office/drawing/2014/main" val="1953115797"/>
                  </a:ext>
                </a:extLst>
              </a:tr>
              <a:tr h="103603">
                <a:tc>
                  <a:txBody>
                    <a:bodyPr/>
                    <a:lstStyle/>
                    <a:p>
                      <a:pPr algn="l" fontAlgn="b"/>
                      <a:r>
                        <a:rPr lang="en-US" sz="800" b="0" i="0" u="none" strike="noStrike">
                          <a:solidFill>
                            <a:srgbClr val="000000"/>
                          </a:solidFill>
                          <a:effectLst/>
                          <a:latin typeface="Calibri" panose="020F0502020204030204" pitchFamily="34" charset="0"/>
                        </a:rPr>
                        <a:t>The Gazette</a:t>
                      </a:r>
                    </a:p>
                  </a:txBody>
                  <a:tcPr marL="5180" marR="5180" marT="5180" marB="0" anchor="b">
                    <a:lnL>
                      <a:noFill/>
                    </a:lnL>
                    <a:lnR>
                      <a:noFill/>
                    </a:lnR>
                    <a:lnT>
                      <a:noFill/>
                    </a:lnT>
                    <a:lnB>
                      <a:noFill/>
                    </a:lnB>
                  </a:tcPr>
                </a:tc>
                <a:extLst>
                  <a:ext uri="{0D108BD9-81ED-4DB2-BD59-A6C34878D82A}">
                    <a16:rowId xmlns:a16="http://schemas.microsoft.com/office/drawing/2014/main" val="3156967609"/>
                  </a:ext>
                </a:extLst>
              </a:tr>
              <a:tr h="103603">
                <a:tc>
                  <a:txBody>
                    <a:bodyPr/>
                    <a:lstStyle/>
                    <a:p>
                      <a:pPr algn="l" fontAlgn="b"/>
                      <a:r>
                        <a:rPr lang="en-US" sz="800" b="0" i="0" u="none" strike="noStrike">
                          <a:solidFill>
                            <a:srgbClr val="000000"/>
                          </a:solidFill>
                          <a:effectLst/>
                          <a:latin typeface="Calibri" panose="020F0502020204030204" pitchFamily="34" charset="0"/>
                        </a:rPr>
                        <a:t>The Hill</a:t>
                      </a:r>
                    </a:p>
                  </a:txBody>
                  <a:tcPr marL="5180" marR="5180" marT="5180" marB="0" anchor="b">
                    <a:lnL>
                      <a:noFill/>
                    </a:lnL>
                    <a:lnR>
                      <a:noFill/>
                    </a:lnR>
                    <a:lnT>
                      <a:noFill/>
                    </a:lnT>
                    <a:lnB>
                      <a:noFill/>
                    </a:lnB>
                  </a:tcPr>
                </a:tc>
                <a:extLst>
                  <a:ext uri="{0D108BD9-81ED-4DB2-BD59-A6C34878D82A}">
                    <a16:rowId xmlns:a16="http://schemas.microsoft.com/office/drawing/2014/main" val="2158342407"/>
                  </a:ext>
                </a:extLst>
              </a:tr>
              <a:tr h="103603">
                <a:tc>
                  <a:txBody>
                    <a:bodyPr/>
                    <a:lstStyle/>
                    <a:p>
                      <a:pPr algn="l" fontAlgn="b"/>
                      <a:r>
                        <a:rPr lang="en-US" sz="800" b="0" i="0" u="none" strike="noStrike">
                          <a:solidFill>
                            <a:srgbClr val="000000"/>
                          </a:solidFill>
                          <a:effectLst/>
                          <a:latin typeface="Calibri" panose="020F0502020204030204" pitchFamily="34" charset="0"/>
                        </a:rPr>
                        <a:t>The Hockey Writers</a:t>
                      </a:r>
                    </a:p>
                  </a:txBody>
                  <a:tcPr marL="5180" marR="5180" marT="5180" marB="0" anchor="b">
                    <a:lnL>
                      <a:noFill/>
                    </a:lnL>
                    <a:lnR>
                      <a:noFill/>
                    </a:lnR>
                    <a:lnT>
                      <a:noFill/>
                    </a:lnT>
                    <a:lnB>
                      <a:noFill/>
                    </a:lnB>
                  </a:tcPr>
                </a:tc>
                <a:extLst>
                  <a:ext uri="{0D108BD9-81ED-4DB2-BD59-A6C34878D82A}">
                    <a16:rowId xmlns:a16="http://schemas.microsoft.com/office/drawing/2014/main" val="1653584487"/>
                  </a:ext>
                </a:extLst>
              </a:tr>
              <a:tr h="103603">
                <a:tc>
                  <a:txBody>
                    <a:bodyPr/>
                    <a:lstStyle/>
                    <a:p>
                      <a:pPr algn="l" fontAlgn="b"/>
                      <a:r>
                        <a:rPr lang="en-US" sz="800" b="0" i="0" u="none" strike="noStrike">
                          <a:solidFill>
                            <a:srgbClr val="000000"/>
                          </a:solidFill>
                          <a:effectLst/>
                          <a:latin typeface="Calibri" panose="020F0502020204030204" pitchFamily="34" charset="0"/>
                        </a:rPr>
                        <a:t>The Hollywood Gossip</a:t>
                      </a:r>
                    </a:p>
                  </a:txBody>
                  <a:tcPr marL="5180" marR="5180" marT="5180" marB="0" anchor="b">
                    <a:lnL>
                      <a:noFill/>
                    </a:lnL>
                    <a:lnR>
                      <a:noFill/>
                    </a:lnR>
                    <a:lnT>
                      <a:noFill/>
                    </a:lnT>
                    <a:lnB>
                      <a:noFill/>
                    </a:lnB>
                  </a:tcPr>
                </a:tc>
                <a:extLst>
                  <a:ext uri="{0D108BD9-81ED-4DB2-BD59-A6C34878D82A}">
                    <a16:rowId xmlns:a16="http://schemas.microsoft.com/office/drawing/2014/main" val="1391796722"/>
                  </a:ext>
                </a:extLst>
              </a:tr>
              <a:tr h="103603">
                <a:tc>
                  <a:txBody>
                    <a:bodyPr/>
                    <a:lstStyle/>
                    <a:p>
                      <a:pPr algn="l" fontAlgn="b"/>
                      <a:r>
                        <a:rPr lang="en-US" sz="800" b="0" i="0" u="none" strike="noStrike">
                          <a:solidFill>
                            <a:srgbClr val="000000"/>
                          </a:solidFill>
                          <a:effectLst/>
                          <a:latin typeface="Calibri" panose="020F0502020204030204" pitchFamily="34" charset="0"/>
                        </a:rPr>
                        <a:t>The Hollywood Reporter</a:t>
                      </a:r>
                    </a:p>
                  </a:txBody>
                  <a:tcPr marL="5180" marR="5180" marT="5180" marB="0" anchor="b">
                    <a:lnL>
                      <a:noFill/>
                    </a:lnL>
                    <a:lnR>
                      <a:noFill/>
                    </a:lnR>
                    <a:lnT>
                      <a:noFill/>
                    </a:lnT>
                    <a:lnB>
                      <a:noFill/>
                    </a:lnB>
                  </a:tcPr>
                </a:tc>
                <a:extLst>
                  <a:ext uri="{0D108BD9-81ED-4DB2-BD59-A6C34878D82A}">
                    <a16:rowId xmlns:a16="http://schemas.microsoft.com/office/drawing/2014/main" val="3359541183"/>
                  </a:ext>
                </a:extLst>
              </a:tr>
              <a:tr h="103603">
                <a:tc>
                  <a:txBody>
                    <a:bodyPr/>
                    <a:lstStyle/>
                    <a:p>
                      <a:pPr algn="l" fontAlgn="b"/>
                      <a:r>
                        <a:rPr lang="en-US" sz="800" b="0" i="0" u="none" strike="noStrike">
                          <a:solidFill>
                            <a:srgbClr val="000000"/>
                          </a:solidFill>
                          <a:effectLst/>
                          <a:latin typeface="Calibri" panose="020F0502020204030204" pitchFamily="34" charset="0"/>
                        </a:rPr>
                        <a:t>The Independent</a:t>
                      </a:r>
                    </a:p>
                  </a:txBody>
                  <a:tcPr marL="5180" marR="5180" marT="5180" marB="0" anchor="b">
                    <a:lnL>
                      <a:noFill/>
                    </a:lnL>
                    <a:lnR>
                      <a:noFill/>
                    </a:lnR>
                    <a:lnT>
                      <a:noFill/>
                    </a:lnT>
                    <a:lnB>
                      <a:noFill/>
                    </a:lnB>
                  </a:tcPr>
                </a:tc>
                <a:extLst>
                  <a:ext uri="{0D108BD9-81ED-4DB2-BD59-A6C34878D82A}">
                    <a16:rowId xmlns:a16="http://schemas.microsoft.com/office/drawing/2014/main" val="1794910831"/>
                  </a:ext>
                </a:extLst>
              </a:tr>
              <a:tr h="103603">
                <a:tc>
                  <a:txBody>
                    <a:bodyPr/>
                    <a:lstStyle/>
                    <a:p>
                      <a:pPr algn="l" fontAlgn="b"/>
                      <a:r>
                        <a:rPr lang="en-US" sz="800" b="0" i="0" u="none" strike="noStrike">
                          <a:solidFill>
                            <a:srgbClr val="000000"/>
                          </a:solidFill>
                          <a:effectLst/>
                          <a:latin typeface="Calibri" panose="020F0502020204030204" pitchFamily="34" charset="0"/>
                        </a:rPr>
                        <a:t>The Kansas City Star</a:t>
                      </a:r>
                    </a:p>
                  </a:txBody>
                  <a:tcPr marL="5180" marR="5180" marT="5180" marB="0" anchor="b">
                    <a:lnL>
                      <a:noFill/>
                    </a:lnL>
                    <a:lnR>
                      <a:noFill/>
                    </a:lnR>
                    <a:lnT>
                      <a:noFill/>
                    </a:lnT>
                    <a:lnB>
                      <a:noFill/>
                    </a:lnB>
                  </a:tcPr>
                </a:tc>
                <a:extLst>
                  <a:ext uri="{0D108BD9-81ED-4DB2-BD59-A6C34878D82A}">
                    <a16:rowId xmlns:a16="http://schemas.microsoft.com/office/drawing/2014/main" val="133787760"/>
                  </a:ext>
                </a:extLst>
              </a:tr>
              <a:tr h="103603">
                <a:tc>
                  <a:txBody>
                    <a:bodyPr/>
                    <a:lstStyle/>
                    <a:p>
                      <a:pPr algn="l" fontAlgn="b"/>
                      <a:r>
                        <a:rPr lang="en-US" sz="800" b="0" i="0" u="none" strike="noStrike">
                          <a:solidFill>
                            <a:srgbClr val="000000"/>
                          </a:solidFill>
                          <a:effectLst/>
                          <a:latin typeface="Calibri" panose="020F0502020204030204" pitchFamily="34" charset="0"/>
                        </a:rPr>
                        <a:t>The Kitchn</a:t>
                      </a:r>
                    </a:p>
                  </a:txBody>
                  <a:tcPr marL="5180" marR="5180" marT="5180" marB="0" anchor="b">
                    <a:lnL>
                      <a:noFill/>
                    </a:lnL>
                    <a:lnR>
                      <a:noFill/>
                    </a:lnR>
                    <a:lnT>
                      <a:noFill/>
                    </a:lnT>
                    <a:lnB>
                      <a:noFill/>
                    </a:lnB>
                  </a:tcPr>
                </a:tc>
                <a:extLst>
                  <a:ext uri="{0D108BD9-81ED-4DB2-BD59-A6C34878D82A}">
                    <a16:rowId xmlns:a16="http://schemas.microsoft.com/office/drawing/2014/main" val="595893673"/>
                  </a:ext>
                </a:extLst>
              </a:tr>
              <a:tr h="103603">
                <a:tc>
                  <a:txBody>
                    <a:bodyPr/>
                    <a:lstStyle/>
                    <a:p>
                      <a:pPr algn="l" fontAlgn="b"/>
                      <a:r>
                        <a:rPr lang="en-US" sz="800" b="0" i="0" u="none" strike="noStrike">
                          <a:solidFill>
                            <a:srgbClr val="000000"/>
                          </a:solidFill>
                          <a:effectLst/>
                          <a:latin typeface="Calibri" panose="020F0502020204030204" pitchFamily="34" charset="0"/>
                        </a:rPr>
                        <a:t>The Modern Proper</a:t>
                      </a:r>
                    </a:p>
                  </a:txBody>
                  <a:tcPr marL="5180" marR="5180" marT="5180" marB="0" anchor="b">
                    <a:lnL>
                      <a:noFill/>
                    </a:lnL>
                    <a:lnR>
                      <a:noFill/>
                    </a:lnR>
                    <a:lnT>
                      <a:noFill/>
                    </a:lnT>
                    <a:lnB>
                      <a:noFill/>
                    </a:lnB>
                  </a:tcPr>
                </a:tc>
                <a:extLst>
                  <a:ext uri="{0D108BD9-81ED-4DB2-BD59-A6C34878D82A}">
                    <a16:rowId xmlns:a16="http://schemas.microsoft.com/office/drawing/2014/main" val="2393417209"/>
                  </a:ext>
                </a:extLst>
              </a:tr>
              <a:tr h="103603">
                <a:tc>
                  <a:txBody>
                    <a:bodyPr/>
                    <a:lstStyle/>
                    <a:p>
                      <a:pPr algn="l" fontAlgn="b"/>
                      <a:r>
                        <a:rPr lang="en-US" sz="800" b="0" i="0" u="none" strike="noStrike">
                          <a:solidFill>
                            <a:srgbClr val="000000"/>
                          </a:solidFill>
                          <a:effectLst/>
                          <a:latin typeface="Calibri" panose="020F0502020204030204" pitchFamily="34" charset="0"/>
                        </a:rPr>
                        <a:t>The Morning Call</a:t>
                      </a:r>
                    </a:p>
                  </a:txBody>
                  <a:tcPr marL="5180" marR="5180" marT="5180" marB="0" anchor="b">
                    <a:lnL>
                      <a:noFill/>
                    </a:lnL>
                    <a:lnR>
                      <a:noFill/>
                    </a:lnR>
                    <a:lnT>
                      <a:noFill/>
                    </a:lnT>
                    <a:lnB>
                      <a:noFill/>
                    </a:lnB>
                  </a:tcPr>
                </a:tc>
                <a:extLst>
                  <a:ext uri="{0D108BD9-81ED-4DB2-BD59-A6C34878D82A}">
                    <a16:rowId xmlns:a16="http://schemas.microsoft.com/office/drawing/2014/main" val="94004546"/>
                  </a:ext>
                </a:extLst>
              </a:tr>
              <a:tr h="103603">
                <a:tc>
                  <a:txBody>
                    <a:bodyPr/>
                    <a:lstStyle/>
                    <a:p>
                      <a:pPr algn="l" fontAlgn="b"/>
                      <a:r>
                        <a:rPr lang="en-US" sz="800" b="0" i="0" u="none" strike="noStrike">
                          <a:solidFill>
                            <a:srgbClr val="000000"/>
                          </a:solidFill>
                          <a:effectLst/>
                          <a:latin typeface="Calibri" panose="020F0502020204030204" pitchFamily="34" charset="0"/>
                        </a:rPr>
                        <a:t>The Nation</a:t>
                      </a:r>
                    </a:p>
                  </a:txBody>
                  <a:tcPr marL="5180" marR="5180" marT="5180" marB="0" anchor="b">
                    <a:lnL>
                      <a:noFill/>
                    </a:lnL>
                    <a:lnR>
                      <a:noFill/>
                    </a:lnR>
                    <a:lnT>
                      <a:noFill/>
                    </a:lnT>
                    <a:lnB>
                      <a:noFill/>
                    </a:lnB>
                  </a:tcPr>
                </a:tc>
                <a:extLst>
                  <a:ext uri="{0D108BD9-81ED-4DB2-BD59-A6C34878D82A}">
                    <a16:rowId xmlns:a16="http://schemas.microsoft.com/office/drawing/2014/main" val="3368891181"/>
                  </a:ext>
                </a:extLst>
              </a:tr>
              <a:tr h="103603">
                <a:tc>
                  <a:txBody>
                    <a:bodyPr/>
                    <a:lstStyle/>
                    <a:p>
                      <a:pPr algn="l" fontAlgn="b"/>
                      <a:r>
                        <a:rPr lang="en-US" sz="800" b="0" i="0" u="none" strike="noStrike">
                          <a:solidFill>
                            <a:srgbClr val="000000"/>
                          </a:solidFill>
                          <a:effectLst/>
                          <a:latin typeface="Calibri" panose="020F0502020204030204" pitchFamily="34" charset="0"/>
                        </a:rPr>
                        <a:t>The Onion</a:t>
                      </a:r>
                    </a:p>
                  </a:txBody>
                  <a:tcPr marL="5180" marR="5180" marT="5180" marB="0" anchor="b">
                    <a:lnL>
                      <a:noFill/>
                    </a:lnL>
                    <a:lnR>
                      <a:noFill/>
                    </a:lnR>
                    <a:lnT>
                      <a:noFill/>
                    </a:lnT>
                    <a:lnB>
                      <a:noFill/>
                    </a:lnB>
                  </a:tcPr>
                </a:tc>
                <a:extLst>
                  <a:ext uri="{0D108BD9-81ED-4DB2-BD59-A6C34878D82A}">
                    <a16:rowId xmlns:a16="http://schemas.microsoft.com/office/drawing/2014/main" val="4058929261"/>
                  </a:ext>
                </a:extLst>
              </a:tr>
              <a:tr h="103603">
                <a:tc>
                  <a:txBody>
                    <a:bodyPr/>
                    <a:lstStyle/>
                    <a:p>
                      <a:pPr algn="l" fontAlgn="b"/>
                      <a:r>
                        <a:rPr lang="en-US" sz="800" b="0" i="0" u="none" strike="noStrike">
                          <a:solidFill>
                            <a:srgbClr val="000000"/>
                          </a:solidFill>
                          <a:effectLst/>
                          <a:latin typeface="Calibri" panose="020F0502020204030204" pitchFamily="34" charset="0"/>
                        </a:rPr>
                        <a:t>The Philadelphia Inquirer</a:t>
                      </a:r>
                    </a:p>
                  </a:txBody>
                  <a:tcPr marL="5180" marR="5180" marT="5180" marB="0" anchor="b">
                    <a:lnL>
                      <a:noFill/>
                    </a:lnL>
                    <a:lnR>
                      <a:noFill/>
                    </a:lnR>
                    <a:lnT>
                      <a:noFill/>
                    </a:lnT>
                    <a:lnB>
                      <a:noFill/>
                    </a:lnB>
                  </a:tcPr>
                </a:tc>
                <a:extLst>
                  <a:ext uri="{0D108BD9-81ED-4DB2-BD59-A6C34878D82A}">
                    <a16:rowId xmlns:a16="http://schemas.microsoft.com/office/drawing/2014/main" val="3322665247"/>
                  </a:ext>
                </a:extLst>
              </a:tr>
              <a:tr h="103603">
                <a:tc>
                  <a:txBody>
                    <a:bodyPr/>
                    <a:lstStyle/>
                    <a:p>
                      <a:pPr algn="l" fontAlgn="b"/>
                      <a:r>
                        <a:rPr lang="en-US" sz="800" b="0" i="0" u="none" strike="noStrike">
                          <a:solidFill>
                            <a:srgbClr val="000000"/>
                          </a:solidFill>
                          <a:effectLst/>
                          <a:latin typeface="Calibri" panose="020F0502020204030204" pitchFamily="34" charset="0"/>
                        </a:rPr>
                        <a:t>The Pioneer Woman</a:t>
                      </a:r>
                    </a:p>
                  </a:txBody>
                  <a:tcPr marL="5180" marR="5180" marT="5180" marB="0" anchor="b">
                    <a:lnL>
                      <a:noFill/>
                    </a:lnL>
                    <a:lnR>
                      <a:noFill/>
                    </a:lnR>
                    <a:lnT>
                      <a:noFill/>
                    </a:lnT>
                    <a:lnB>
                      <a:noFill/>
                    </a:lnB>
                  </a:tcPr>
                </a:tc>
                <a:extLst>
                  <a:ext uri="{0D108BD9-81ED-4DB2-BD59-A6C34878D82A}">
                    <a16:rowId xmlns:a16="http://schemas.microsoft.com/office/drawing/2014/main" val="4083043580"/>
                  </a:ext>
                </a:extLst>
              </a:tr>
              <a:tr h="103603">
                <a:tc>
                  <a:txBody>
                    <a:bodyPr/>
                    <a:lstStyle/>
                    <a:p>
                      <a:pPr algn="l" fontAlgn="b"/>
                      <a:r>
                        <a:rPr lang="en-US" sz="800" b="0" i="0" u="none" strike="noStrike">
                          <a:solidFill>
                            <a:srgbClr val="000000"/>
                          </a:solidFill>
                          <a:effectLst/>
                          <a:latin typeface="Calibri" panose="020F0502020204030204" pitchFamily="34" charset="0"/>
                        </a:rPr>
                        <a:t>The Political Insider</a:t>
                      </a:r>
                    </a:p>
                  </a:txBody>
                  <a:tcPr marL="5180" marR="5180" marT="5180" marB="0" anchor="b">
                    <a:lnL>
                      <a:noFill/>
                    </a:lnL>
                    <a:lnR>
                      <a:noFill/>
                    </a:lnR>
                    <a:lnT>
                      <a:noFill/>
                    </a:lnT>
                    <a:lnB>
                      <a:noFill/>
                    </a:lnB>
                  </a:tcPr>
                </a:tc>
                <a:extLst>
                  <a:ext uri="{0D108BD9-81ED-4DB2-BD59-A6C34878D82A}">
                    <a16:rowId xmlns:a16="http://schemas.microsoft.com/office/drawing/2014/main" val="523043254"/>
                  </a:ext>
                </a:extLst>
              </a:tr>
              <a:tr h="103603">
                <a:tc>
                  <a:txBody>
                    <a:bodyPr/>
                    <a:lstStyle/>
                    <a:p>
                      <a:pPr algn="l" fontAlgn="b"/>
                      <a:r>
                        <a:rPr lang="en-US" sz="800" b="0" i="0" u="none" strike="noStrike">
                          <a:solidFill>
                            <a:srgbClr val="000000"/>
                          </a:solidFill>
                          <a:effectLst/>
                          <a:latin typeface="Calibri" panose="020F0502020204030204" pitchFamily="34" charset="0"/>
                        </a:rPr>
                        <a:t>The Recipe Critic</a:t>
                      </a:r>
                    </a:p>
                  </a:txBody>
                  <a:tcPr marL="5180" marR="5180" marT="5180" marB="0" anchor="b">
                    <a:lnL>
                      <a:noFill/>
                    </a:lnL>
                    <a:lnR>
                      <a:noFill/>
                    </a:lnR>
                    <a:lnT>
                      <a:noFill/>
                    </a:lnT>
                    <a:lnB>
                      <a:noFill/>
                    </a:lnB>
                  </a:tcPr>
                </a:tc>
                <a:extLst>
                  <a:ext uri="{0D108BD9-81ED-4DB2-BD59-A6C34878D82A}">
                    <a16:rowId xmlns:a16="http://schemas.microsoft.com/office/drawing/2014/main" val="4227574758"/>
                  </a:ext>
                </a:extLst>
              </a:tr>
              <a:tr h="103603">
                <a:tc>
                  <a:txBody>
                    <a:bodyPr/>
                    <a:lstStyle/>
                    <a:p>
                      <a:pPr algn="l" fontAlgn="b"/>
                      <a:r>
                        <a:rPr lang="en-US" sz="800" b="0" i="0" u="none" strike="noStrike">
                          <a:solidFill>
                            <a:srgbClr val="000000"/>
                          </a:solidFill>
                          <a:effectLst/>
                          <a:latin typeface="Calibri" panose="020F0502020204030204" pitchFamily="34" charset="0"/>
                        </a:rPr>
                        <a:t>The Sacramento Bee</a:t>
                      </a:r>
                    </a:p>
                  </a:txBody>
                  <a:tcPr marL="5180" marR="5180" marT="5180" marB="0" anchor="b">
                    <a:lnL>
                      <a:noFill/>
                    </a:lnL>
                    <a:lnR>
                      <a:noFill/>
                    </a:lnR>
                    <a:lnT>
                      <a:noFill/>
                    </a:lnT>
                    <a:lnB>
                      <a:noFill/>
                    </a:lnB>
                  </a:tcPr>
                </a:tc>
                <a:extLst>
                  <a:ext uri="{0D108BD9-81ED-4DB2-BD59-A6C34878D82A}">
                    <a16:rowId xmlns:a16="http://schemas.microsoft.com/office/drawing/2014/main" val="3582455474"/>
                  </a:ext>
                </a:extLst>
              </a:tr>
              <a:tr h="103603">
                <a:tc>
                  <a:txBody>
                    <a:bodyPr/>
                    <a:lstStyle/>
                    <a:p>
                      <a:pPr algn="l" fontAlgn="b"/>
                      <a:r>
                        <a:rPr lang="en-US" sz="800" b="0" i="0" u="none" strike="noStrike">
                          <a:solidFill>
                            <a:srgbClr val="000000"/>
                          </a:solidFill>
                          <a:effectLst/>
                          <a:latin typeface="Calibri" panose="020F0502020204030204" pitchFamily="34" charset="0"/>
                        </a:rPr>
                        <a:t>The Sims Resource</a:t>
                      </a:r>
                    </a:p>
                  </a:txBody>
                  <a:tcPr marL="5180" marR="5180" marT="5180" marB="0" anchor="b">
                    <a:lnL>
                      <a:noFill/>
                    </a:lnL>
                    <a:lnR>
                      <a:noFill/>
                    </a:lnR>
                    <a:lnT>
                      <a:noFill/>
                    </a:lnT>
                    <a:lnB>
                      <a:noFill/>
                    </a:lnB>
                  </a:tcPr>
                </a:tc>
                <a:extLst>
                  <a:ext uri="{0D108BD9-81ED-4DB2-BD59-A6C34878D82A}">
                    <a16:rowId xmlns:a16="http://schemas.microsoft.com/office/drawing/2014/main" val="1368315985"/>
                  </a:ext>
                </a:extLst>
              </a:tr>
              <a:tr h="103603">
                <a:tc>
                  <a:txBody>
                    <a:bodyPr/>
                    <a:lstStyle/>
                    <a:p>
                      <a:pPr algn="l" fontAlgn="b"/>
                      <a:r>
                        <a:rPr lang="en-US" sz="800" b="0" i="0" u="none" strike="noStrike">
                          <a:solidFill>
                            <a:srgbClr val="000000"/>
                          </a:solidFill>
                          <a:effectLst/>
                          <a:latin typeface="Calibri" panose="020F0502020204030204" pitchFamily="34" charset="0"/>
                        </a:rPr>
                        <a:t>The Source</a:t>
                      </a:r>
                    </a:p>
                  </a:txBody>
                  <a:tcPr marL="5180" marR="5180" marT="5180" marB="0" anchor="b">
                    <a:lnL>
                      <a:noFill/>
                    </a:lnL>
                    <a:lnR>
                      <a:noFill/>
                    </a:lnR>
                    <a:lnT>
                      <a:noFill/>
                    </a:lnT>
                    <a:lnB>
                      <a:noFill/>
                    </a:lnB>
                  </a:tcPr>
                </a:tc>
                <a:extLst>
                  <a:ext uri="{0D108BD9-81ED-4DB2-BD59-A6C34878D82A}">
                    <a16:rowId xmlns:a16="http://schemas.microsoft.com/office/drawing/2014/main" val="965212900"/>
                  </a:ext>
                </a:extLst>
              </a:tr>
              <a:tr h="103603">
                <a:tc>
                  <a:txBody>
                    <a:bodyPr/>
                    <a:lstStyle/>
                    <a:p>
                      <a:pPr algn="l" fontAlgn="b"/>
                      <a:r>
                        <a:rPr lang="en-US" sz="800" b="0" i="0" u="none" strike="noStrike" dirty="0">
                          <a:solidFill>
                            <a:srgbClr val="000000"/>
                          </a:solidFill>
                          <a:effectLst/>
                          <a:latin typeface="Calibri" panose="020F0502020204030204" pitchFamily="34" charset="0"/>
                        </a:rPr>
                        <a:t>The State</a:t>
                      </a:r>
                    </a:p>
                  </a:txBody>
                  <a:tcPr marL="5180" marR="5180" marT="5180" marB="0" anchor="b">
                    <a:lnL>
                      <a:noFill/>
                    </a:lnL>
                    <a:lnR>
                      <a:noFill/>
                    </a:lnR>
                    <a:lnT>
                      <a:noFill/>
                    </a:lnT>
                    <a:lnB>
                      <a:noFill/>
                    </a:lnB>
                  </a:tcPr>
                </a:tc>
                <a:extLst>
                  <a:ext uri="{0D108BD9-81ED-4DB2-BD59-A6C34878D82A}">
                    <a16:rowId xmlns:a16="http://schemas.microsoft.com/office/drawing/2014/main" val="3379763580"/>
                  </a:ext>
                </a:extLst>
              </a:tr>
            </a:tbl>
          </a:graphicData>
        </a:graphic>
      </p:graphicFrame>
      <p:graphicFrame>
        <p:nvGraphicFramePr>
          <p:cNvPr id="10" name="Table 9">
            <a:extLst>
              <a:ext uri="{FF2B5EF4-FFF2-40B4-BE49-F238E27FC236}">
                <a16:creationId xmlns:a16="http://schemas.microsoft.com/office/drawing/2014/main" id="{B15AA2CF-2EB1-FCCF-10EE-956DEDC90E6E}"/>
              </a:ext>
            </a:extLst>
          </p:cNvPr>
          <p:cNvGraphicFramePr>
            <a:graphicFrameLocks noGrp="1"/>
          </p:cNvGraphicFramePr>
          <p:nvPr>
            <p:extLst>
              <p:ext uri="{D42A27DB-BD31-4B8C-83A1-F6EECF244321}">
                <p14:modId xmlns:p14="http://schemas.microsoft.com/office/powerpoint/2010/main" val="2698329380"/>
              </p:ext>
            </p:extLst>
          </p:nvPr>
        </p:nvGraphicFramePr>
        <p:xfrm>
          <a:off x="3856487" y="1234307"/>
          <a:ext cx="1308935" cy="5338200"/>
        </p:xfrm>
        <a:graphic>
          <a:graphicData uri="http://schemas.openxmlformats.org/drawingml/2006/table">
            <a:tbl>
              <a:tblPr/>
              <a:tblGrid>
                <a:gridCol w="1308935">
                  <a:extLst>
                    <a:ext uri="{9D8B030D-6E8A-4147-A177-3AD203B41FA5}">
                      <a16:colId xmlns:a16="http://schemas.microsoft.com/office/drawing/2014/main" val="3614054308"/>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The Sun</a:t>
                      </a:r>
                    </a:p>
                  </a:txBody>
                  <a:tcPr marL="5180" marR="5180" marT="5180" marB="0" anchor="b">
                    <a:lnL>
                      <a:noFill/>
                    </a:lnL>
                    <a:lnR>
                      <a:noFill/>
                    </a:lnR>
                    <a:lnT>
                      <a:noFill/>
                    </a:lnT>
                    <a:lnB>
                      <a:noFill/>
                    </a:lnB>
                  </a:tcPr>
                </a:tc>
                <a:extLst>
                  <a:ext uri="{0D108BD9-81ED-4DB2-BD59-A6C34878D82A}">
                    <a16:rowId xmlns:a16="http://schemas.microsoft.com/office/drawing/2014/main" val="3451521973"/>
                  </a:ext>
                </a:extLst>
              </a:tr>
              <a:tr h="103603">
                <a:tc>
                  <a:txBody>
                    <a:bodyPr/>
                    <a:lstStyle/>
                    <a:p>
                      <a:pPr algn="l" fontAlgn="b"/>
                      <a:r>
                        <a:rPr lang="en-US" sz="800" b="0" i="0" u="none" strike="noStrike">
                          <a:solidFill>
                            <a:srgbClr val="000000"/>
                          </a:solidFill>
                          <a:effectLst/>
                          <a:latin typeface="Calibri" panose="020F0502020204030204" pitchFamily="34" charset="0"/>
                        </a:rPr>
                        <a:t>The Times of Israel</a:t>
                      </a:r>
                    </a:p>
                  </a:txBody>
                  <a:tcPr marL="5180" marR="5180" marT="5180" marB="0" anchor="b">
                    <a:lnL>
                      <a:noFill/>
                    </a:lnL>
                    <a:lnR>
                      <a:noFill/>
                    </a:lnR>
                    <a:lnT>
                      <a:noFill/>
                    </a:lnT>
                    <a:lnB>
                      <a:noFill/>
                    </a:lnB>
                  </a:tcPr>
                </a:tc>
                <a:extLst>
                  <a:ext uri="{0D108BD9-81ED-4DB2-BD59-A6C34878D82A}">
                    <a16:rowId xmlns:a16="http://schemas.microsoft.com/office/drawing/2014/main" val="1943019426"/>
                  </a:ext>
                </a:extLst>
              </a:tr>
              <a:tr h="103603">
                <a:tc>
                  <a:txBody>
                    <a:bodyPr/>
                    <a:lstStyle/>
                    <a:p>
                      <a:pPr algn="l" fontAlgn="b"/>
                      <a:r>
                        <a:rPr lang="en-US" sz="800" b="0" i="0" u="none" strike="noStrike">
                          <a:solidFill>
                            <a:srgbClr val="000000"/>
                          </a:solidFill>
                          <a:effectLst/>
                          <a:latin typeface="Calibri" panose="020F0502020204030204" pitchFamily="34" charset="0"/>
                        </a:rPr>
                        <a:t>The Typical Mom</a:t>
                      </a:r>
                    </a:p>
                  </a:txBody>
                  <a:tcPr marL="5180" marR="5180" marT="5180" marB="0" anchor="b">
                    <a:lnL>
                      <a:noFill/>
                    </a:lnL>
                    <a:lnR>
                      <a:noFill/>
                    </a:lnR>
                    <a:lnT>
                      <a:noFill/>
                    </a:lnT>
                    <a:lnB>
                      <a:noFill/>
                    </a:lnB>
                  </a:tcPr>
                </a:tc>
                <a:extLst>
                  <a:ext uri="{0D108BD9-81ED-4DB2-BD59-A6C34878D82A}">
                    <a16:rowId xmlns:a16="http://schemas.microsoft.com/office/drawing/2014/main" val="3886107239"/>
                  </a:ext>
                </a:extLst>
              </a:tr>
              <a:tr h="103603">
                <a:tc>
                  <a:txBody>
                    <a:bodyPr/>
                    <a:lstStyle/>
                    <a:p>
                      <a:pPr algn="l" fontAlgn="b"/>
                      <a:r>
                        <a:rPr lang="en-US" sz="800" b="0" i="0" u="none" strike="noStrike">
                          <a:solidFill>
                            <a:srgbClr val="000000"/>
                          </a:solidFill>
                          <a:effectLst/>
                          <a:latin typeface="Calibri" panose="020F0502020204030204" pitchFamily="34" charset="0"/>
                        </a:rPr>
                        <a:t>The Weather Channel</a:t>
                      </a:r>
                    </a:p>
                  </a:txBody>
                  <a:tcPr marL="5180" marR="5180" marT="5180" marB="0" anchor="b">
                    <a:lnL>
                      <a:noFill/>
                    </a:lnL>
                    <a:lnR>
                      <a:noFill/>
                    </a:lnR>
                    <a:lnT>
                      <a:noFill/>
                    </a:lnT>
                    <a:lnB>
                      <a:noFill/>
                    </a:lnB>
                  </a:tcPr>
                </a:tc>
                <a:extLst>
                  <a:ext uri="{0D108BD9-81ED-4DB2-BD59-A6C34878D82A}">
                    <a16:rowId xmlns:a16="http://schemas.microsoft.com/office/drawing/2014/main" val="3328695327"/>
                  </a:ext>
                </a:extLst>
              </a:tr>
              <a:tr h="103603">
                <a:tc>
                  <a:txBody>
                    <a:bodyPr/>
                    <a:lstStyle/>
                    <a:p>
                      <a:pPr algn="l" fontAlgn="b"/>
                      <a:r>
                        <a:rPr lang="en-US" sz="800" b="0" i="0" u="none" strike="noStrike">
                          <a:solidFill>
                            <a:srgbClr val="000000"/>
                          </a:solidFill>
                          <a:effectLst/>
                          <a:latin typeface="Calibri" panose="020F0502020204030204" pitchFamily="34" charset="0"/>
                        </a:rPr>
                        <a:t>The World Journal</a:t>
                      </a:r>
                    </a:p>
                  </a:txBody>
                  <a:tcPr marL="5180" marR="5180" marT="5180" marB="0" anchor="b">
                    <a:lnL>
                      <a:noFill/>
                    </a:lnL>
                    <a:lnR>
                      <a:noFill/>
                    </a:lnR>
                    <a:lnT>
                      <a:noFill/>
                    </a:lnT>
                    <a:lnB>
                      <a:noFill/>
                    </a:lnB>
                  </a:tcPr>
                </a:tc>
                <a:extLst>
                  <a:ext uri="{0D108BD9-81ED-4DB2-BD59-A6C34878D82A}">
                    <a16:rowId xmlns:a16="http://schemas.microsoft.com/office/drawing/2014/main" val="39743490"/>
                  </a:ext>
                </a:extLst>
              </a:tr>
              <a:tr h="103603">
                <a:tc>
                  <a:txBody>
                    <a:bodyPr/>
                    <a:lstStyle/>
                    <a:p>
                      <a:pPr algn="l" fontAlgn="b"/>
                      <a:r>
                        <a:rPr lang="en-US" sz="800" b="0" i="0" u="none" strike="noStrike">
                          <a:solidFill>
                            <a:srgbClr val="000000"/>
                          </a:solidFill>
                          <a:effectLst/>
                          <a:latin typeface="Calibri" panose="020F0502020204030204" pitchFamily="34" charset="0"/>
                        </a:rPr>
                        <a:t>TheGamer</a:t>
                      </a:r>
                    </a:p>
                  </a:txBody>
                  <a:tcPr marL="5180" marR="5180" marT="5180" marB="0" anchor="b">
                    <a:lnL>
                      <a:noFill/>
                    </a:lnL>
                    <a:lnR>
                      <a:noFill/>
                    </a:lnR>
                    <a:lnT>
                      <a:noFill/>
                    </a:lnT>
                    <a:lnB>
                      <a:noFill/>
                    </a:lnB>
                  </a:tcPr>
                </a:tc>
                <a:extLst>
                  <a:ext uri="{0D108BD9-81ED-4DB2-BD59-A6C34878D82A}">
                    <a16:rowId xmlns:a16="http://schemas.microsoft.com/office/drawing/2014/main" val="2089265209"/>
                  </a:ext>
                </a:extLst>
              </a:tr>
              <a:tr h="103603">
                <a:tc>
                  <a:txBody>
                    <a:bodyPr/>
                    <a:lstStyle/>
                    <a:p>
                      <a:pPr algn="l" fontAlgn="b"/>
                      <a:r>
                        <a:rPr lang="en-US" sz="800" b="0" i="0" u="none" strike="noStrike">
                          <a:solidFill>
                            <a:srgbClr val="000000"/>
                          </a:solidFill>
                          <a:effectLst/>
                          <a:latin typeface="Calibri" panose="020F0502020204030204" pitchFamily="34" charset="0"/>
                        </a:rPr>
                        <a:t>theScore</a:t>
                      </a:r>
                    </a:p>
                  </a:txBody>
                  <a:tcPr marL="5180" marR="5180" marT="5180" marB="0" anchor="b">
                    <a:lnL>
                      <a:noFill/>
                    </a:lnL>
                    <a:lnR>
                      <a:noFill/>
                    </a:lnR>
                    <a:lnT>
                      <a:noFill/>
                    </a:lnT>
                    <a:lnB>
                      <a:noFill/>
                    </a:lnB>
                  </a:tcPr>
                </a:tc>
                <a:extLst>
                  <a:ext uri="{0D108BD9-81ED-4DB2-BD59-A6C34878D82A}">
                    <a16:rowId xmlns:a16="http://schemas.microsoft.com/office/drawing/2014/main" val="3043243651"/>
                  </a:ext>
                </a:extLst>
              </a:tr>
              <a:tr h="103603">
                <a:tc>
                  <a:txBody>
                    <a:bodyPr/>
                    <a:lstStyle/>
                    <a:p>
                      <a:pPr algn="l" fontAlgn="b"/>
                      <a:r>
                        <a:rPr lang="en-US" sz="800" b="0" i="0" u="none" strike="noStrike">
                          <a:solidFill>
                            <a:srgbClr val="000000"/>
                          </a:solidFill>
                          <a:effectLst/>
                          <a:latin typeface="Calibri" panose="020F0502020204030204" pitchFamily="34" charset="0"/>
                        </a:rPr>
                        <a:t>TheThings</a:t>
                      </a:r>
                    </a:p>
                  </a:txBody>
                  <a:tcPr marL="5180" marR="5180" marT="5180" marB="0" anchor="b">
                    <a:lnL>
                      <a:noFill/>
                    </a:lnL>
                    <a:lnR>
                      <a:noFill/>
                    </a:lnR>
                    <a:lnT>
                      <a:noFill/>
                    </a:lnT>
                    <a:lnB>
                      <a:noFill/>
                    </a:lnB>
                  </a:tcPr>
                </a:tc>
                <a:extLst>
                  <a:ext uri="{0D108BD9-81ED-4DB2-BD59-A6C34878D82A}">
                    <a16:rowId xmlns:a16="http://schemas.microsoft.com/office/drawing/2014/main" val="2633013472"/>
                  </a:ext>
                </a:extLst>
              </a:tr>
              <a:tr h="103603">
                <a:tc>
                  <a:txBody>
                    <a:bodyPr/>
                    <a:lstStyle/>
                    <a:p>
                      <a:pPr algn="l" fontAlgn="b"/>
                      <a:r>
                        <a:rPr lang="en-US" sz="800" b="0" i="0" u="none" strike="noStrike">
                          <a:solidFill>
                            <a:srgbClr val="000000"/>
                          </a:solidFill>
                          <a:effectLst/>
                          <a:latin typeface="Calibri" panose="020F0502020204030204" pitchFamily="34" charset="0"/>
                        </a:rPr>
                        <a:t>TierMaker</a:t>
                      </a:r>
                    </a:p>
                  </a:txBody>
                  <a:tcPr marL="5180" marR="5180" marT="5180" marB="0" anchor="b">
                    <a:lnL>
                      <a:noFill/>
                    </a:lnL>
                    <a:lnR>
                      <a:noFill/>
                    </a:lnR>
                    <a:lnT>
                      <a:noFill/>
                    </a:lnT>
                    <a:lnB>
                      <a:noFill/>
                    </a:lnB>
                  </a:tcPr>
                </a:tc>
                <a:extLst>
                  <a:ext uri="{0D108BD9-81ED-4DB2-BD59-A6C34878D82A}">
                    <a16:rowId xmlns:a16="http://schemas.microsoft.com/office/drawing/2014/main" val="1563522484"/>
                  </a:ext>
                </a:extLst>
              </a:tr>
              <a:tr h="103603">
                <a:tc>
                  <a:txBody>
                    <a:bodyPr/>
                    <a:lstStyle/>
                    <a:p>
                      <a:pPr algn="l" fontAlgn="b"/>
                      <a:r>
                        <a:rPr lang="en-US" sz="800" b="0" i="0" u="none" strike="noStrike">
                          <a:solidFill>
                            <a:srgbClr val="000000"/>
                          </a:solidFill>
                          <a:effectLst/>
                          <a:latin typeface="Calibri" panose="020F0502020204030204" pitchFamily="34" charset="0"/>
                        </a:rPr>
                        <a:t>Tiles Hop: EDM! Rush</a:t>
                      </a:r>
                    </a:p>
                  </a:txBody>
                  <a:tcPr marL="5180" marR="5180" marT="5180" marB="0" anchor="b">
                    <a:lnL>
                      <a:noFill/>
                    </a:lnL>
                    <a:lnR>
                      <a:noFill/>
                    </a:lnR>
                    <a:lnT>
                      <a:noFill/>
                    </a:lnT>
                    <a:lnB>
                      <a:noFill/>
                    </a:lnB>
                  </a:tcPr>
                </a:tc>
                <a:extLst>
                  <a:ext uri="{0D108BD9-81ED-4DB2-BD59-A6C34878D82A}">
                    <a16:rowId xmlns:a16="http://schemas.microsoft.com/office/drawing/2014/main" val="22232543"/>
                  </a:ext>
                </a:extLst>
              </a:tr>
              <a:tr h="103603">
                <a:tc>
                  <a:txBody>
                    <a:bodyPr/>
                    <a:lstStyle/>
                    <a:p>
                      <a:pPr algn="l" fontAlgn="b"/>
                      <a:r>
                        <a:rPr lang="en-US" sz="800" b="0" i="0" u="none" strike="noStrike">
                          <a:solidFill>
                            <a:srgbClr val="000000"/>
                          </a:solidFill>
                          <a:effectLst/>
                          <a:latin typeface="Calibri" panose="020F0502020204030204" pitchFamily="34" charset="0"/>
                        </a:rPr>
                        <a:t>TIME</a:t>
                      </a:r>
                    </a:p>
                  </a:txBody>
                  <a:tcPr marL="5180" marR="5180" marT="5180" marB="0" anchor="b">
                    <a:lnL>
                      <a:noFill/>
                    </a:lnL>
                    <a:lnR>
                      <a:noFill/>
                    </a:lnR>
                    <a:lnT>
                      <a:noFill/>
                    </a:lnT>
                    <a:lnB>
                      <a:noFill/>
                    </a:lnB>
                  </a:tcPr>
                </a:tc>
                <a:extLst>
                  <a:ext uri="{0D108BD9-81ED-4DB2-BD59-A6C34878D82A}">
                    <a16:rowId xmlns:a16="http://schemas.microsoft.com/office/drawing/2014/main" val="3813129959"/>
                  </a:ext>
                </a:extLst>
              </a:tr>
              <a:tr h="103603">
                <a:tc>
                  <a:txBody>
                    <a:bodyPr/>
                    <a:lstStyle/>
                    <a:p>
                      <a:pPr algn="l" fontAlgn="b"/>
                      <a:r>
                        <a:rPr lang="en-US" sz="800" b="0" i="0" u="none" strike="noStrike">
                          <a:solidFill>
                            <a:srgbClr val="000000"/>
                          </a:solidFill>
                          <a:effectLst/>
                          <a:latin typeface="Calibri" panose="020F0502020204030204" pitchFamily="34" charset="0"/>
                        </a:rPr>
                        <a:t>Timehop</a:t>
                      </a:r>
                    </a:p>
                  </a:txBody>
                  <a:tcPr marL="5180" marR="5180" marT="5180" marB="0" anchor="b">
                    <a:lnL>
                      <a:noFill/>
                    </a:lnL>
                    <a:lnR>
                      <a:noFill/>
                    </a:lnR>
                    <a:lnT>
                      <a:noFill/>
                    </a:lnT>
                    <a:lnB>
                      <a:noFill/>
                    </a:lnB>
                  </a:tcPr>
                </a:tc>
                <a:extLst>
                  <a:ext uri="{0D108BD9-81ED-4DB2-BD59-A6C34878D82A}">
                    <a16:rowId xmlns:a16="http://schemas.microsoft.com/office/drawing/2014/main" val="3598674123"/>
                  </a:ext>
                </a:extLst>
              </a:tr>
              <a:tr h="103603">
                <a:tc>
                  <a:txBody>
                    <a:bodyPr/>
                    <a:lstStyle/>
                    <a:p>
                      <a:pPr algn="l" fontAlgn="b"/>
                      <a:r>
                        <a:rPr lang="en-US" sz="800" b="0" i="0" u="none" strike="noStrike">
                          <a:solidFill>
                            <a:srgbClr val="000000"/>
                          </a:solidFill>
                          <a:effectLst/>
                          <a:latin typeface="Calibri" panose="020F0502020204030204" pitchFamily="34" charset="0"/>
                        </a:rPr>
                        <a:t>Times Union</a:t>
                      </a:r>
                    </a:p>
                  </a:txBody>
                  <a:tcPr marL="5180" marR="5180" marT="5180" marB="0" anchor="b">
                    <a:lnL>
                      <a:noFill/>
                    </a:lnL>
                    <a:lnR>
                      <a:noFill/>
                    </a:lnR>
                    <a:lnT>
                      <a:noFill/>
                    </a:lnT>
                    <a:lnB>
                      <a:noFill/>
                    </a:lnB>
                  </a:tcPr>
                </a:tc>
                <a:extLst>
                  <a:ext uri="{0D108BD9-81ED-4DB2-BD59-A6C34878D82A}">
                    <a16:rowId xmlns:a16="http://schemas.microsoft.com/office/drawing/2014/main" val="2011968350"/>
                  </a:ext>
                </a:extLst>
              </a:tr>
              <a:tr h="103603">
                <a:tc>
                  <a:txBody>
                    <a:bodyPr/>
                    <a:lstStyle/>
                    <a:p>
                      <a:pPr algn="l" fontAlgn="b"/>
                      <a:r>
                        <a:rPr lang="en-US" sz="800" b="0" i="0" u="none" strike="noStrike">
                          <a:solidFill>
                            <a:srgbClr val="000000"/>
                          </a:solidFill>
                          <a:effectLst/>
                          <a:latin typeface="Calibri" panose="020F0502020204030204" pitchFamily="34" charset="0"/>
                        </a:rPr>
                        <a:t>Tinybeans Family Photo Album</a:t>
                      </a:r>
                    </a:p>
                  </a:txBody>
                  <a:tcPr marL="5180" marR="5180" marT="5180" marB="0" anchor="b">
                    <a:lnL>
                      <a:noFill/>
                    </a:lnL>
                    <a:lnR>
                      <a:noFill/>
                    </a:lnR>
                    <a:lnT>
                      <a:noFill/>
                    </a:lnT>
                    <a:lnB>
                      <a:noFill/>
                    </a:lnB>
                  </a:tcPr>
                </a:tc>
                <a:extLst>
                  <a:ext uri="{0D108BD9-81ED-4DB2-BD59-A6C34878D82A}">
                    <a16:rowId xmlns:a16="http://schemas.microsoft.com/office/drawing/2014/main" val="538226611"/>
                  </a:ext>
                </a:extLst>
              </a:tr>
              <a:tr h="103603">
                <a:tc>
                  <a:txBody>
                    <a:bodyPr/>
                    <a:lstStyle/>
                    <a:p>
                      <a:pPr algn="l" fontAlgn="b"/>
                      <a:r>
                        <a:rPr lang="en-US" sz="800" b="0" i="0" u="none" strike="noStrike">
                          <a:solidFill>
                            <a:srgbClr val="000000"/>
                          </a:solidFill>
                          <a:effectLst/>
                          <a:latin typeface="Calibri" panose="020F0502020204030204" pitchFamily="34" charset="0"/>
                        </a:rPr>
                        <a:t>TMZ</a:t>
                      </a:r>
                    </a:p>
                  </a:txBody>
                  <a:tcPr marL="5180" marR="5180" marT="5180" marB="0" anchor="b">
                    <a:lnL>
                      <a:noFill/>
                    </a:lnL>
                    <a:lnR>
                      <a:noFill/>
                    </a:lnR>
                    <a:lnT>
                      <a:noFill/>
                    </a:lnT>
                    <a:lnB>
                      <a:noFill/>
                    </a:lnB>
                  </a:tcPr>
                </a:tc>
                <a:extLst>
                  <a:ext uri="{0D108BD9-81ED-4DB2-BD59-A6C34878D82A}">
                    <a16:rowId xmlns:a16="http://schemas.microsoft.com/office/drawing/2014/main" val="83431354"/>
                  </a:ext>
                </a:extLst>
              </a:tr>
              <a:tr h="103603">
                <a:tc>
                  <a:txBody>
                    <a:bodyPr/>
                    <a:lstStyle/>
                    <a:p>
                      <a:pPr algn="l" fontAlgn="b"/>
                      <a:r>
                        <a:rPr lang="en-US" sz="800" b="0" i="0" u="none" strike="noStrike">
                          <a:solidFill>
                            <a:srgbClr val="000000"/>
                          </a:solidFill>
                          <a:effectLst/>
                          <a:latin typeface="Calibri" panose="020F0502020204030204" pitchFamily="34" charset="0"/>
                        </a:rPr>
                        <a:t>Tom's Guide</a:t>
                      </a:r>
                    </a:p>
                  </a:txBody>
                  <a:tcPr marL="5180" marR="5180" marT="5180" marB="0" anchor="b">
                    <a:lnL>
                      <a:noFill/>
                    </a:lnL>
                    <a:lnR>
                      <a:noFill/>
                    </a:lnR>
                    <a:lnT>
                      <a:noFill/>
                    </a:lnT>
                    <a:lnB>
                      <a:noFill/>
                    </a:lnB>
                  </a:tcPr>
                </a:tc>
                <a:extLst>
                  <a:ext uri="{0D108BD9-81ED-4DB2-BD59-A6C34878D82A}">
                    <a16:rowId xmlns:a16="http://schemas.microsoft.com/office/drawing/2014/main" val="4257403997"/>
                  </a:ext>
                </a:extLst>
              </a:tr>
              <a:tr h="103603">
                <a:tc>
                  <a:txBody>
                    <a:bodyPr/>
                    <a:lstStyle/>
                    <a:p>
                      <a:pPr algn="l" fontAlgn="b"/>
                      <a:r>
                        <a:rPr lang="en-US" sz="800" b="0" i="0" u="none" strike="noStrike">
                          <a:solidFill>
                            <a:srgbClr val="000000"/>
                          </a:solidFill>
                          <a:effectLst/>
                          <a:latin typeface="Calibri" panose="020F0502020204030204" pitchFamily="34" charset="0"/>
                        </a:rPr>
                        <a:t>Toofab</a:t>
                      </a:r>
                    </a:p>
                  </a:txBody>
                  <a:tcPr marL="5180" marR="5180" marT="5180" marB="0" anchor="b">
                    <a:lnL>
                      <a:noFill/>
                    </a:lnL>
                    <a:lnR>
                      <a:noFill/>
                    </a:lnR>
                    <a:lnT>
                      <a:noFill/>
                    </a:lnT>
                    <a:lnB>
                      <a:noFill/>
                    </a:lnB>
                  </a:tcPr>
                </a:tc>
                <a:extLst>
                  <a:ext uri="{0D108BD9-81ED-4DB2-BD59-A6C34878D82A}">
                    <a16:rowId xmlns:a16="http://schemas.microsoft.com/office/drawing/2014/main" val="525763275"/>
                  </a:ext>
                </a:extLst>
              </a:tr>
              <a:tr h="103603">
                <a:tc>
                  <a:txBody>
                    <a:bodyPr/>
                    <a:lstStyle/>
                    <a:p>
                      <a:pPr algn="l" fontAlgn="b"/>
                      <a:r>
                        <a:rPr lang="en-US" sz="800" b="0" i="0" u="none" strike="noStrike">
                          <a:solidFill>
                            <a:srgbClr val="000000"/>
                          </a:solidFill>
                          <a:effectLst/>
                          <a:latin typeface="Calibri" panose="020F0502020204030204" pitchFamily="34" charset="0"/>
                        </a:rPr>
                        <a:t>Town and Country</a:t>
                      </a:r>
                    </a:p>
                  </a:txBody>
                  <a:tcPr marL="5180" marR="5180" marT="5180" marB="0" anchor="b">
                    <a:lnL>
                      <a:noFill/>
                    </a:lnL>
                    <a:lnR>
                      <a:noFill/>
                    </a:lnR>
                    <a:lnT>
                      <a:noFill/>
                    </a:lnT>
                    <a:lnB>
                      <a:noFill/>
                    </a:lnB>
                  </a:tcPr>
                </a:tc>
                <a:extLst>
                  <a:ext uri="{0D108BD9-81ED-4DB2-BD59-A6C34878D82A}">
                    <a16:rowId xmlns:a16="http://schemas.microsoft.com/office/drawing/2014/main" val="3914711656"/>
                  </a:ext>
                </a:extLst>
              </a:tr>
              <a:tr h="103603">
                <a:tc>
                  <a:txBody>
                    <a:bodyPr/>
                    <a:lstStyle/>
                    <a:p>
                      <a:pPr algn="l" fontAlgn="b"/>
                      <a:r>
                        <a:rPr lang="en-US" sz="800" b="0" i="0" u="none" strike="noStrike">
                          <a:solidFill>
                            <a:srgbClr val="000000"/>
                          </a:solidFill>
                          <a:effectLst/>
                          <a:latin typeface="Calibri" panose="020F0502020204030204" pitchFamily="34" charset="0"/>
                        </a:rPr>
                        <a:t>Traderie</a:t>
                      </a:r>
                    </a:p>
                  </a:txBody>
                  <a:tcPr marL="5180" marR="5180" marT="5180" marB="0" anchor="b">
                    <a:lnL>
                      <a:noFill/>
                    </a:lnL>
                    <a:lnR>
                      <a:noFill/>
                    </a:lnR>
                    <a:lnT>
                      <a:noFill/>
                    </a:lnT>
                    <a:lnB>
                      <a:noFill/>
                    </a:lnB>
                  </a:tcPr>
                </a:tc>
                <a:extLst>
                  <a:ext uri="{0D108BD9-81ED-4DB2-BD59-A6C34878D82A}">
                    <a16:rowId xmlns:a16="http://schemas.microsoft.com/office/drawing/2014/main" val="2997962855"/>
                  </a:ext>
                </a:extLst>
              </a:tr>
              <a:tr h="103603">
                <a:tc>
                  <a:txBody>
                    <a:bodyPr/>
                    <a:lstStyle/>
                    <a:p>
                      <a:pPr algn="l" fontAlgn="b"/>
                      <a:r>
                        <a:rPr lang="en-US" sz="800" b="0" i="0" u="none" strike="noStrike">
                          <a:solidFill>
                            <a:srgbClr val="000000"/>
                          </a:solidFill>
                          <a:effectLst/>
                          <a:latin typeface="Calibri" panose="020F0502020204030204" pitchFamily="34" charset="0"/>
                        </a:rPr>
                        <a:t>Tripadvisor</a:t>
                      </a:r>
                    </a:p>
                  </a:txBody>
                  <a:tcPr marL="5180" marR="5180" marT="5180" marB="0" anchor="b">
                    <a:lnL>
                      <a:noFill/>
                    </a:lnL>
                    <a:lnR>
                      <a:noFill/>
                    </a:lnR>
                    <a:lnT>
                      <a:noFill/>
                    </a:lnT>
                    <a:lnB>
                      <a:noFill/>
                    </a:lnB>
                  </a:tcPr>
                </a:tc>
                <a:extLst>
                  <a:ext uri="{0D108BD9-81ED-4DB2-BD59-A6C34878D82A}">
                    <a16:rowId xmlns:a16="http://schemas.microsoft.com/office/drawing/2014/main" val="2256616860"/>
                  </a:ext>
                </a:extLst>
              </a:tr>
              <a:tr h="103603">
                <a:tc>
                  <a:txBody>
                    <a:bodyPr/>
                    <a:lstStyle/>
                    <a:p>
                      <a:pPr algn="l" fontAlgn="b"/>
                      <a:r>
                        <a:rPr lang="en-US" sz="800" b="0" i="0" u="none" strike="noStrike">
                          <a:solidFill>
                            <a:srgbClr val="000000"/>
                          </a:solidFill>
                          <a:effectLst/>
                          <a:latin typeface="Calibri" panose="020F0502020204030204" pitchFamily="34" charset="0"/>
                        </a:rPr>
                        <a:t>Trivia</a:t>
                      </a:r>
                    </a:p>
                  </a:txBody>
                  <a:tcPr marL="5180" marR="5180" marT="5180" marB="0" anchor="b">
                    <a:lnL>
                      <a:noFill/>
                    </a:lnL>
                    <a:lnR>
                      <a:noFill/>
                    </a:lnR>
                    <a:lnT>
                      <a:noFill/>
                    </a:lnT>
                    <a:lnB>
                      <a:noFill/>
                    </a:lnB>
                  </a:tcPr>
                </a:tc>
                <a:extLst>
                  <a:ext uri="{0D108BD9-81ED-4DB2-BD59-A6C34878D82A}">
                    <a16:rowId xmlns:a16="http://schemas.microsoft.com/office/drawing/2014/main" val="1433052692"/>
                  </a:ext>
                </a:extLst>
              </a:tr>
              <a:tr h="103603">
                <a:tc>
                  <a:txBody>
                    <a:bodyPr/>
                    <a:lstStyle/>
                    <a:p>
                      <a:pPr algn="l" fontAlgn="b"/>
                      <a:r>
                        <a:rPr lang="en-US" sz="800" b="0" i="0" u="none" strike="noStrike">
                          <a:solidFill>
                            <a:srgbClr val="000000"/>
                          </a:solidFill>
                          <a:effectLst/>
                          <a:latin typeface="Calibri" panose="020F0502020204030204" pitchFamily="34" charset="0"/>
                        </a:rPr>
                        <a:t>Trump Excel</a:t>
                      </a:r>
                    </a:p>
                  </a:txBody>
                  <a:tcPr marL="5180" marR="5180" marT="5180" marB="0" anchor="b">
                    <a:lnL>
                      <a:noFill/>
                    </a:lnL>
                    <a:lnR>
                      <a:noFill/>
                    </a:lnR>
                    <a:lnT>
                      <a:noFill/>
                    </a:lnT>
                    <a:lnB>
                      <a:noFill/>
                    </a:lnB>
                  </a:tcPr>
                </a:tc>
                <a:extLst>
                  <a:ext uri="{0D108BD9-81ED-4DB2-BD59-A6C34878D82A}">
                    <a16:rowId xmlns:a16="http://schemas.microsoft.com/office/drawing/2014/main" val="2485405629"/>
                  </a:ext>
                </a:extLst>
              </a:tr>
              <a:tr h="103603">
                <a:tc>
                  <a:txBody>
                    <a:bodyPr/>
                    <a:lstStyle/>
                    <a:p>
                      <a:pPr algn="l" fontAlgn="b"/>
                      <a:r>
                        <a:rPr lang="en-US" sz="800" b="0" i="0" u="none" strike="noStrike">
                          <a:solidFill>
                            <a:srgbClr val="000000"/>
                          </a:solidFill>
                          <a:effectLst/>
                          <a:latin typeface="Calibri" panose="020F0502020204030204" pitchFamily="34" charset="0"/>
                        </a:rPr>
                        <a:t>Tune In</a:t>
                      </a:r>
                    </a:p>
                  </a:txBody>
                  <a:tcPr marL="5180" marR="5180" marT="5180" marB="0" anchor="b">
                    <a:lnL>
                      <a:noFill/>
                    </a:lnL>
                    <a:lnR>
                      <a:noFill/>
                    </a:lnR>
                    <a:lnT>
                      <a:noFill/>
                    </a:lnT>
                    <a:lnB>
                      <a:noFill/>
                    </a:lnB>
                  </a:tcPr>
                </a:tc>
                <a:extLst>
                  <a:ext uri="{0D108BD9-81ED-4DB2-BD59-A6C34878D82A}">
                    <a16:rowId xmlns:a16="http://schemas.microsoft.com/office/drawing/2014/main" val="490224581"/>
                  </a:ext>
                </a:extLst>
              </a:tr>
              <a:tr h="103603">
                <a:tc>
                  <a:txBody>
                    <a:bodyPr/>
                    <a:lstStyle/>
                    <a:p>
                      <a:pPr algn="l" fontAlgn="b"/>
                      <a:r>
                        <a:rPr lang="en-US" sz="800" b="0" i="0" u="none" strike="noStrike">
                          <a:solidFill>
                            <a:srgbClr val="000000"/>
                          </a:solidFill>
                          <a:effectLst/>
                          <a:latin typeface="Calibri" panose="020F0502020204030204" pitchFamily="34" charset="0"/>
                        </a:rPr>
                        <a:t>Tutorials Point</a:t>
                      </a:r>
                    </a:p>
                  </a:txBody>
                  <a:tcPr marL="5180" marR="5180" marT="5180" marB="0" anchor="b">
                    <a:lnL>
                      <a:noFill/>
                    </a:lnL>
                    <a:lnR>
                      <a:noFill/>
                    </a:lnR>
                    <a:lnT>
                      <a:noFill/>
                    </a:lnT>
                    <a:lnB>
                      <a:noFill/>
                    </a:lnB>
                  </a:tcPr>
                </a:tc>
                <a:extLst>
                  <a:ext uri="{0D108BD9-81ED-4DB2-BD59-A6C34878D82A}">
                    <a16:rowId xmlns:a16="http://schemas.microsoft.com/office/drawing/2014/main" val="55386965"/>
                  </a:ext>
                </a:extLst>
              </a:tr>
              <a:tr h="103603">
                <a:tc>
                  <a:txBody>
                    <a:bodyPr/>
                    <a:lstStyle/>
                    <a:p>
                      <a:pPr algn="l" fontAlgn="b"/>
                      <a:r>
                        <a:rPr lang="en-US" sz="800" b="0" i="0" u="none" strike="noStrike">
                          <a:solidFill>
                            <a:srgbClr val="000000"/>
                          </a:solidFill>
                          <a:effectLst/>
                          <a:latin typeface="Calibri" panose="020F0502020204030204" pitchFamily="34" charset="0"/>
                        </a:rPr>
                        <a:t>TV Fanatic</a:t>
                      </a:r>
                    </a:p>
                  </a:txBody>
                  <a:tcPr marL="5180" marR="5180" marT="5180" marB="0" anchor="b">
                    <a:lnL>
                      <a:noFill/>
                    </a:lnL>
                    <a:lnR>
                      <a:noFill/>
                    </a:lnR>
                    <a:lnT>
                      <a:noFill/>
                    </a:lnT>
                    <a:lnB>
                      <a:noFill/>
                    </a:lnB>
                  </a:tcPr>
                </a:tc>
                <a:extLst>
                  <a:ext uri="{0D108BD9-81ED-4DB2-BD59-A6C34878D82A}">
                    <a16:rowId xmlns:a16="http://schemas.microsoft.com/office/drawing/2014/main" val="427837444"/>
                  </a:ext>
                </a:extLst>
              </a:tr>
              <a:tr h="103603">
                <a:tc>
                  <a:txBody>
                    <a:bodyPr/>
                    <a:lstStyle/>
                    <a:p>
                      <a:pPr algn="l" fontAlgn="b"/>
                      <a:r>
                        <a:rPr lang="en-US" sz="800" b="0" i="0" u="none" strike="noStrike">
                          <a:solidFill>
                            <a:srgbClr val="000000"/>
                          </a:solidFill>
                          <a:effectLst/>
                          <a:latin typeface="Calibri" panose="020F0502020204030204" pitchFamily="34" charset="0"/>
                        </a:rPr>
                        <a:t>TV Insider</a:t>
                      </a:r>
                    </a:p>
                  </a:txBody>
                  <a:tcPr marL="5180" marR="5180" marT="5180" marB="0" anchor="b">
                    <a:lnL>
                      <a:noFill/>
                    </a:lnL>
                    <a:lnR>
                      <a:noFill/>
                    </a:lnR>
                    <a:lnT>
                      <a:noFill/>
                    </a:lnT>
                    <a:lnB>
                      <a:noFill/>
                    </a:lnB>
                  </a:tcPr>
                </a:tc>
                <a:extLst>
                  <a:ext uri="{0D108BD9-81ED-4DB2-BD59-A6C34878D82A}">
                    <a16:rowId xmlns:a16="http://schemas.microsoft.com/office/drawing/2014/main" val="3795302045"/>
                  </a:ext>
                </a:extLst>
              </a:tr>
              <a:tr h="103603">
                <a:tc>
                  <a:txBody>
                    <a:bodyPr/>
                    <a:lstStyle/>
                    <a:p>
                      <a:pPr algn="l" fontAlgn="b"/>
                      <a:r>
                        <a:rPr lang="en-US" sz="800" b="0" i="0" u="none" strike="noStrike">
                          <a:solidFill>
                            <a:srgbClr val="000000"/>
                          </a:solidFill>
                          <a:effectLst/>
                          <a:latin typeface="Calibri" panose="020F0502020204030204" pitchFamily="34" charset="0"/>
                        </a:rPr>
                        <a:t>Tv Tropes</a:t>
                      </a:r>
                    </a:p>
                  </a:txBody>
                  <a:tcPr marL="5180" marR="5180" marT="5180" marB="0" anchor="b">
                    <a:lnL>
                      <a:noFill/>
                    </a:lnL>
                    <a:lnR>
                      <a:noFill/>
                    </a:lnR>
                    <a:lnT>
                      <a:noFill/>
                    </a:lnT>
                    <a:lnB>
                      <a:noFill/>
                    </a:lnB>
                  </a:tcPr>
                </a:tc>
                <a:extLst>
                  <a:ext uri="{0D108BD9-81ED-4DB2-BD59-A6C34878D82A}">
                    <a16:rowId xmlns:a16="http://schemas.microsoft.com/office/drawing/2014/main" val="2065811442"/>
                  </a:ext>
                </a:extLst>
              </a:tr>
              <a:tr h="103603">
                <a:tc>
                  <a:txBody>
                    <a:bodyPr/>
                    <a:lstStyle/>
                    <a:p>
                      <a:pPr algn="l" fontAlgn="b"/>
                      <a:r>
                        <a:rPr lang="en-US" sz="800" b="0" i="0" u="none" strike="noStrike">
                          <a:solidFill>
                            <a:srgbClr val="000000"/>
                          </a:solidFill>
                          <a:effectLst/>
                          <a:latin typeface="Calibri" panose="020F0502020204030204" pitchFamily="34" charset="0"/>
                        </a:rPr>
                        <a:t>TVLine</a:t>
                      </a:r>
                    </a:p>
                  </a:txBody>
                  <a:tcPr marL="5180" marR="5180" marT="5180" marB="0" anchor="b">
                    <a:lnL>
                      <a:noFill/>
                    </a:lnL>
                    <a:lnR>
                      <a:noFill/>
                    </a:lnR>
                    <a:lnT>
                      <a:noFill/>
                    </a:lnT>
                    <a:lnB>
                      <a:noFill/>
                    </a:lnB>
                  </a:tcPr>
                </a:tc>
                <a:extLst>
                  <a:ext uri="{0D108BD9-81ED-4DB2-BD59-A6C34878D82A}">
                    <a16:rowId xmlns:a16="http://schemas.microsoft.com/office/drawing/2014/main" val="2315488103"/>
                  </a:ext>
                </a:extLst>
              </a:tr>
              <a:tr h="103603">
                <a:tc>
                  <a:txBody>
                    <a:bodyPr/>
                    <a:lstStyle/>
                    <a:p>
                      <a:pPr algn="l" fontAlgn="b"/>
                      <a:r>
                        <a:rPr lang="en-US" sz="800" b="0" i="0" u="none" strike="noStrike">
                          <a:solidFill>
                            <a:srgbClr val="000000"/>
                          </a:solidFill>
                          <a:effectLst/>
                          <a:latin typeface="Calibri" panose="020F0502020204030204" pitchFamily="34" charset="0"/>
                        </a:rPr>
                        <a:t>two peas &amp; their pod</a:t>
                      </a:r>
                    </a:p>
                  </a:txBody>
                  <a:tcPr marL="5180" marR="5180" marT="5180" marB="0" anchor="b">
                    <a:lnL>
                      <a:noFill/>
                    </a:lnL>
                    <a:lnR>
                      <a:noFill/>
                    </a:lnR>
                    <a:lnT>
                      <a:noFill/>
                    </a:lnT>
                    <a:lnB>
                      <a:noFill/>
                    </a:lnB>
                  </a:tcPr>
                </a:tc>
                <a:extLst>
                  <a:ext uri="{0D108BD9-81ED-4DB2-BD59-A6C34878D82A}">
                    <a16:rowId xmlns:a16="http://schemas.microsoft.com/office/drawing/2014/main" val="305557350"/>
                  </a:ext>
                </a:extLst>
              </a:tr>
              <a:tr h="103603">
                <a:tc>
                  <a:txBody>
                    <a:bodyPr/>
                    <a:lstStyle/>
                    <a:p>
                      <a:pPr algn="l" fontAlgn="b"/>
                      <a:r>
                        <a:rPr lang="en-US" sz="800" b="0" i="0" u="none" strike="noStrike">
                          <a:solidFill>
                            <a:srgbClr val="000000"/>
                          </a:solidFill>
                          <a:effectLst/>
                          <a:latin typeface="Calibri" panose="020F0502020204030204" pitchFamily="34" charset="0"/>
                        </a:rPr>
                        <a:t>U GG</a:t>
                      </a:r>
                    </a:p>
                  </a:txBody>
                  <a:tcPr marL="5180" marR="5180" marT="5180" marB="0" anchor="b">
                    <a:lnL>
                      <a:noFill/>
                    </a:lnL>
                    <a:lnR>
                      <a:noFill/>
                    </a:lnR>
                    <a:lnT>
                      <a:noFill/>
                    </a:lnT>
                    <a:lnB>
                      <a:noFill/>
                    </a:lnB>
                  </a:tcPr>
                </a:tc>
                <a:extLst>
                  <a:ext uri="{0D108BD9-81ED-4DB2-BD59-A6C34878D82A}">
                    <a16:rowId xmlns:a16="http://schemas.microsoft.com/office/drawing/2014/main" val="2564434027"/>
                  </a:ext>
                </a:extLst>
              </a:tr>
              <a:tr h="103603">
                <a:tc>
                  <a:txBody>
                    <a:bodyPr/>
                    <a:lstStyle/>
                    <a:p>
                      <a:pPr algn="l" fontAlgn="b"/>
                      <a:r>
                        <a:rPr lang="en-US" sz="800" b="0" i="0" u="none" strike="noStrike">
                          <a:solidFill>
                            <a:srgbClr val="000000"/>
                          </a:solidFill>
                          <a:effectLst/>
                          <a:latin typeface="Calibri" panose="020F0502020204030204" pitchFamily="34" charset="0"/>
                        </a:rPr>
                        <a:t>Ultimate Classic Rock</a:t>
                      </a:r>
                    </a:p>
                  </a:txBody>
                  <a:tcPr marL="5180" marR="5180" marT="5180" marB="0" anchor="b">
                    <a:lnL>
                      <a:noFill/>
                    </a:lnL>
                    <a:lnR>
                      <a:noFill/>
                    </a:lnR>
                    <a:lnT>
                      <a:noFill/>
                    </a:lnT>
                    <a:lnB>
                      <a:noFill/>
                    </a:lnB>
                  </a:tcPr>
                </a:tc>
                <a:extLst>
                  <a:ext uri="{0D108BD9-81ED-4DB2-BD59-A6C34878D82A}">
                    <a16:rowId xmlns:a16="http://schemas.microsoft.com/office/drawing/2014/main" val="1199001890"/>
                  </a:ext>
                </a:extLst>
              </a:tr>
              <a:tr h="103603">
                <a:tc>
                  <a:txBody>
                    <a:bodyPr/>
                    <a:lstStyle/>
                    <a:p>
                      <a:pPr algn="l" fontAlgn="b"/>
                      <a:r>
                        <a:rPr lang="en-US" sz="800" b="0" i="0" u="none" strike="noStrike">
                          <a:solidFill>
                            <a:srgbClr val="000000"/>
                          </a:solidFill>
                          <a:effectLst/>
                          <a:latin typeface="Calibri" panose="020F0502020204030204" pitchFamily="34" charset="0"/>
                        </a:rPr>
                        <a:t>Ultimate Guitar</a:t>
                      </a:r>
                    </a:p>
                  </a:txBody>
                  <a:tcPr marL="5180" marR="5180" marT="5180" marB="0" anchor="b">
                    <a:lnL>
                      <a:noFill/>
                    </a:lnL>
                    <a:lnR>
                      <a:noFill/>
                    </a:lnR>
                    <a:lnT>
                      <a:noFill/>
                    </a:lnT>
                    <a:lnB>
                      <a:noFill/>
                    </a:lnB>
                  </a:tcPr>
                </a:tc>
                <a:extLst>
                  <a:ext uri="{0D108BD9-81ED-4DB2-BD59-A6C34878D82A}">
                    <a16:rowId xmlns:a16="http://schemas.microsoft.com/office/drawing/2014/main" val="1712514193"/>
                  </a:ext>
                </a:extLst>
              </a:tr>
              <a:tr h="103603">
                <a:tc>
                  <a:txBody>
                    <a:bodyPr/>
                    <a:lstStyle/>
                    <a:p>
                      <a:pPr algn="l" fontAlgn="b"/>
                      <a:r>
                        <a:rPr lang="en-US" sz="800" b="0" i="0" u="none" strike="noStrike">
                          <a:solidFill>
                            <a:srgbClr val="000000"/>
                          </a:solidFill>
                          <a:effectLst/>
                          <a:latin typeface="Calibri" panose="020F0502020204030204" pitchFamily="34" charset="0"/>
                        </a:rPr>
                        <a:t>Univision</a:t>
                      </a:r>
                    </a:p>
                  </a:txBody>
                  <a:tcPr marL="5180" marR="5180" marT="5180" marB="0" anchor="b">
                    <a:lnL>
                      <a:noFill/>
                    </a:lnL>
                    <a:lnR>
                      <a:noFill/>
                    </a:lnR>
                    <a:lnT>
                      <a:noFill/>
                    </a:lnT>
                    <a:lnB>
                      <a:noFill/>
                    </a:lnB>
                  </a:tcPr>
                </a:tc>
                <a:extLst>
                  <a:ext uri="{0D108BD9-81ED-4DB2-BD59-A6C34878D82A}">
                    <a16:rowId xmlns:a16="http://schemas.microsoft.com/office/drawing/2014/main" val="578722441"/>
                  </a:ext>
                </a:extLst>
              </a:tr>
              <a:tr h="103603">
                <a:tc>
                  <a:txBody>
                    <a:bodyPr/>
                    <a:lstStyle/>
                    <a:p>
                      <a:pPr algn="l" fontAlgn="b"/>
                      <a:r>
                        <a:rPr lang="en-US" sz="800" b="0" i="0" u="none" strike="noStrike">
                          <a:solidFill>
                            <a:srgbClr val="000000"/>
                          </a:solidFill>
                          <a:effectLst/>
                          <a:latin typeface="Calibri" panose="020F0502020204030204" pitchFamily="34" charset="0"/>
                        </a:rPr>
                        <a:t>UnscrambleX</a:t>
                      </a:r>
                    </a:p>
                  </a:txBody>
                  <a:tcPr marL="5180" marR="5180" marT="5180" marB="0" anchor="b">
                    <a:lnL>
                      <a:noFill/>
                    </a:lnL>
                    <a:lnR>
                      <a:noFill/>
                    </a:lnR>
                    <a:lnT>
                      <a:noFill/>
                    </a:lnT>
                    <a:lnB>
                      <a:noFill/>
                    </a:lnB>
                  </a:tcPr>
                </a:tc>
                <a:extLst>
                  <a:ext uri="{0D108BD9-81ED-4DB2-BD59-A6C34878D82A}">
                    <a16:rowId xmlns:a16="http://schemas.microsoft.com/office/drawing/2014/main" val="3879407516"/>
                  </a:ext>
                </a:extLst>
              </a:tr>
              <a:tr h="103603">
                <a:tc>
                  <a:txBody>
                    <a:bodyPr/>
                    <a:lstStyle/>
                    <a:p>
                      <a:pPr algn="l" fontAlgn="b"/>
                      <a:r>
                        <a:rPr lang="en-US" sz="800" b="0" i="0" u="none" strike="noStrike">
                          <a:solidFill>
                            <a:srgbClr val="000000"/>
                          </a:solidFill>
                          <a:effectLst/>
                          <a:latin typeface="Calibri" panose="020F0502020204030204" pitchFamily="34" charset="0"/>
                        </a:rPr>
                        <a:t>Uproxx</a:t>
                      </a:r>
                    </a:p>
                  </a:txBody>
                  <a:tcPr marL="5180" marR="5180" marT="5180" marB="0" anchor="b">
                    <a:lnL>
                      <a:noFill/>
                    </a:lnL>
                    <a:lnR>
                      <a:noFill/>
                    </a:lnR>
                    <a:lnT>
                      <a:noFill/>
                    </a:lnT>
                    <a:lnB>
                      <a:noFill/>
                    </a:lnB>
                  </a:tcPr>
                </a:tc>
                <a:extLst>
                  <a:ext uri="{0D108BD9-81ED-4DB2-BD59-A6C34878D82A}">
                    <a16:rowId xmlns:a16="http://schemas.microsoft.com/office/drawing/2014/main" val="1993995042"/>
                  </a:ext>
                </a:extLst>
              </a:tr>
              <a:tr h="103603">
                <a:tc>
                  <a:txBody>
                    <a:bodyPr/>
                    <a:lstStyle/>
                    <a:p>
                      <a:pPr algn="l" fontAlgn="b"/>
                      <a:r>
                        <a:rPr lang="en-US" sz="800" b="0" i="0" u="none" strike="noStrike">
                          <a:solidFill>
                            <a:srgbClr val="000000"/>
                          </a:solidFill>
                          <a:effectLst/>
                          <a:latin typeface="Calibri" panose="020F0502020204030204" pitchFamily="34" charset="0"/>
                        </a:rPr>
                        <a:t>Upworthy</a:t>
                      </a:r>
                    </a:p>
                  </a:txBody>
                  <a:tcPr marL="5180" marR="5180" marT="5180" marB="0" anchor="b">
                    <a:lnL>
                      <a:noFill/>
                    </a:lnL>
                    <a:lnR>
                      <a:noFill/>
                    </a:lnR>
                    <a:lnT>
                      <a:noFill/>
                    </a:lnT>
                    <a:lnB>
                      <a:noFill/>
                    </a:lnB>
                  </a:tcPr>
                </a:tc>
                <a:extLst>
                  <a:ext uri="{0D108BD9-81ED-4DB2-BD59-A6C34878D82A}">
                    <a16:rowId xmlns:a16="http://schemas.microsoft.com/office/drawing/2014/main" val="961675514"/>
                  </a:ext>
                </a:extLst>
              </a:tr>
              <a:tr h="103603">
                <a:tc>
                  <a:txBody>
                    <a:bodyPr/>
                    <a:lstStyle/>
                    <a:p>
                      <a:pPr algn="l" fontAlgn="b"/>
                      <a:r>
                        <a:rPr lang="en-US" sz="800" b="0" i="0" u="none" strike="noStrike">
                          <a:solidFill>
                            <a:srgbClr val="000000"/>
                          </a:solidFill>
                          <a:effectLst/>
                          <a:latin typeface="Calibri" panose="020F0502020204030204" pitchFamily="34" charset="0"/>
                        </a:rPr>
                        <a:t>US Weekly Magazine</a:t>
                      </a:r>
                    </a:p>
                  </a:txBody>
                  <a:tcPr marL="5180" marR="5180" marT="5180" marB="0" anchor="b">
                    <a:lnL>
                      <a:noFill/>
                    </a:lnL>
                    <a:lnR>
                      <a:noFill/>
                    </a:lnR>
                    <a:lnT>
                      <a:noFill/>
                    </a:lnT>
                    <a:lnB>
                      <a:noFill/>
                    </a:lnB>
                  </a:tcPr>
                </a:tc>
                <a:extLst>
                  <a:ext uri="{0D108BD9-81ED-4DB2-BD59-A6C34878D82A}">
                    <a16:rowId xmlns:a16="http://schemas.microsoft.com/office/drawing/2014/main" val="1131134570"/>
                  </a:ext>
                </a:extLst>
              </a:tr>
              <a:tr h="103603">
                <a:tc>
                  <a:txBody>
                    <a:bodyPr/>
                    <a:lstStyle/>
                    <a:p>
                      <a:pPr algn="l" fontAlgn="b"/>
                      <a:r>
                        <a:rPr lang="en-US" sz="800" b="0" i="0" u="none" strike="noStrike">
                          <a:solidFill>
                            <a:srgbClr val="000000"/>
                          </a:solidFill>
                          <a:effectLst/>
                          <a:latin typeface="Calibri" panose="020F0502020204030204" pitchFamily="34" charset="0"/>
                        </a:rPr>
                        <a:t>USA</a:t>
                      </a:r>
                    </a:p>
                  </a:txBody>
                  <a:tcPr marL="5180" marR="5180" marT="5180" marB="0" anchor="b">
                    <a:lnL>
                      <a:noFill/>
                    </a:lnL>
                    <a:lnR>
                      <a:noFill/>
                    </a:lnR>
                    <a:lnT>
                      <a:noFill/>
                    </a:lnT>
                    <a:lnB>
                      <a:noFill/>
                    </a:lnB>
                  </a:tcPr>
                </a:tc>
                <a:extLst>
                  <a:ext uri="{0D108BD9-81ED-4DB2-BD59-A6C34878D82A}">
                    <a16:rowId xmlns:a16="http://schemas.microsoft.com/office/drawing/2014/main" val="3424228153"/>
                  </a:ext>
                </a:extLst>
              </a:tr>
              <a:tr h="103603">
                <a:tc>
                  <a:txBody>
                    <a:bodyPr/>
                    <a:lstStyle/>
                    <a:p>
                      <a:pPr algn="l" fontAlgn="b"/>
                      <a:r>
                        <a:rPr lang="en-US" sz="800" b="0" i="0" u="none" strike="noStrike">
                          <a:solidFill>
                            <a:srgbClr val="000000"/>
                          </a:solidFill>
                          <a:effectLst/>
                          <a:latin typeface="Calibri" panose="020F0502020204030204" pitchFamily="34" charset="0"/>
                        </a:rPr>
                        <a:t>Variety</a:t>
                      </a:r>
                    </a:p>
                  </a:txBody>
                  <a:tcPr marL="5180" marR="5180" marT="5180" marB="0" anchor="b">
                    <a:lnL>
                      <a:noFill/>
                    </a:lnL>
                    <a:lnR>
                      <a:noFill/>
                    </a:lnR>
                    <a:lnT>
                      <a:noFill/>
                    </a:lnT>
                    <a:lnB>
                      <a:noFill/>
                    </a:lnB>
                  </a:tcPr>
                </a:tc>
                <a:extLst>
                  <a:ext uri="{0D108BD9-81ED-4DB2-BD59-A6C34878D82A}">
                    <a16:rowId xmlns:a16="http://schemas.microsoft.com/office/drawing/2014/main" val="762428525"/>
                  </a:ext>
                </a:extLst>
              </a:tr>
              <a:tr h="103603">
                <a:tc>
                  <a:txBody>
                    <a:bodyPr/>
                    <a:lstStyle/>
                    <a:p>
                      <a:pPr algn="l" fontAlgn="b"/>
                      <a:r>
                        <a:rPr lang="en-US" sz="800" b="0" i="0" u="none" strike="noStrike">
                          <a:solidFill>
                            <a:srgbClr val="000000"/>
                          </a:solidFill>
                          <a:effectLst/>
                          <a:latin typeface="Calibri" panose="020F0502020204030204" pitchFamily="34" charset="0"/>
                        </a:rPr>
                        <a:t>Wealthy Gorilla</a:t>
                      </a:r>
                    </a:p>
                  </a:txBody>
                  <a:tcPr marL="5180" marR="5180" marT="5180" marB="0" anchor="b">
                    <a:lnL>
                      <a:noFill/>
                    </a:lnL>
                    <a:lnR>
                      <a:noFill/>
                    </a:lnR>
                    <a:lnT>
                      <a:noFill/>
                    </a:lnT>
                    <a:lnB>
                      <a:noFill/>
                    </a:lnB>
                  </a:tcPr>
                </a:tc>
                <a:extLst>
                  <a:ext uri="{0D108BD9-81ED-4DB2-BD59-A6C34878D82A}">
                    <a16:rowId xmlns:a16="http://schemas.microsoft.com/office/drawing/2014/main" val="1311796928"/>
                  </a:ext>
                </a:extLst>
              </a:tr>
              <a:tr h="103603">
                <a:tc>
                  <a:txBody>
                    <a:bodyPr/>
                    <a:lstStyle/>
                    <a:p>
                      <a:pPr algn="l" fontAlgn="b"/>
                      <a:r>
                        <a:rPr lang="en-US" sz="800" b="0" i="0" u="none" strike="noStrike">
                          <a:solidFill>
                            <a:srgbClr val="000000"/>
                          </a:solidFill>
                          <a:effectLst/>
                          <a:latin typeface="Calibri" panose="020F0502020204030204" pitchFamily="34" charset="0"/>
                        </a:rPr>
                        <a:t>WebMD</a:t>
                      </a:r>
                    </a:p>
                  </a:txBody>
                  <a:tcPr marL="5180" marR="5180" marT="5180" marB="0" anchor="b">
                    <a:lnL>
                      <a:noFill/>
                    </a:lnL>
                    <a:lnR>
                      <a:noFill/>
                    </a:lnR>
                    <a:lnT>
                      <a:noFill/>
                    </a:lnT>
                    <a:lnB>
                      <a:noFill/>
                    </a:lnB>
                  </a:tcPr>
                </a:tc>
                <a:extLst>
                  <a:ext uri="{0D108BD9-81ED-4DB2-BD59-A6C34878D82A}">
                    <a16:rowId xmlns:a16="http://schemas.microsoft.com/office/drawing/2014/main" val="1132701806"/>
                  </a:ext>
                </a:extLst>
              </a:tr>
              <a:tr h="103603">
                <a:tc>
                  <a:txBody>
                    <a:bodyPr/>
                    <a:lstStyle/>
                    <a:p>
                      <a:pPr algn="l" fontAlgn="b"/>
                      <a:r>
                        <a:rPr lang="en-US" sz="800" b="0" i="0" u="none" strike="noStrike" dirty="0">
                          <a:solidFill>
                            <a:srgbClr val="000000"/>
                          </a:solidFill>
                          <a:effectLst/>
                          <a:latin typeface="Calibri" panose="020F0502020204030204" pitchFamily="34" charset="0"/>
                        </a:rPr>
                        <a:t>WEBTOON</a:t>
                      </a:r>
                    </a:p>
                  </a:txBody>
                  <a:tcPr marL="5180" marR="5180" marT="5180" marB="0" anchor="b">
                    <a:lnL>
                      <a:noFill/>
                    </a:lnL>
                    <a:lnR>
                      <a:noFill/>
                    </a:lnR>
                    <a:lnT>
                      <a:noFill/>
                    </a:lnT>
                    <a:lnB>
                      <a:noFill/>
                    </a:lnB>
                  </a:tcPr>
                </a:tc>
                <a:extLst>
                  <a:ext uri="{0D108BD9-81ED-4DB2-BD59-A6C34878D82A}">
                    <a16:rowId xmlns:a16="http://schemas.microsoft.com/office/drawing/2014/main" val="1980879885"/>
                  </a:ext>
                </a:extLst>
              </a:tr>
            </a:tbl>
          </a:graphicData>
        </a:graphic>
      </p:graphicFrame>
      <p:graphicFrame>
        <p:nvGraphicFramePr>
          <p:cNvPr id="12" name="Table 11">
            <a:extLst>
              <a:ext uri="{FF2B5EF4-FFF2-40B4-BE49-F238E27FC236}">
                <a16:creationId xmlns:a16="http://schemas.microsoft.com/office/drawing/2014/main" id="{23BCF47F-607D-7BBF-B7A9-655E9CB36CD0}"/>
              </a:ext>
            </a:extLst>
          </p:cNvPr>
          <p:cNvGraphicFramePr>
            <a:graphicFrameLocks noGrp="1"/>
          </p:cNvGraphicFramePr>
          <p:nvPr>
            <p:extLst>
              <p:ext uri="{D42A27DB-BD31-4B8C-83A1-F6EECF244321}">
                <p14:modId xmlns:p14="http://schemas.microsoft.com/office/powerpoint/2010/main" val="1746694312"/>
              </p:ext>
            </p:extLst>
          </p:nvPr>
        </p:nvGraphicFramePr>
        <p:xfrm>
          <a:off x="5867400" y="1234307"/>
          <a:ext cx="1049847" cy="5460120"/>
        </p:xfrm>
        <a:graphic>
          <a:graphicData uri="http://schemas.openxmlformats.org/drawingml/2006/table">
            <a:tbl>
              <a:tblPr/>
              <a:tblGrid>
                <a:gridCol w="1049847">
                  <a:extLst>
                    <a:ext uri="{9D8B030D-6E8A-4147-A177-3AD203B41FA5}">
                      <a16:colId xmlns:a16="http://schemas.microsoft.com/office/drawing/2014/main" val="3192420035"/>
                    </a:ext>
                  </a:extLst>
                </a:gridCol>
              </a:tblGrid>
              <a:tr h="103603">
                <a:tc>
                  <a:txBody>
                    <a:bodyPr/>
                    <a:lstStyle/>
                    <a:p>
                      <a:pPr algn="l" fontAlgn="b"/>
                      <a:r>
                        <a:rPr lang="en-US" sz="800" b="0" i="0" u="none" strike="noStrike">
                          <a:solidFill>
                            <a:srgbClr val="000000"/>
                          </a:solidFill>
                          <a:effectLst/>
                          <a:latin typeface="Calibri" panose="020F0502020204030204" pitchFamily="34" charset="0"/>
                        </a:rPr>
                        <a:t>Well Plated</a:t>
                      </a:r>
                    </a:p>
                  </a:txBody>
                  <a:tcPr marL="5180" marR="5180" marT="5180" marB="0" anchor="b">
                    <a:lnL>
                      <a:noFill/>
                    </a:lnL>
                    <a:lnR>
                      <a:noFill/>
                    </a:lnR>
                    <a:lnT>
                      <a:noFill/>
                    </a:lnT>
                    <a:lnB>
                      <a:noFill/>
                    </a:lnB>
                  </a:tcPr>
                </a:tc>
                <a:extLst>
                  <a:ext uri="{0D108BD9-81ED-4DB2-BD59-A6C34878D82A}">
                    <a16:rowId xmlns:a16="http://schemas.microsoft.com/office/drawing/2014/main" val="3806900853"/>
                  </a:ext>
                </a:extLst>
              </a:tr>
              <a:tr h="103603">
                <a:tc>
                  <a:txBody>
                    <a:bodyPr/>
                    <a:lstStyle/>
                    <a:p>
                      <a:pPr algn="l" fontAlgn="b"/>
                      <a:r>
                        <a:rPr lang="en-US" sz="800" b="0" i="0" u="none" strike="noStrike">
                          <a:solidFill>
                            <a:srgbClr val="000000"/>
                          </a:solidFill>
                          <a:effectLst/>
                          <a:latin typeface="Calibri" panose="020F0502020204030204" pitchFamily="34" charset="0"/>
                        </a:rPr>
                        <a:t>Whitepages</a:t>
                      </a:r>
                    </a:p>
                  </a:txBody>
                  <a:tcPr marL="5180" marR="5180" marT="5180" marB="0" anchor="b">
                    <a:lnL>
                      <a:noFill/>
                    </a:lnL>
                    <a:lnR>
                      <a:noFill/>
                    </a:lnR>
                    <a:lnT>
                      <a:noFill/>
                    </a:lnT>
                    <a:lnB>
                      <a:noFill/>
                    </a:lnB>
                  </a:tcPr>
                </a:tc>
                <a:extLst>
                  <a:ext uri="{0D108BD9-81ED-4DB2-BD59-A6C34878D82A}">
                    <a16:rowId xmlns:a16="http://schemas.microsoft.com/office/drawing/2014/main" val="2831890076"/>
                  </a:ext>
                </a:extLst>
              </a:tr>
              <a:tr h="103603">
                <a:tc>
                  <a:txBody>
                    <a:bodyPr/>
                    <a:lstStyle/>
                    <a:p>
                      <a:pPr algn="l" fontAlgn="b"/>
                      <a:r>
                        <a:rPr lang="en-US" sz="800" b="0" i="0" u="none" strike="noStrike">
                          <a:solidFill>
                            <a:srgbClr val="000000"/>
                          </a:solidFill>
                          <a:effectLst/>
                          <a:latin typeface="Calibri" panose="020F0502020204030204" pitchFamily="34" charset="0"/>
                        </a:rPr>
                        <a:t>WildTangent Games</a:t>
                      </a:r>
                    </a:p>
                  </a:txBody>
                  <a:tcPr marL="5180" marR="5180" marT="5180" marB="0" anchor="b">
                    <a:lnL>
                      <a:noFill/>
                    </a:lnL>
                    <a:lnR>
                      <a:noFill/>
                    </a:lnR>
                    <a:lnT>
                      <a:noFill/>
                    </a:lnT>
                    <a:lnB>
                      <a:noFill/>
                    </a:lnB>
                  </a:tcPr>
                </a:tc>
                <a:extLst>
                  <a:ext uri="{0D108BD9-81ED-4DB2-BD59-A6C34878D82A}">
                    <a16:rowId xmlns:a16="http://schemas.microsoft.com/office/drawing/2014/main" val="4012962092"/>
                  </a:ext>
                </a:extLst>
              </a:tr>
              <a:tr h="103603">
                <a:tc>
                  <a:txBody>
                    <a:bodyPr/>
                    <a:lstStyle/>
                    <a:p>
                      <a:pPr algn="l" fontAlgn="b"/>
                      <a:r>
                        <a:rPr lang="en-US" sz="800" b="0" i="0" u="none" strike="noStrike">
                          <a:solidFill>
                            <a:srgbClr val="000000"/>
                          </a:solidFill>
                          <a:effectLst/>
                          <a:latin typeface="Calibri" panose="020F0502020204030204" pitchFamily="34" charset="0"/>
                        </a:rPr>
                        <a:t>WJAR NBC 10</a:t>
                      </a:r>
                    </a:p>
                  </a:txBody>
                  <a:tcPr marL="5180" marR="5180" marT="5180" marB="0" anchor="b">
                    <a:lnL>
                      <a:noFill/>
                    </a:lnL>
                    <a:lnR>
                      <a:noFill/>
                    </a:lnR>
                    <a:lnT>
                      <a:noFill/>
                    </a:lnT>
                    <a:lnB>
                      <a:noFill/>
                    </a:lnB>
                  </a:tcPr>
                </a:tc>
                <a:extLst>
                  <a:ext uri="{0D108BD9-81ED-4DB2-BD59-A6C34878D82A}">
                    <a16:rowId xmlns:a16="http://schemas.microsoft.com/office/drawing/2014/main" val="2493168952"/>
                  </a:ext>
                </a:extLst>
              </a:tr>
              <a:tr h="103603">
                <a:tc>
                  <a:txBody>
                    <a:bodyPr/>
                    <a:lstStyle/>
                    <a:p>
                      <a:pPr algn="l" fontAlgn="b"/>
                      <a:r>
                        <a:rPr lang="en-US" sz="800" b="0" i="0" u="none" strike="noStrike">
                          <a:solidFill>
                            <a:srgbClr val="000000"/>
                          </a:solidFill>
                          <a:effectLst/>
                          <a:latin typeface="Calibri" panose="020F0502020204030204" pitchFamily="34" charset="0"/>
                        </a:rPr>
                        <a:t>Women's Heath</a:t>
                      </a:r>
                    </a:p>
                  </a:txBody>
                  <a:tcPr marL="5180" marR="5180" marT="5180" marB="0" anchor="b">
                    <a:lnL>
                      <a:noFill/>
                    </a:lnL>
                    <a:lnR>
                      <a:noFill/>
                    </a:lnR>
                    <a:lnT>
                      <a:noFill/>
                    </a:lnT>
                    <a:lnB>
                      <a:noFill/>
                    </a:lnB>
                  </a:tcPr>
                </a:tc>
                <a:extLst>
                  <a:ext uri="{0D108BD9-81ED-4DB2-BD59-A6C34878D82A}">
                    <a16:rowId xmlns:a16="http://schemas.microsoft.com/office/drawing/2014/main" val="3091821362"/>
                  </a:ext>
                </a:extLst>
              </a:tr>
              <a:tr h="103603">
                <a:tc>
                  <a:txBody>
                    <a:bodyPr/>
                    <a:lstStyle/>
                    <a:p>
                      <a:pPr algn="l" fontAlgn="b"/>
                      <a:r>
                        <a:rPr lang="en-US" sz="800" b="0" i="0" u="none" strike="noStrike">
                          <a:solidFill>
                            <a:srgbClr val="000000"/>
                          </a:solidFill>
                          <a:effectLst/>
                          <a:latin typeface="Calibri" panose="020F0502020204030204" pitchFamily="34" charset="0"/>
                        </a:rPr>
                        <a:t>Woodoku</a:t>
                      </a:r>
                    </a:p>
                  </a:txBody>
                  <a:tcPr marL="5180" marR="5180" marT="5180" marB="0" anchor="b">
                    <a:lnL>
                      <a:noFill/>
                    </a:lnL>
                    <a:lnR>
                      <a:noFill/>
                    </a:lnR>
                    <a:lnT>
                      <a:noFill/>
                    </a:lnT>
                    <a:lnB>
                      <a:noFill/>
                    </a:lnB>
                  </a:tcPr>
                </a:tc>
                <a:extLst>
                  <a:ext uri="{0D108BD9-81ED-4DB2-BD59-A6C34878D82A}">
                    <a16:rowId xmlns:a16="http://schemas.microsoft.com/office/drawing/2014/main" val="2077301700"/>
                  </a:ext>
                </a:extLst>
              </a:tr>
              <a:tr h="103603">
                <a:tc>
                  <a:txBody>
                    <a:bodyPr/>
                    <a:lstStyle/>
                    <a:p>
                      <a:pPr algn="l" fontAlgn="b"/>
                      <a:r>
                        <a:rPr lang="en-US" sz="800" b="0" i="0" u="none" strike="noStrike">
                          <a:solidFill>
                            <a:srgbClr val="000000"/>
                          </a:solidFill>
                          <a:effectLst/>
                          <a:latin typeface="Calibri" panose="020F0502020204030204" pitchFamily="34" charset="0"/>
                        </a:rPr>
                        <a:t>Word Chums!</a:t>
                      </a:r>
                    </a:p>
                  </a:txBody>
                  <a:tcPr marL="5180" marR="5180" marT="5180" marB="0" anchor="b">
                    <a:lnL>
                      <a:noFill/>
                    </a:lnL>
                    <a:lnR>
                      <a:noFill/>
                    </a:lnR>
                    <a:lnT>
                      <a:noFill/>
                    </a:lnT>
                    <a:lnB>
                      <a:noFill/>
                    </a:lnB>
                  </a:tcPr>
                </a:tc>
                <a:extLst>
                  <a:ext uri="{0D108BD9-81ED-4DB2-BD59-A6C34878D82A}">
                    <a16:rowId xmlns:a16="http://schemas.microsoft.com/office/drawing/2014/main" val="190397853"/>
                  </a:ext>
                </a:extLst>
              </a:tr>
              <a:tr h="103603">
                <a:tc>
                  <a:txBody>
                    <a:bodyPr/>
                    <a:lstStyle/>
                    <a:p>
                      <a:pPr algn="l" fontAlgn="b"/>
                      <a:r>
                        <a:rPr lang="en-US" sz="800" b="0" i="0" u="none" strike="noStrike">
                          <a:solidFill>
                            <a:srgbClr val="000000"/>
                          </a:solidFill>
                          <a:effectLst/>
                          <a:latin typeface="Calibri" panose="020F0502020204030204" pitchFamily="34" charset="0"/>
                        </a:rPr>
                        <a:t>Word Connect</a:t>
                      </a:r>
                    </a:p>
                  </a:txBody>
                  <a:tcPr marL="5180" marR="5180" marT="5180" marB="0" anchor="b">
                    <a:lnL>
                      <a:noFill/>
                    </a:lnL>
                    <a:lnR>
                      <a:noFill/>
                    </a:lnR>
                    <a:lnT>
                      <a:noFill/>
                    </a:lnT>
                    <a:lnB>
                      <a:noFill/>
                    </a:lnB>
                  </a:tcPr>
                </a:tc>
                <a:extLst>
                  <a:ext uri="{0D108BD9-81ED-4DB2-BD59-A6C34878D82A}">
                    <a16:rowId xmlns:a16="http://schemas.microsoft.com/office/drawing/2014/main" val="1110995594"/>
                  </a:ext>
                </a:extLst>
              </a:tr>
              <a:tr h="103603">
                <a:tc>
                  <a:txBody>
                    <a:bodyPr/>
                    <a:lstStyle/>
                    <a:p>
                      <a:pPr algn="l" fontAlgn="b"/>
                      <a:r>
                        <a:rPr lang="en-US" sz="800" b="0" i="0" u="none" strike="noStrike">
                          <a:solidFill>
                            <a:srgbClr val="000000"/>
                          </a:solidFill>
                          <a:effectLst/>
                          <a:latin typeface="Calibri" panose="020F0502020204030204" pitchFamily="34" charset="0"/>
                        </a:rPr>
                        <a:t>Wordplays</a:t>
                      </a:r>
                    </a:p>
                  </a:txBody>
                  <a:tcPr marL="5180" marR="5180" marT="5180" marB="0" anchor="b">
                    <a:lnL>
                      <a:noFill/>
                    </a:lnL>
                    <a:lnR>
                      <a:noFill/>
                    </a:lnR>
                    <a:lnT>
                      <a:noFill/>
                    </a:lnT>
                    <a:lnB>
                      <a:noFill/>
                    </a:lnB>
                  </a:tcPr>
                </a:tc>
                <a:extLst>
                  <a:ext uri="{0D108BD9-81ED-4DB2-BD59-A6C34878D82A}">
                    <a16:rowId xmlns:a16="http://schemas.microsoft.com/office/drawing/2014/main" val="4271820193"/>
                  </a:ext>
                </a:extLst>
              </a:tr>
              <a:tr h="103603">
                <a:tc>
                  <a:txBody>
                    <a:bodyPr/>
                    <a:lstStyle/>
                    <a:p>
                      <a:pPr algn="l" fontAlgn="b"/>
                      <a:r>
                        <a:rPr lang="en-US" sz="800" b="0" i="0" u="none" strike="noStrike">
                          <a:solidFill>
                            <a:srgbClr val="000000"/>
                          </a:solidFill>
                          <a:effectLst/>
                          <a:latin typeface="Calibri" panose="020F0502020204030204" pitchFamily="34" charset="0"/>
                        </a:rPr>
                        <a:t>Wordscapes</a:t>
                      </a:r>
                    </a:p>
                  </a:txBody>
                  <a:tcPr marL="5180" marR="5180" marT="5180" marB="0" anchor="b">
                    <a:lnL>
                      <a:noFill/>
                    </a:lnL>
                    <a:lnR>
                      <a:noFill/>
                    </a:lnR>
                    <a:lnT>
                      <a:noFill/>
                    </a:lnT>
                    <a:lnB>
                      <a:noFill/>
                    </a:lnB>
                  </a:tcPr>
                </a:tc>
                <a:extLst>
                  <a:ext uri="{0D108BD9-81ED-4DB2-BD59-A6C34878D82A}">
                    <a16:rowId xmlns:a16="http://schemas.microsoft.com/office/drawing/2014/main" val="2132796381"/>
                  </a:ext>
                </a:extLst>
              </a:tr>
              <a:tr h="103603">
                <a:tc>
                  <a:txBody>
                    <a:bodyPr/>
                    <a:lstStyle/>
                    <a:p>
                      <a:pPr algn="l" fontAlgn="b"/>
                      <a:r>
                        <a:rPr lang="en-US" sz="800" b="0" i="0" u="none" strike="noStrike">
                          <a:solidFill>
                            <a:srgbClr val="000000"/>
                          </a:solidFill>
                          <a:effectLst/>
                          <a:latin typeface="Calibri" panose="020F0502020204030204" pitchFamily="34" charset="0"/>
                        </a:rPr>
                        <a:t>Wordtips</a:t>
                      </a:r>
                    </a:p>
                  </a:txBody>
                  <a:tcPr marL="5180" marR="5180" marT="5180" marB="0" anchor="b">
                    <a:lnL>
                      <a:noFill/>
                    </a:lnL>
                    <a:lnR>
                      <a:noFill/>
                    </a:lnR>
                    <a:lnT>
                      <a:noFill/>
                    </a:lnT>
                    <a:lnB>
                      <a:noFill/>
                    </a:lnB>
                  </a:tcPr>
                </a:tc>
                <a:extLst>
                  <a:ext uri="{0D108BD9-81ED-4DB2-BD59-A6C34878D82A}">
                    <a16:rowId xmlns:a16="http://schemas.microsoft.com/office/drawing/2014/main" val="2228462299"/>
                  </a:ext>
                </a:extLst>
              </a:tr>
              <a:tr h="103603">
                <a:tc>
                  <a:txBody>
                    <a:bodyPr/>
                    <a:lstStyle/>
                    <a:p>
                      <a:pPr algn="l" fontAlgn="b"/>
                      <a:r>
                        <a:rPr lang="en-US" sz="800" b="0" i="0" u="none" strike="noStrike">
                          <a:solidFill>
                            <a:srgbClr val="000000"/>
                          </a:solidFill>
                          <a:effectLst/>
                          <a:latin typeface="Calibri" panose="020F0502020204030204" pitchFamily="34" charset="0"/>
                        </a:rPr>
                        <a:t>World Population Review</a:t>
                      </a:r>
                    </a:p>
                  </a:txBody>
                  <a:tcPr marL="5180" marR="5180" marT="5180" marB="0" anchor="b">
                    <a:lnL>
                      <a:noFill/>
                    </a:lnL>
                    <a:lnR>
                      <a:noFill/>
                    </a:lnR>
                    <a:lnT>
                      <a:noFill/>
                    </a:lnT>
                    <a:lnB>
                      <a:noFill/>
                    </a:lnB>
                  </a:tcPr>
                </a:tc>
                <a:extLst>
                  <a:ext uri="{0D108BD9-81ED-4DB2-BD59-A6C34878D82A}">
                    <a16:rowId xmlns:a16="http://schemas.microsoft.com/office/drawing/2014/main" val="3706843886"/>
                  </a:ext>
                </a:extLst>
              </a:tr>
              <a:tr h="103603">
                <a:tc>
                  <a:txBody>
                    <a:bodyPr/>
                    <a:lstStyle/>
                    <a:p>
                      <a:pPr algn="l" fontAlgn="b"/>
                      <a:r>
                        <a:rPr lang="en-US" sz="800" b="0" i="0" u="none" strike="noStrike">
                          <a:solidFill>
                            <a:srgbClr val="000000"/>
                          </a:solidFill>
                          <a:effectLst/>
                          <a:latin typeface="Calibri" panose="020F0502020204030204" pitchFamily="34" charset="0"/>
                        </a:rPr>
                        <a:t>Worldstar Hip Hop</a:t>
                      </a:r>
                    </a:p>
                  </a:txBody>
                  <a:tcPr marL="5180" marR="5180" marT="5180" marB="0" anchor="b">
                    <a:lnL>
                      <a:noFill/>
                    </a:lnL>
                    <a:lnR>
                      <a:noFill/>
                    </a:lnR>
                    <a:lnT>
                      <a:noFill/>
                    </a:lnT>
                    <a:lnB>
                      <a:noFill/>
                    </a:lnB>
                  </a:tcPr>
                </a:tc>
                <a:extLst>
                  <a:ext uri="{0D108BD9-81ED-4DB2-BD59-A6C34878D82A}">
                    <a16:rowId xmlns:a16="http://schemas.microsoft.com/office/drawing/2014/main" val="3935166821"/>
                  </a:ext>
                </a:extLst>
              </a:tr>
              <a:tr h="103603">
                <a:tc>
                  <a:txBody>
                    <a:bodyPr/>
                    <a:lstStyle/>
                    <a:p>
                      <a:pPr algn="l" fontAlgn="b"/>
                      <a:r>
                        <a:rPr lang="en-US" sz="800" b="0" i="0" u="none" strike="noStrike">
                          <a:solidFill>
                            <a:srgbClr val="000000"/>
                          </a:solidFill>
                          <a:effectLst/>
                          <a:latin typeface="Calibri" panose="020F0502020204030204" pitchFamily="34" charset="0"/>
                        </a:rPr>
                        <a:t>Wowhead </a:t>
                      </a:r>
                    </a:p>
                  </a:txBody>
                  <a:tcPr marL="5180" marR="5180" marT="5180" marB="0" anchor="b">
                    <a:lnL>
                      <a:noFill/>
                    </a:lnL>
                    <a:lnR>
                      <a:noFill/>
                    </a:lnR>
                    <a:lnT>
                      <a:noFill/>
                    </a:lnT>
                    <a:lnB>
                      <a:noFill/>
                    </a:lnB>
                  </a:tcPr>
                </a:tc>
                <a:extLst>
                  <a:ext uri="{0D108BD9-81ED-4DB2-BD59-A6C34878D82A}">
                    <a16:rowId xmlns:a16="http://schemas.microsoft.com/office/drawing/2014/main" val="198223956"/>
                  </a:ext>
                </a:extLst>
              </a:tr>
              <a:tr h="103603">
                <a:tc>
                  <a:txBody>
                    <a:bodyPr/>
                    <a:lstStyle/>
                    <a:p>
                      <a:pPr algn="l" fontAlgn="b"/>
                      <a:r>
                        <a:rPr lang="en-US" sz="800" b="0" i="0" u="none" strike="noStrike">
                          <a:solidFill>
                            <a:srgbClr val="000000"/>
                          </a:solidFill>
                          <a:effectLst/>
                          <a:latin typeface="Calibri" panose="020F0502020204030204" pitchFamily="34" charset="0"/>
                        </a:rPr>
                        <a:t>WXYZ Detroit News</a:t>
                      </a:r>
                    </a:p>
                  </a:txBody>
                  <a:tcPr marL="5180" marR="5180" marT="5180" marB="0" anchor="b">
                    <a:lnL>
                      <a:noFill/>
                    </a:lnL>
                    <a:lnR>
                      <a:noFill/>
                    </a:lnR>
                    <a:lnT>
                      <a:noFill/>
                    </a:lnT>
                    <a:lnB>
                      <a:noFill/>
                    </a:lnB>
                  </a:tcPr>
                </a:tc>
                <a:extLst>
                  <a:ext uri="{0D108BD9-81ED-4DB2-BD59-A6C34878D82A}">
                    <a16:rowId xmlns:a16="http://schemas.microsoft.com/office/drawing/2014/main" val="3203607049"/>
                  </a:ext>
                </a:extLst>
              </a:tr>
              <a:tr h="103603">
                <a:tc>
                  <a:txBody>
                    <a:bodyPr/>
                    <a:lstStyle/>
                    <a:p>
                      <a:pPr algn="l" fontAlgn="b"/>
                      <a:r>
                        <a:rPr lang="en-US" sz="800" b="0" i="0" u="none" strike="noStrike">
                          <a:solidFill>
                            <a:srgbClr val="000000"/>
                          </a:solidFill>
                          <a:effectLst/>
                          <a:latin typeface="Calibri" panose="020F0502020204030204" pitchFamily="34" charset="0"/>
                        </a:rPr>
                        <a:t>Xbox</a:t>
                      </a:r>
                    </a:p>
                  </a:txBody>
                  <a:tcPr marL="5180" marR="5180" marT="5180" marB="0" anchor="b">
                    <a:lnL>
                      <a:noFill/>
                    </a:lnL>
                    <a:lnR>
                      <a:noFill/>
                    </a:lnR>
                    <a:lnT>
                      <a:noFill/>
                    </a:lnT>
                    <a:lnB>
                      <a:noFill/>
                    </a:lnB>
                  </a:tcPr>
                </a:tc>
                <a:extLst>
                  <a:ext uri="{0D108BD9-81ED-4DB2-BD59-A6C34878D82A}">
                    <a16:rowId xmlns:a16="http://schemas.microsoft.com/office/drawing/2014/main" val="1459238619"/>
                  </a:ext>
                </a:extLst>
              </a:tr>
              <a:tr h="103603">
                <a:tc>
                  <a:txBody>
                    <a:bodyPr/>
                    <a:lstStyle/>
                    <a:p>
                      <a:pPr algn="l" fontAlgn="b"/>
                      <a:r>
                        <a:rPr lang="en-US" sz="800" b="0" i="0" u="none" strike="noStrike">
                          <a:solidFill>
                            <a:srgbClr val="000000"/>
                          </a:solidFill>
                          <a:effectLst/>
                          <a:latin typeface="Calibri" panose="020F0502020204030204" pitchFamily="34" charset="0"/>
                        </a:rPr>
                        <a:t>Yahoo</a:t>
                      </a:r>
                    </a:p>
                  </a:txBody>
                  <a:tcPr marL="5180" marR="5180" marT="5180" marB="0" anchor="b">
                    <a:lnL>
                      <a:noFill/>
                    </a:lnL>
                    <a:lnR>
                      <a:noFill/>
                    </a:lnR>
                    <a:lnT>
                      <a:noFill/>
                    </a:lnT>
                    <a:lnB>
                      <a:noFill/>
                    </a:lnB>
                  </a:tcPr>
                </a:tc>
                <a:extLst>
                  <a:ext uri="{0D108BD9-81ED-4DB2-BD59-A6C34878D82A}">
                    <a16:rowId xmlns:a16="http://schemas.microsoft.com/office/drawing/2014/main" val="4171825835"/>
                  </a:ext>
                </a:extLst>
              </a:tr>
              <a:tr h="103603">
                <a:tc>
                  <a:txBody>
                    <a:bodyPr/>
                    <a:lstStyle/>
                    <a:p>
                      <a:pPr algn="l" fontAlgn="b"/>
                      <a:r>
                        <a:rPr lang="en-US" sz="800" b="0" i="0" u="none" strike="noStrike">
                          <a:solidFill>
                            <a:srgbClr val="000000"/>
                          </a:solidFill>
                          <a:effectLst/>
                          <a:latin typeface="Calibri" panose="020F0502020204030204" pitchFamily="34" charset="0"/>
                        </a:rPr>
                        <a:t>Yahtzee</a:t>
                      </a:r>
                    </a:p>
                  </a:txBody>
                  <a:tcPr marL="5180" marR="5180" marT="5180" marB="0" anchor="b">
                    <a:lnL>
                      <a:noFill/>
                    </a:lnL>
                    <a:lnR>
                      <a:noFill/>
                    </a:lnR>
                    <a:lnT>
                      <a:noFill/>
                    </a:lnT>
                    <a:lnB>
                      <a:noFill/>
                    </a:lnB>
                  </a:tcPr>
                </a:tc>
                <a:extLst>
                  <a:ext uri="{0D108BD9-81ED-4DB2-BD59-A6C34878D82A}">
                    <a16:rowId xmlns:a16="http://schemas.microsoft.com/office/drawing/2014/main" val="2035788704"/>
                  </a:ext>
                </a:extLst>
              </a:tr>
              <a:tr h="103603">
                <a:tc>
                  <a:txBody>
                    <a:bodyPr/>
                    <a:lstStyle/>
                    <a:p>
                      <a:pPr algn="l" fontAlgn="b"/>
                      <a:r>
                        <a:rPr lang="en-US" sz="800" b="0" i="0" u="none" strike="noStrike">
                          <a:solidFill>
                            <a:srgbClr val="000000"/>
                          </a:solidFill>
                          <a:effectLst/>
                          <a:latin typeface="Calibri" panose="020F0502020204030204" pitchFamily="34" charset="0"/>
                        </a:rPr>
                        <a:t>Zelda Dungeon</a:t>
                      </a:r>
                    </a:p>
                  </a:txBody>
                  <a:tcPr marL="5180" marR="5180" marT="5180" marB="0" anchor="b">
                    <a:lnL>
                      <a:noFill/>
                    </a:lnL>
                    <a:lnR>
                      <a:noFill/>
                    </a:lnR>
                    <a:lnT>
                      <a:noFill/>
                    </a:lnT>
                    <a:lnB>
                      <a:noFill/>
                    </a:lnB>
                  </a:tcPr>
                </a:tc>
                <a:extLst>
                  <a:ext uri="{0D108BD9-81ED-4DB2-BD59-A6C34878D82A}">
                    <a16:rowId xmlns:a16="http://schemas.microsoft.com/office/drawing/2014/main" val="215691447"/>
                  </a:ext>
                </a:extLst>
              </a:tr>
              <a:tr h="103603">
                <a:tc>
                  <a:txBody>
                    <a:bodyPr/>
                    <a:lstStyle/>
                    <a:p>
                      <a:pPr algn="l" fontAlgn="b"/>
                      <a:r>
                        <a:rPr lang="en-US" sz="800" b="0" i="0" u="none" strike="noStrike">
                          <a:solidFill>
                            <a:srgbClr val="000000"/>
                          </a:solidFill>
                          <a:effectLst/>
                          <a:latin typeface="Calibri" panose="020F0502020204030204" pitchFamily="34" charset="0"/>
                        </a:rPr>
                        <a:t>Zoosk</a:t>
                      </a:r>
                    </a:p>
                  </a:txBody>
                  <a:tcPr marL="5180" marR="5180" marT="5180" marB="0" anchor="b">
                    <a:lnL>
                      <a:noFill/>
                    </a:lnL>
                    <a:lnR>
                      <a:noFill/>
                    </a:lnR>
                    <a:lnT>
                      <a:noFill/>
                    </a:lnT>
                    <a:lnB>
                      <a:noFill/>
                    </a:lnB>
                  </a:tcPr>
                </a:tc>
                <a:extLst>
                  <a:ext uri="{0D108BD9-81ED-4DB2-BD59-A6C34878D82A}">
                    <a16:rowId xmlns:a16="http://schemas.microsoft.com/office/drawing/2014/main" val="252140104"/>
                  </a:ext>
                </a:extLst>
              </a:tr>
              <a:tr h="103603">
                <a:tc>
                  <a:txBody>
                    <a:bodyPr/>
                    <a:lstStyle/>
                    <a:p>
                      <a:pPr algn="l" fontAlgn="b"/>
                      <a:r>
                        <a:rPr lang="en-US" sz="800" b="0" i="0" u="none" strike="noStrike">
                          <a:solidFill>
                            <a:srgbClr val="000000"/>
                          </a:solidFill>
                          <a:effectLst/>
                          <a:latin typeface="Calibri" panose="020F0502020204030204" pitchFamily="34" charset="0"/>
                        </a:rPr>
                        <a:t>Zynga</a:t>
                      </a:r>
                    </a:p>
                  </a:txBody>
                  <a:tcPr marL="5180" marR="5180" marT="5180" marB="0" anchor="b">
                    <a:lnL>
                      <a:noFill/>
                    </a:lnL>
                    <a:lnR>
                      <a:noFill/>
                    </a:lnR>
                    <a:lnT>
                      <a:noFill/>
                    </a:lnT>
                    <a:lnB>
                      <a:noFill/>
                    </a:lnB>
                  </a:tcPr>
                </a:tc>
                <a:extLst>
                  <a:ext uri="{0D108BD9-81ED-4DB2-BD59-A6C34878D82A}">
                    <a16:rowId xmlns:a16="http://schemas.microsoft.com/office/drawing/2014/main" val="2359307142"/>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03589424"/>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054981533"/>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117101759"/>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606901775"/>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508107562"/>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975422287"/>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514649966"/>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260845056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661198747"/>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65220975"/>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799191749"/>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171010136"/>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407938620"/>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207141264"/>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03422442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652948909"/>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901520175"/>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43266479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803734751"/>
                  </a:ext>
                </a:extLst>
              </a:tr>
              <a:tr h="103603">
                <a:tc>
                  <a:txBody>
                    <a:bodyPr/>
                    <a:lstStyle/>
                    <a:p>
                      <a:pPr algn="l" fontAlgn="b"/>
                      <a:endParaRPr lang="en-US" sz="800" b="0" i="0" u="none" strike="noStrike">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3342737636"/>
                  </a:ext>
                </a:extLst>
              </a:tr>
              <a:tr h="103603">
                <a:tc>
                  <a:txBody>
                    <a:bodyPr/>
                    <a:lstStyle/>
                    <a:p>
                      <a:pPr algn="l" fontAlgn="b"/>
                      <a:endParaRPr lang="en-US" sz="800" b="0" i="0" u="none" strike="noStrike" dirty="0">
                        <a:solidFill>
                          <a:srgbClr val="000000"/>
                        </a:solidFill>
                        <a:effectLst/>
                        <a:latin typeface="Calibri" panose="020F0502020204030204" pitchFamily="34" charset="0"/>
                      </a:endParaRPr>
                    </a:p>
                  </a:txBody>
                  <a:tcPr marL="5180" marR="5180" marT="5180" marB="0" anchor="b">
                    <a:lnL>
                      <a:noFill/>
                    </a:lnL>
                    <a:lnR>
                      <a:noFill/>
                    </a:lnR>
                    <a:lnT>
                      <a:noFill/>
                    </a:lnT>
                    <a:lnB>
                      <a:noFill/>
                    </a:lnB>
                  </a:tcPr>
                </a:tc>
                <a:extLst>
                  <a:ext uri="{0D108BD9-81ED-4DB2-BD59-A6C34878D82A}">
                    <a16:rowId xmlns:a16="http://schemas.microsoft.com/office/drawing/2014/main" val="1094437328"/>
                  </a:ext>
                </a:extLst>
              </a:tr>
            </a:tbl>
          </a:graphicData>
        </a:graphic>
      </p:graphicFrame>
      <p:pic>
        <p:nvPicPr>
          <p:cNvPr id="16" name="Picture 15">
            <a:extLst>
              <a:ext uri="{FF2B5EF4-FFF2-40B4-BE49-F238E27FC236}">
                <a16:creationId xmlns:a16="http://schemas.microsoft.com/office/drawing/2014/main" id="{D824A1CC-5A47-134D-1B6B-4E689134ECA2}"/>
              </a:ext>
            </a:extLst>
          </p:cNvPr>
          <p:cNvPicPr>
            <a:picLocks noChangeAspect="1"/>
          </p:cNvPicPr>
          <p:nvPr/>
        </p:nvPicPr>
        <p:blipFill>
          <a:blip r:embed="rId2"/>
          <a:stretch>
            <a:fillRect/>
          </a:stretch>
        </p:blipFill>
        <p:spPr>
          <a:xfrm>
            <a:off x="114300" y="558735"/>
            <a:ext cx="8915400" cy="475690"/>
          </a:xfrm>
          <a:prstGeom prst="rect">
            <a:avLst/>
          </a:prstGeom>
        </p:spPr>
      </p:pic>
      <p:sp>
        <p:nvSpPr>
          <p:cNvPr id="17" name="Rectangle 16">
            <a:extLst>
              <a:ext uri="{FF2B5EF4-FFF2-40B4-BE49-F238E27FC236}">
                <a16:creationId xmlns:a16="http://schemas.microsoft.com/office/drawing/2014/main" id="{EBA2AF09-795F-9E5E-C673-0F28A62B3274}"/>
              </a:ext>
            </a:extLst>
          </p:cNvPr>
          <p:cNvSpPr/>
          <p:nvPr/>
        </p:nvSpPr>
        <p:spPr>
          <a:xfrm>
            <a:off x="92439" y="588831"/>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spTree>
    <p:extLst>
      <p:ext uri="{BB962C8B-B14F-4D97-AF65-F5344CB8AC3E}">
        <p14:creationId xmlns:p14="http://schemas.microsoft.com/office/powerpoint/2010/main" val="2233626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SOCIAL PERFORMANCE</a:t>
            </a:r>
          </a:p>
          <a:p>
            <a:pPr algn="ctr"/>
            <a:r>
              <a:rPr lang="en-US" sz="3200" dirty="0"/>
              <a:t>FACEBOOK &amp; INSTAGRAM</a:t>
            </a:r>
          </a:p>
        </p:txBody>
      </p:sp>
    </p:spTree>
    <p:extLst>
      <p:ext uri="{BB962C8B-B14F-4D97-AF65-F5344CB8AC3E}">
        <p14:creationId xmlns:p14="http://schemas.microsoft.com/office/powerpoint/2010/main" val="732765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2622BDC-AE82-AB4A-6940-C2B36AF341C6}"/>
              </a:ext>
            </a:extLst>
          </p:cNvPr>
          <p:cNvPicPr>
            <a:picLocks noChangeAspect="1"/>
          </p:cNvPicPr>
          <p:nvPr/>
        </p:nvPicPr>
        <p:blipFill>
          <a:blip r:embed="rId3"/>
          <a:stretch>
            <a:fillRect/>
          </a:stretch>
        </p:blipFill>
        <p:spPr>
          <a:xfrm>
            <a:off x="2402195" y="1521687"/>
            <a:ext cx="4339610" cy="1548356"/>
          </a:xfrm>
          <a:prstGeom prst="rect">
            <a:avLst/>
          </a:prstGeom>
        </p:spPr>
      </p:pic>
      <p:grpSp>
        <p:nvGrpSpPr>
          <p:cNvPr id="5" name="Group 4">
            <a:extLst>
              <a:ext uri="{FF2B5EF4-FFF2-40B4-BE49-F238E27FC236}">
                <a16:creationId xmlns:a16="http://schemas.microsoft.com/office/drawing/2014/main" id="{4A68FA24-3668-2076-E643-9AD025BB609D}"/>
              </a:ext>
            </a:extLst>
          </p:cNvPr>
          <p:cNvGrpSpPr/>
          <p:nvPr/>
        </p:nvGrpSpPr>
        <p:grpSpPr>
          <a:xfrm>
            <a:off x="1641872" y="3220048"/>
            <a:ext cx="5860256" cy="1264292"/>
            <a:chOff x="2357437" y="1478908"/>
            <a:chExt cx="5860256" cy="1264292"/>
          </a:xfrm>
        </p:grpSpPr>
        <p:pic>
          <p:nvPicPr>
            <p:cNvPr id="8" name="Picture 7">
              <a:extLst>
                <a:ext uri="{FF2B5EF4-FFF2-40B4-BE49-F238E27FC236}">
                  <a16:creationId xmlns:a16="http://schemas.microsoft.com/office/drawing/2014/main" id="{D5E0BE2B-ED6E-9A48-63E8-804D68084DD4}"/>
                </a:ext>
              </a:extLst>
            </p:cNvPr>
            <p:cNvPicPr>
              <a:picLocks noChangeAspect="1"/>
            </p:cNvPicPr>
            <p:nvPr/>
          </p:nvPicPr>
          <p:blipFill rotWithShape="1">
            <a:blip r:embed="rId4"/>
            <a:srcRect b="50472"/>
            <a:stretch/>
          </p:blipFill>
          <p:spPr>
            <a:xfrm>
              <a:off x="2357437" y="1478908"/>
              <a:ext cx="4429125" cy="1264292"/>
            </a:xfrm>
            <a:prstGeom prst="rect">
              <a:avLst/>
            </a:prstGeom>
          </p:spPr>
        </p:pic>
        <p:pic>
          <p:nvPicPr>
            <p:cNvPr id="10" name="Picture 9">
              <a:extLst>
                <a:ext uri="{FF2B5EF4-FFF2-40B4-BE49-F238E27FC236}">
                  <a16:creationId xmlns:a16="http://schemas.microsoft.com/office/drawing/2014/main" id="{D1558C71-02CD-62EB-39E3-388FE39F81F5}"/>
                </a:ext>
              </a:extLst>
            </p:cNvPr>
            <p:cNvPicPr>
              <a:picLocks noChangeAspect="1"/>
            </p:cNvPicPr>
            <p:nvPr/>
          </p:nvPicPr>
          <p:blipFill rotWithShape="1">
            <a:blip r:embed="rId4"/>
            <a:srcRect t="50000" r="70753" b="472"/>
            <a:stretch/>
          </p:blipFill>
          <p:spPr>
            <a:xfrm>
              <a:off x="3886200" y="1478908"/>
              <a:ext cx="1295400" cy="1264292"/>
            </a:xfrm>
            <a:prstGeom prst="rect">
              <a:avLst/>
            </a:prstGeom>
          </p:spPr>
        </p:pic>
        <p:pic>
          <p:nvPicPr>
            <p:cNvPr id="11" name="Picture 10">
              <a:extLst>
                <a:ext uri="{FF2B5EF4-FFF2-40B4-BE49-F238E27FC236}">
                  <a16:creationId xmlns:a16="http://schemas.microsoft.com/office/drawing/2014/main" id="{BA739010-8704-5448-FD86-144DF7DD583F}"/>
                </a:ext>
              </a:extLst>
            </p:cNvPr>
            <p:cNvPicPr>
              <a:picLocks noChangeAspect="1"/>
            </p:cNvPicPr>
            <p:nvPr/>
          </p:nvPicPr>
          <p:blipFill rotWithShape="1">
            <a:blip r:embed="rId4"/>
            <a:srcRect l="68924" t="50000" r="1829" b="472"/>
            <a:stretch/>
          </p:blipFill>
          <p:spPr>
            <a:xfrm>
              <a:off x="6922293" y="1478908"/>
              <a:ext cx="1295400" cy="1264292"/>
            </a:xfrm>
            <a:prstGeom prst="rect">
              <a:avLst/>
            </a:prstGeom>
          </p:spPr>
        </p:pic>
      </p:grpSp>
      <p:grpSp>
        <p:nvGrpSpPr>
          <p:cNvPr id="23" name="Group 22">
            <a:extLst>
              <a:ext uri="{FF2B5EF4-FFF2-40B4-BE49-F238E27FC236}">
                <a16:creationId xmlns:a16="http://schemas.microsoft.com/office/drawing/2014/main" id="{C87B0BB8-3192-9C96-6B04-A9AE409BAEA5}"/>
              </a:ext>
            </a:extLst>
          </p:cNvPr>
          <p:cNvGrpSpPr/>
          <p:nvPr/>
        </p:nvGrpSpPr>
        <p:grpSpPr>
          <a:xfrm>
            <a:off x="3028297" y="4661121"/>
            <a:ext cx="3087406" cy="1663479"/>
            <a:chOff x="3028297" y="4351172"/>
            <a:chExt cx="3087406" cy="1663479"/>
          </a:xfrm>
        </p:grpSpPr>
        <p:grpSp>
          <p:nvGrpSpPr>
            <p:cNvPr id="12" name="Group 11">
              <a:extLst>
                <a:ext uri="{FF2B5EF4-FFF2-40B4-BE49-F238E27FC236}">
                  <a16:creationId xmlns:a16="http://schemas.microsoft.com/office/drawing/2014/main" id="{2B3A7055-7065-82A4-A574-DB5C61C20293}"/>
                </a:ext>
              </a:extLst>
            </p:cNvPr>
            <p:cNvGrpSpPr/>
            <p:nvPr/>
          </p:nvGrpSpPr>
          <p:grpSpPr>
            <a:xfrm>
              <a:off x="3028297" y="4351172"/>
              <a:ext cx="3087406" cy="1663479"/>
              <a:chOff x="3219450" y="4564588"/>
              <a:chExt cx="2705100" cy="1457494"/>
            </a:xfrm>
          </p:grpSpPr>
          <p:pic>
            <p:nvPicPr>
              <p:cNvPr id="13" name="Picture 12">
                <a:extLst>
                  <a:ext uri="{FF2B5EF4-FFF2-40B4-BE49-F238E27FC236}">
                    <a16:creationId xmlns:a16="http://schemas.microsoft.com/office/drawing/2014/main" id="{13F9546E-1C3B-9CC4-49D9-7CD28BCDFAB8}"/>
                  </a:ext>
                </a:extLst>
              </p:cNvPr>
              <p:cNvPicPr>
                <a:picLocks noChangeAspect="1"/>
              </p:cNvPicPr>
              <p:nvPr/>
            </p:nvPicPr>
            <p:blipFill rotWithShape="1">
              <a:blip r:embed="rId5">
                <a:alphaModFix/>
              </a:blip>
              <a:srcRect l="19875" r="40516"/>
              <a:stretch/>
            </p:blipFill>
            <p:spPr>
              <a:xfrm>
                <a:off x="3219450" y="4564588"/>
                <a:ext cx="2705100" cy="1390650"/>
              </a:xfrm>
              <a:prstGeom prst="rect">
                <a:avLst/>
              </a:prstGeom>
            </p:spPr>
          </p:pic>
          <p:sp>
            <p:nvSpPr>
              <p:cNvPr id="17" name="Rectangle 16">
                <a:extLst>
                  <a:ext uri="{FF2B5EF4-FFF2-40B4-BE49-F238E27FC236}">
                    <a16:creationId xmlns:a16="http://schemas.microsoft.com/office/drawing/2014/main" id="{015FD74C-61C2-5099-D53F-9F3A70198D77}"/>
                  </a:ext>
                </a:extLst>
              </p:cNvPr>
              <p:cNvSpPr/>
              <p:nvPr/>
            </p:nvSpPr>
            <p:spPr>
              <a:xfrm>
                <a:off x="3219450" y="5712023"/>
                <a:ext cx="1257300" cy="307777"/>
              </a:xfrm>
              <a:prstGeom prst="rect">
                <a:avLst/>
              </a:prstGeom>
              <a:solidFill>
                <a:schemeClr val="bg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112284B-F4A0-4D3F-8B1E-BB7F9DD2D49C}"/>
                  </a:ext>
                </a:extLst>
              </p:cNvPr>
              <p:cNvSpPr txBox="1"/>
              <p:nvPr/>
            </p:nvSpPr>
            <p:spPr>
              <a:xfrm>
                <a:off x="3409950" y="5633376"/>
                <a:ext cx="990600" cy="307777"/>
              </a:xfrm>
              <a:prstGeom prst="rect">
                <a:avLst/>
              </a:prstGeom>
              <a:noFill/>
            </p:spPr>
            <p:txBody>
              <a:bodyPr wrap="square" rtlCol="0">
                <a:spAutoFit/>
              </a:bodyPr>
              <a:lstStyle/>
              <a:p>
                <a:pPr algn="ctr"/>
                <a:r>
                  <a:rPr lang="en-US" sz="1400" dirty="0">
                    <a:solidFill>
                      <a:srgbClr val="90979E"/>
                    </a:solidFill>
                  </a:rPr>
                  <a:t>Saves</a:t>
                </a:r>
                <a:endParaRPr lang="en-US" dirty="0">
                  <a:solidFill>
                    <a:srgbClr val="90979E"/>
                  </a:solidFill>
                </a:endParaRPr>
              </a:p>
            </p:txBody>
          </p:sp>
          <p:sp>
            <p:nvSpPr>
              <p:cNvPr id="19" name="Rectangle 18">
                <a:extLst>
                  <a:ext uri="{FF2B5EF4-FFF2-40B4-BE49-F238E27FC236}">
                    <a16:creationId xmlns:a16="http://schemas.microsoft.com/office/drawing/2014/main" id="{9C2C8286-0863-F4F3-20A1-995B4E54FA71}"/>
                  </a:ext>
                </a:extLst>
              </p:cNvPr>
              <p:cNvSpPr/>
              <p:nvPr/>
            </p:nvSpPr>
            <p:spPr>
              <a:xfrm>
                <a:off x="4605823" y="5714305"/>
                <a:ext cx="1257300" cy="307777"/>
              </a:xfrm>
              <a:prstGeom prst="rect">
                <a:avLst/>
              </a:prstGeom>
              <a:solidFill>
                <a:schemeClr val="bg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D67235B-D6B5-C65B-1CBF-22A09EEB4E6B}"/>
                  </a:ext>
                </a:extLst>
              </p:cNvPr>
              <p:cNvSpPr txBox="1"/>
              <p:nvPr/>
            </p:nvSpPr>
            <p:spPr>
              <a:xfrm>
                <a:off x="4682022" y="5633375"/>
                <a:ext cx="1104901" cy="307777"/>
              </a:xfrm>
              <a:prstGeom prst="rect">
                <a:avLst/>
              </a:prstGeom>
              <a:noFill/>
            </p:spPr>
            <p:txBody>
              <a:bodyPr wrap="square" rtlCol="0">
                <a:spAutoFit/>
              </a:bodyPr>
              <a:lstStyle/>
              <a:p>
                <a:pPr algn="ctr"/>
                <a:r>
                  <a:rPr lang="en-US" sz="1400" dirty="0">
                    <a:solidFill>
                      <a:srgbClr val="90979E"/>
                    </a:solidFill>
                  </a:rPr>
                  <a:t>Conversions</a:t>
                </a:r>
                <a:endParaRPr lang="en-US" dirty="0">
                  <a:solidFill>
                    <a:srgbClr val="90979E"/>
                  </a:solidFill>
                </a:endParaRPr>
              </a:p>
            </p:txBody>
          </p:sp>
        </p:grpSp>
        <p:sp>
          <p:nvSpPr>
            <p:cNvPr id="21" name="TextBox 20">
              <a:extLst>
                <a:ext uri="{FF2B5EF4-FFF2-40B4-BE49-F238E27FC236}">
                  <a16:creationId xmlns:a16="http://schemas.microsoft.com/office/drawing/2014/main" id="{9F8CFFBF-2902-33FF-A7D2-58DDA8E3D230}"/>
                </a:ext>
              </a:extLst>
            </p:cNvPr>
            <p:cNvSpPr txBox="1"/>
            <p:nvPr/>
          </p:nvSpPr>
          <p:spPr>
            <a:xfrm>
              <a:off x="3351482" y="4876800"/>
              <a:ext cx="914400" cy="400110"/>
            </a:xfrm>
            <a:prstGeom prst="rect">
              <a:avLst/>
            </a:prstGeom>
            <a:solidFill>
              <a:srgbClr val="234589"/>
            </a:solidFill>
          </p:spPr>
          <p:txBody>
            <a:bodyPr wrap="square" rtlCol="0">
              <a:spAutoFit/>
            </a:bodyPr>
            <a:lstStyle/>
            <a:p>
              <a:pPr algn="ctr"/>
              <a:r>
                <a:rPr lang="en-US" sz="2000" dirty="0">
                  <a:solidFill>
                    <a:schemeClr val="bg1"/>
                  </a:solidFill>
                </a:rPr>
                <a:t>#</a:t>
              </a:r>
              <a:endParaRPr lang="en-US" sz="2800" dirty="0">
                <a:solidFill>
                  <a:schemeClr val="bg1"/>
                </a:solidFill>
              </a:endParaRPr>
            </a:p>
          </p:txBody>
        </p:sp>
        <p:sp>
          <p:nvSpPr>
            <p:cNvPr id="22" name="TextBox 21">
              <a:extLst>
                <a:ext uri="{FF2B5EF4-FFF2-40B4-BE49-F238E27FC236}">
                  <a16:creationId xmlns:a16="http://schemas.microsoft.com/office/drawing/2014/main" id="{491A6F41-DA82-45F6-3269-D60A376BF17E}"/>
                </a:ext>
              </a:extLst>
            </p:cNvPr>
            <p:cNvSpPr txBox="1"/>
            <p:nvPr/>
          </p:nvSpPr>
          <p:spPr>
            <a:xfrm>
              <a:off x="4876800" y="4883150"/>
              <a:ext cx="914400" cy="400110"/>
            </a:xfrm>
            <a:prstGeom prst="rect">
              <a:avLst/>
            </a:prstGeom>
            <a:solidFill>
              <a:srgbClr val="234589"/>
            </a:solidFill>
          </p:spPr>
          <p:txBody>
            <a:bodyPr wrap="square" rtlCol="0">
              <a:spAutoFit/>
            </a:bodyPr>
            <a:lstStyle/>
            <a:p>
              <a:pPr algn="ctr"/>
              <a:r>
                <a:rPr lang="en-US" sz="2000" dirty="0">
                  <a:solidFill>
                    <a:schemeClr val="bg1"/>
                  </a:solidFill>
                </a:rPr>
                <a:t>#</a:t>
              </a:r>
              <a:endParaRPr lang="en-US" sz="2800" dirty="0">
                <a:solidFill>
                  <a:schemeClr val="bg1"/>
                </a:solidFill>
              </a:endParaRPr>
            </a:p>
          </p:txBody>
        </p:sp>
      </p:grpSp>
      <p:pic>
        <p:nvPicPr>
          <p:cNvPr id="24" name="Picture 23">
            <a:extLst>
              <a:ext uri="{FF2B5EF4-FFF2-40B4-BE49-F238E27FC236}">
                <a16:creationId xmlns:a16="http://schemas.microsoft.com/office/drawing/2014/main" id="{ACDE6916-96A5-21BE-A75C-43F14DE51FAB}"/>
              </a:ext>
            </a:extLst>
          </p:cNvPr>
          <p:cNvPicPr>
            <a:picLocks noChangeAspect="1"/>
          </p:cNvPicPr>
          <p:nvPr/>
        </p:nvPicPr>
        <p:blipFill>
          <a:blip r:embed="rId6"/>
          <a:stretch>
            <a:fillRect/>
          </a:stretch>
        </p:blipFill>
        <p:spPr>
          <a:xfrm>
            <a:off x="0" y="219075"/>
            <a:ext cx="8915400" cy="771526"/>
          </a:xfrm>
          <a:prstGeom prst="rect">
            <a:avLst/>
          </a:prstGeom>
        </p:spPr>
      </p:pic>
      <p:sp>
        <p:nvSpPr>
          <p:cNvPr id="25" name="TextBox 24">
            <a:extLst>
              <a:ext uri="{FF2B5EF4-FFF2-40B4-BE49-F238E27FC236}">
                <a16:creationId xmlns:a16="http://schemas.microsoft.com/office/drawing/2014/main" id="{C26DEB08-971B-3CB1-BDCB-A20798062A71}"/>
              </a:ext>
            </a:extLst>
          </p:cNvPr>
          <p:cNvSpPr txBox="1"/>
          <p:nvPr/>
        </p:nvSpPr>
        <p:spPr>
          <a:xfrm>
            <a:off x="1828800" y="3048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PEFORMANCE - OVERALL</a:t>
            </a:r>
          </a:p>
        </p:txBody>
      </p:sp>
    </p:spTree>
    <p:extLst>
      <p:ext uri="{BB962C8B-B14F-4D97-AF65-F5344CB8AC3E}">
        <p14:creationId xmlns:p14="http://schemas.microsoft.com/office/powerpoint/2010/main" val="3739211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16D2C9C9-5A3A-1FD8-7C7C-B139FBEDB40E}"/>
              </a:ext>
            </a:extLst>
          </p:cNvPr>
          <p:cNvSpPr txBox="1">
            <a:spLocks/>
          </p:cNvSpPr>
          <p:nvPr/>
        </p:nvSpPr>
        <p:spPr>
          <a:xfrm>
            <a:off x="2514599" y="4538586"/>
            <a:ext cx="4114800" cy="225541"/>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PREVIEW LINK: </a:t>
            </a:r>
            <a:r>
              <a:rPr lang="en-US" sz="1400" dirty="0">
                <a:solidFill>
                  <a:prstClr val="black"/>
                </a:solidFill>
                <a:latin typeface="Calibri Light" panose="020F0302020204030204"/>
                <a:hlinkClick r:id="rId3"/>
              </a:rPr>
              <a:t>https://fb.me/2zBGgTumK6bYah2</a:t>
            </a:r>
            <a:endParaRPr lang="en-US" sz="1400" dirty="0">
              <a:solidFill>
                <a:prstClr val="black"/>
              </a:solidFill>
              <a:latin typeface="Calibri Light" panose="020F0302020204030204"/>
            </a:endParaRPr>
          </a:p>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 </a:t>
            </a:r>
            <a:r>
              <a:rPr lang="en-US" sz="1400" dirty="0">
                <a:solidFill>
                  <a:prstClr val="black"/>
                </a:solidFill>
                <a:latin typeface="Calibri Light" panose="020F0302020204030204"/>
              </a:rPr>
              <a:t>300,386 </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9,603</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3.20%</a:t>
            </a:r>
          </a:p>
          <a:p>
            <a:pPr marL="0" lvl="0" indent="0" algn="ctr">
              <a:spcBef>
                <a:spcPts val="750"/>
              </a:spcBef>
              <a:buNone/>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284,980</a:t>
            </a:r>
            <a:endParaRPr lang="en-US" sz="1100" dirty="0"/>
          </a:p>
        </p:txBody>
      </p:sp>
      <p:graphicFrame>
        <p:nvGraphicFramePr>
          <p:cNvPr id="2" name="Table 1">
            <a:extLst>
              <a:ext uri="{FF2B5EF4-FFF2-40B4-BE49-F238E27FC236}">
                <a16:creationId xmlns:a16="http://schemas.microsoft.com/office/drawing/2014/main" id="{BFB2E4A8-9E35-DE40-FF95-A3B6FB431304}"/>
              </a:ext>
            </a:extLst>
          </p:cNvPr>
          <p:cNvGraphicFramePr>
            <a:graphicFrameLocks noGrp="1"/>
          </p:cNvGraphicFramePr>
          <p:nvPr>
            <p:extLst>
              <p:ext uri="{D42A27DB-BD31-4B8C-83A1-F6EECF244321}">
                <p14:modId xmlns:p14="http://schemas.microsoft.com/office/powerpoint/2010/main" val="182150234"/>
              </p:ext>
            </p:extLst>
          </p:nvPr>
        </p:nvGraphicFramePr>
        <p:xfrm>
          <a:off x="452667" y="1981200"/>
          <a:ext cx="8010065" cy="2014606"/>
        </p:xfrm>
        <a:graphic>
          <a:graphicData uri="http://schemas.openxmlformats.org/drawingml/2006/table">
            <a:tbl>
              <a:tblPr>
                <a:tableStyleId>{073A0DAA-6AF3-43AB-8588-CEC1D06C72B9}</a:tableStyleId>
              </a:tblPr>
              <a:tblGrid>
                <a:gridCol w="3600203">
                  <a:extLst>
                    <a:ext uri="{9D8B030D-6E8A-4147-A177-3AD203B41FA5}">
                      <a16:colId xmlns:a16="http://schemas.microsoft.com/office/drawing/2014/main" val="3840646111"/>
                    </a:ext>
                  </a:extLst>
                </a:gridCol>
                <a:gridCol w="845944">
                  <a:extLst>
                    <a:ext uri="{9D8B030D-6E8A-4147-A177-3AD203B41FA5}">
                      <a16:colId xmlns:a16="http://schemas.microsoft.com/office/drawing/2014/main" val="1276591754"/>
                    </a:ext>
                  </a:extLst>
                </a:gridCol>
                <a:gridCol w="752891">
                  <a:extLst>
                    <a:ext uri="{9D8B030D-6E8A-4147-A177-3AD203B41FA5}">
                      <a16:colId xmlns:a16="http://schemas.microsoft.com/office/drawing/2014/main" val="2338017117"/>
                    </a:ext>
                  </a:extLst>
                </a:gridCol>
                <a:gridCol w="611891">
                  <a:extLst>
                    <a:ext uri="{9D8B030D-6E8A-4147-A177-3AD203B41FA5}">
                      <a16:colId xmlns:a16="http://schemas.microsoft.com/office/drawing/2014/main" val="3775405944"/>
                    </a:ext>
                  </a:extLst>
                </a:gridCol>
                <a:gridCol w="709961">
                  <a:extLst>
                    <a:ext uri="{9D8B030D-6E8A-4147-A177-3AD203B41FA5}">
                      <a16:colId xmlns:a16="http://schemas.microsoft.com/office/drawing/2014/main" val="4180557133"/>
                    </a:ext>
                  </a:extLst>
                </a:gridCol>
                <a:gridCol w="877284">
                  <a:extLst>
                    <a:ext uri="{9D8B030D-6E8A-4147-A177-3AD203B41FA5}">
                      <a16:colId xmlns:a16="http://schemas.microsoft.com/office/drawing/2014/main" val="3895607672"/>
                    </a:ext>
                  </a:extLst>
                </a:gridCol>
                <a:gridCol w="611891">
                  <a:extLst>
                    <a:ext uri="{9D8B030D-6E8A-4147-A177-3AD203B41FA5}">
                      <a16:colId xmlns:a16="http://schemas.microsoft.com/office/drawing/2014/main" val="1277995335"/>
                    </a:ext>
                  </a:extLst>
                </a:gridCol>
              </a:tblGrid>
              <a:tr h="214381">
                <a:tc>
                  <a:txBody>
                    <a:bodyPr/>
                    <a:lstStyle/>
                    <a:p>
                      <a:pPr algn="l" fontAlgn="b"/>
                      <a:r>
                        <a:rPr lang="en-US" sz="1200" u="none" strike="noStrike" dirty="0">
                          <a:effectLst/>
                        </a:rPr>
                        <a:t>Campaign</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Impressions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Clicks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CTR</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 Link Clicks</a:t>
                      </a:r>
                    </a:p>
                  </a:txBody>
                  <a:tcPr marL="6429" marR="6429" marT="6429"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Engagements</a:t>
                      </a:r>
                    </a:p>
                  </a:txBody>
                  <a:tcPr marL="6429" marR="6429" marT="6429"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 Shares</a:t>
                      </a:r>
                    </a:p>
                  </a:txBody>
                  <a:tcPr marL="6429" marR="6429" marT="6429" marB="0" anchor="b"/>
                </a:tc>
                <a:extLst>
                  <a:ext uri="{0D108BD9-81ED-4DB2-BD59-A6C34878D82A}">
                    <a16:rowId xmlns:a16="http://schemas.microsoft.com/office/drawing/2014/main" val="944636904"/>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Athol Cluster | English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37,775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1,173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3.11%</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1,157</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21,142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709654105"/>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Belchertown Cluster | English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38,623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1,237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3.20%</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1,215</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21,718</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588613039"/>
                  </a:ext>
                </a:extLst>
              </a:tr>
              <a:tr h="200025">
                <a:tc>
                  <a:txBody>
                    <a:bodyPr/>
                    <a:lstStyle/>
                    <a:p>
                      <a:pPr algn="l" fontAlgn="b"/>
                      <a:r>
                        <a:rPr lang="en-US" sz="1200" u="none" strike="noStrike">
                          <a:effectLst/>
                        </a:rPr>
                        <a:t>VDS | Konjolka | Berkley Cluster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40,308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1,322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3.28%</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1,312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22,478</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2716338444"/>
                  </a:ext>
                </a:extLst>
              </a:tr>
              <a:tr h="200025">
                <a:tc>
                  <a:txBody>
                    <a:bodyPr/>
                    <a:lstStyle/>
                    <a:p>
                      <a:pPr algn="l" fontAlgn="b"/>
                      <a:r>
                        <a:rPr lang="en-US" sz="1200" u="none" strike="noStrike">
                          <a:effectLst/>
                        </a:rPr>
                        <a:t>VDS | Konjolka | Lawrence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39,069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1,227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3.14%</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1,213</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21,566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154611201"/>
                  </a:ext>
                </a:extLst>
              </a:tr>
              <a:tr h="200025">
                <a:tc>
                  <a:txBody>
                    <a:bodyPr/>
                    <a:lstStyle/>
                    <a:p>
                      <a:pPr algn="l" fontAlgn="b"/>
                      <a:r>
                        <a:rPr lang="en-US" sz="1200" u="none" strike="noStrike">
                          <a:effectLst/>
                        </a:rPr>
                        <a:t>VDS | Konjolka | North Adams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35,666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1,119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3.14%</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1,115</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19,451</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3036334452"/>
                  </a:ext>
                </a:extLst>
              </a:tr>
              <a:tr h="200025">
                <a:tc>
                  <a:txBody>
                    <a:bodyPr/>
                    <a:lstStyle/>
                    <a:p>
                      <a:pPr algn="l" fontAlgn="b"/>
                      <a:r>
                        <a:rPr lang="en-US" sz="1200" u="none" strike="noStrike">
                          <a:effectLst/>
                        </a:rPr>
                        <a:t>VDS | Konjolka | Pittsfield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35,440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1,041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2.94%</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1,026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19,179</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a:t>
                      </a:r>
                    </a:p>
                  </a:txBody>
                  <a:tcPr marL="9525" marR="9525" marT="9525" marB="0" anchor="b"/>
                </a:tc>
                <a:extLst>
                  <a:ext uri="{0D108BD9-81ED-4DB2-BD59-A6C34878D82A}">
                    <a16:rowId xmlns:a16="http://schemas.microsoft.com/office/drawing/2014/main" val="3687834312"/>
                  </a:ext>
                </a:extLst>
              </a:tr>
              <a:tr h="200025">
                <a:tc>
                  <a:txBody>
                    <a:bodyPr/>
                    <a:lstStyle/>
                    <a:p>
                      <a:pPr algn="l" fontAlgn="b"/>
                      <a:r>
                        <a:rPr lang="en-US" sz="1200" u="none" strike="noStrike">
                          <a:effectLst/>
                        </a:rPr>
                        <a:t>VDS | Konjolka | Springfield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35,664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1,223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3.43%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1,207</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20,770</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875483353"/>
                  </a:ext>
                </a:extLst>
              </a:tr>
              <a:tr h="200025">
                <a:tc>
                  <a:txBody>
                    <a:bodyPr/>
                    <a:lstStyle/>
                    <a:p>
                      <a:pPr algn="l" fontAlgn="b"/>
                      <a:r>
                        <a:rPr lang="en-US" sz="1200" u="none" strike="noStrike">
                          <a:effectLst/>
                        </a:rPr>
                        <a:t>VDS | Konjolka | Weymouth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37,841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1,261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3.33%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1,250</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21,522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3345918086"/>
                  </a:ext>
                </a:extLst>
              </a:tr>
              <a:tr h="200025">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300,386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9,603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3.20%</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i="0" u="none" strike="noStrike" dirty="0">
                          <a:solidFill>
                            <a:srgbClr val="000000"/>
                          </a:solidFill>
                          <a:effectLst/>
                          <a:latin typeface="Calibri" panose="020F0502020204030204" pitchFamily="34" charset="0"/>
                        </a:rPr>
                        <a:t>9,495</a:t>
                      </a:r>
                    </a:p>
                  </a:txBody>
                  <a:tcPr marL="9525" marR="9525" marT="9525" marB="0" anchor="b"/>
                </a:tc>
                <a:tc>
                  <a:txBody>
                    <a:bodyPr/>
                    <a:lstStyle/>
                    <a:p>
                      <a:pPr algn="ctr" fontAlgn="b"/>
                      <a:r>
                        <a:rPr lang="en-US" sz="1200" b="1" i="0" u="none" strike="noStrike" dirty="0">
                          <a:solidFill>
                            <a:srgbClr val="000000"/>
                          </a:solidFill>
                          <a:effectLst/>
                          <a:latin typeface="Calibri" panose="020F0502020204030204" pitchFamily="34" charset="0"/>
                        </a:rPr>
                        <a:t>167,826</a:t>
                      </a:r>
                    </a:p>
                  </a:txBody>
                  <a:tcPr marL="9525" marR="9525" marT="9525" marB="0" anchor="b"/>
                </a:tc>
                <a:tc>
                  <a:txBody>
                    <a:bodyPr/>
                    <a:lstStyle/>
                    <a:p>
                      <a:pPr algn="ctr" fontAlgn="b"/>
                      <a:r>
                        <a:rPr lang="en-US" sz="1200" b="1" i="0" u="none" strike="noStrike" dirty="0">
                          <a:solidFill>
                            <a:srgbClr val="000000"/>
                          </a:solidFill>
                          <a:effectLst/>
                          <a:latin typeface="Calibri" panose="020F0502020204030204" pitchFamily="34" charset="0"/>
                        </a:rPr>
                        <a:t>1</a:t>
                      </a:r>
                    </a:p>
                  </a:txBody>
                  <a:tcPr marL="9525" marR="9525" marT="9525" marB="0" anchor="b"/>
                </a:tc>
                <a:extLst>
                  <a:ext uri="{0D108BD9-81ED-4DB2-BD59-A6C34878D82A}">
                    <a16:rowId xmlns:a16="http://schemas.microsoft.com/office/drawing/2014/main" val="480530766"/>
                  </a:ext>
                </a:extLst>
              </a:tr>
            </a:tbl>
          </a:graphicData>
        </a:graphic>
      </p:graphicFrame>
      <p:pic>
        <p:nvPicPr>
          <p:cNvPr id="8" name="Picture 7">
            <a:extLst>
              <a:ext uri="{FF2B5EF4-FFF2-40B4-BE49-F238E27FC236}">
                <a16:creationId xmlns:a16="http://schemas.microsoft.com/office/drawing/2014/main" id="{8F3E0DCC-9B1D-A362-860F-0ED2B7A31D09}"/>
              </a:ext>
            </a:extLst>
          </p:cNvPr>
          <p:cNvPicPr>
            <a:picLocks noChangeAspect="1"/>
          </p:cNvPicPr>
          <p:nvPr/>
        </p:nvPicPr>
        <p:blipFill>
          <a:blip r:embed="rId4"/>
          <a:stretch>
            <a:fillRect/>
          </a:stretch>
        </p:blipFill>
        <p:spPr>
          <a:xfrm>
            <a:off x="0" y="219075"/>
            <a:ext cx="8915400" cy="771526"/>
          </a:xfrm>
          <a:prstGeom prst="rect">
            <a:avLst/>
          </a:prstGeom>
        </p:spPr>
      </p:pic>
      <p:sp>
        <p:nvSpPr>
          <p:cNvPr id="9" name="TextBox 8">
            <a:extLst>
              <a:ext uri="{FF2B5EF4-FFF2-40B4-BE49-F238E27FC236}">
                <a16:creationId xmlns:a16="http://schemas.microsoft.com/office/drawing/2014/main" id="{8F81B87D-3058-1A48-58E3-9741EAC4EAA2}"/>
              </a:ext>
            </a:extLst>
          </p:cNvPr>
          <p:cNvSpPr txBox="1"/>
          <p:nvPr/>
        </p:nvSpPr>
        <p:spPr>
          <a:xfrm>
            <a:off x="1828800" y="3048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PEFORMANCE - ENGLISH</a:t>
            </a:r>
          </a:p>
        </p:txBody>
      </p:sp>
    </p:spTree>
    <p:extLst>
      <p:ext uri="{BB962C8B-B14F-4D97-AF65-F5344CB8AC3E}">
        <p14:creationId xmlns:p14="http://schemas.microsoft.com/office/powerpoint/2010/main" val="238210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3078C8E-DDCE-E840-FDF2-ED5AD15908B2}"/>
              </a:ext>
            </a:extLst>
          </p:cNvPr>
          <p:cNvGraphicFramePr>
            <a:graphicFrameLocks noGrp="1"/>
          </p:cNvGraphicFramePr>
          <p:nvPr>
            <p:extLst>
              <p:ext uri="{D42A27DB-BD31-4B8C-83A1-F6EECF244321}">
                <p14:modId xmlns:p14="http://schemas.microsoft.com/office/powerpoint/2010/main" val="797174309"/>
              </p:ext>
            </p:extLst>
          </p:nvPr>
        </p:nvGraphicFramePr>
        <p:xfrm>
          <a:off x="566966" y="1981200"/>
          <a:ext cx="8010065" cy="2014606"/>
        </p:xfrm>
        <a:graphic>
          <a:graphicData uri="http://schemas.openxmlformats.org/drawingml/2006/table">
            <a:tbl>
              <a:tblPr>
                <a:tableStyleId>{073A0DAA-6AF3-43AB-8588-CEC1D06C72B9}</a:tableStyleId>
              </a:tblPr>
              <a:tblGrid>
                <a:gridCol w="3600203">
                  <a:extLst>
                    <a:ext uri="{9D8B030D-6E8A-4147-A177-3AD203B41FA5}">
                      <a16:colId xmlns:a16="http://schemas.microsoft.com/office/drawing/2014/main" val="3840646111"/>
                    </a:ext>
                  </a:extLst>
                </a:gridCol>
                <a:gridCol w="845944">
                  <a:extLst>
                    <a:ext uri="{9D8B030D-6E8A-4147-A177-3AD203B41FA5}">
                      <a16:colId xmlns:a16="http://schemas.microsoft.com/office/drawing/2014/main" val="1276591754"/>
                    </a:ext>
                  </a:extLst>
                </a:gridCol>
                <a:gridCol w="752891">
                  <a:extLst>
                    <a:ext uri="{9D8B030D-6E8A-4147-A177-3AD203B41FA5}">
                      <a16:colId xmlns:a16="http://schemas.microsoft.com/office/drawing/2014/main" val="2338017117"/>
                    </a:ext>
                  </a:extLst>
                </a:gridCol>
                <a:gridCol w="611891">
                  <a:extLst>
                    <a:ext uri="{9D8B030D-6E8A-4147-A177-3AD203B41FA5}">
                      <a16:colId xmlns:a16="http://schemas.microsoft.com/office/drawing/2014/main" val="3775405944"/>
                    </a:ext>
                  </a:extLst>
                </a:gridCol>
                <a:gridCol w="709961">
                  <a:extLst>
                    <a:ext uri="{9D8B030D-6E8A-4147-A177-3AD203B41FA5}">
                      <a16:colId xmlns:a16="http://schemas.microsoft.com/office/drawing/2014/main" val="4180557133"/>
                    </a:ext>
                  </a:extLst>
                </a:gridCol>
                <a:gridCol w="877284">
                  <a:extLst>
                    <a:ext uri="{9D8B030D-6E8A-4147-A177-3AD203B41FA5}">
                      <a16:colId xmlns:a16="http://schemas.microsoft.com/office/drawing/2014/main" val="3895607672"/>
                    </a:ext>
                  </a:extLst>
                </a:gridCol>
                <a:gridCol w="611891">
                  <a:extLst>
                    <a:ext uri="{9D8B030D-6E8A-4147-A177-3AD203B41FA5}">
                      <a16:colId xmlns:a16="http://schemas.microsoft.com/office/drawing/2014/main" val="1277995335"/>
                    </a:ext>
                  </a:extLst>
                </a:gridCol>
              </a:tblGrid>
              <a:tr h="214381">
                <a:tc>
                  <a:txBody>
                    <a:bodyPr/>
                    <a:lstStyle/>
                    <a:p>
                      <a:pPr algn="l" fontAlgn="b"/>
                      <a:r>
                        <a:rPr lang="en-US" sz="1200" u="none" strike="noStrike" dirty="0">
                          <a:effectLst/>
                        </a:rPr>
                        <a:t>Campaign</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Impressions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Clicks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CTR</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 Link Clicks</a:t>
                      </a:r>
                    </a:p>
                  </a:txBody>
                  <a:tcPr marL="6429" marR="6429" marT="6429"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Engagements</a:t>
                      </a:r>
                    </a:p>
                  </a:txBody>
                  <a:tcPr marL="6429" marR="6429" marT="6429"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 Shares</a:t>
                      </a:r>
                    </a:p>
                  </a:txBody>
                  <a:tcPr marL="6429" marR="6429" marT="6429" marB="0" anchor="b"/>
                </a:tc>
                <a:extLst>
                  <a:ext uri="{0D108BD9-81ED-4DB2-BD59-A6C34878D82A}">
                    <a16:rowId xmlns:a16="http://schemas.microsoft.com/office/drawing/2014/main" val="944636904"/>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Athol Cluster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54,907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1,042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1.90%</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1,029</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18,689</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709654105"/>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Belchertown Cluster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48,249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1,114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2.31%</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1,104</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19,427</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588613039"/>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Berkley Cluster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56,140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1,170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2.08%</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1,162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21,717</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2716338444"/>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Lawrence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49,042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1,113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2.27%</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1,105</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20,473</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154611201"/>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North Adams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31,236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712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2.28%</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679</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12,659</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3</a:t>
                      </a:r>
                    </a:p>
                  </a:txBody>
                  <a:tcPr marL="9525" marR="9525" marT="9525" marB="0" anchor="b"/>
                </a:tc>
                <a:extLst>
                  <a:ext uri="{0D108BD9-81ED-4DB2-BD59-A6C34878D82A}">
                    <a16:rowId xmlns:a16="http://schemas.microsoft.com/office/drawing/2014/main" val="3036334452"/>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Pittsfield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28,767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779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2.71%</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752</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13,069</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a:t>
                      </a:r>
                    </a:p>
                  </a:txBody>
                  <a:tcPr marL="9525" marR="9525" marT="9525" marB="0" anchor="b"/>
                </a:tc>
                <a:extLst>
                  <a:ext uri="{0D108BD9-81ED-4DB2-BD59-A6C34878D82A}">
                    <a16:rowId xmlns:a16="http://schemas.microsoft.com/office/drawing/2014/main" val="3687834312"/>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Springfield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41,417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1,023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2.47%</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1,008</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18,866</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1875483353"/>
                  </a:ext>
                </a:extLst>
              </a:tr>
              <a:tr h="200025">
                <a:tc>
                  <a:txBody>
                    <a:bodyPr/>
                    <a:lstStyle/>
                    <a:p>
                      <a:pPr algn="l" fontAlgn="b"/>
                      <a:r>
                        <a:rPr lang="en-US" sz="1200" u="none" strike="noStrike">
                          <a:effectLst/>
                        </a:rPr>
                        <a:t>VDS | Konjolka | Weymouth | Spanish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45,485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1,093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2.40%</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1,074</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19,848</a:t>
                      </a:r>
                    </a:p>
                  </a:txBody>
                  <a:tcPr marL="9525" marR="9525" marT="9525" marB="0" anchor="b"/>
                </a:tc>
                <a:tc>
                  <a:txBody>
                    <a:bodyPr/>
                    <a:lstStyle/>
                    <a:p>
                      <a:pPr algn="ctr" fontAlgn="b"/>
                      <a:r>
                        <a:rPr lang="en-US" sz="1200" u="none" strike="noStrike" kern="1200" dirty="0">
                          <a:solidFill>
                            <a:schemeClr val="dk1"/>
                          </a:solidFill>
                          <a:effectLst/>
                          <a:latin typeface="+mn-lt"/>
                          <a:ea typeface="+mn-ea"/>
                          <a:cs typeface="+mn-cs"/>
                        </a:rPr>
                        <a:t>-</a:t>
                      </a:r>
                    </a:p>
                  </a:txBody>
                  <a:tcPr marL="9525" marR="9525" marT="9525" marB="0" anchor="b"/>
                </a:tc>
                <a:extLst>
                  <a:ext uri="{0D108BD9-81ED-4DB2-BD59-A6C34878D82A}">
                    <a16:rowId xmlns:a16="http://schemas.microsoft.com/office/drawing/2014/main" val="3345918086"/>
                  </a:ext>
                </a:extLst>
              </a:tr>
              <a:tr h="200025">
                <a:tc>
                  <a:txBody>
                    <a:bodyPr/>
                    <a:lstStyle/>
                    <a:p>
                      <a:pPr algn="l" fontAlgn="b"/>
                      <a:r>
                        <a:rPr lang="en-US" sz="1200" b="1" u="none" strike="noStrike">
                          <a:effectLst/>
                        </a:rPr>
                        <a:t>TOTAL</a:t>
                      </a:r>
                      <a:endParaRPr lang="en-US" sz="1200" b="1"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355,243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8,046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2.26%</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kern="1200" dirty="0">
                          <a:solidFill>
                            <a:schemeClr val="dk1"/>
                          </a:solidFill>
                          <a:effectLst/>
                          <a:latin typeface="+mn-lt"/>
                          <a:ea typeface="+mn-ea"/>
                          <a:cs typeface="+mn-cs"/>
                        </a:rPr>
                        <a:t>7,913</a:t>
                      </a:r>
                    </a:p>
                  </a:txBody>
                  <a:tcPr marL="9525" marR="9525" marT="9525" marB="0" anchor="b"/>
                </a:tc>
                <a:tc>
                  <a:txBody>
                    <a:bodyPr/>
                    <a:lstStyle/>
                    <a:p>
                      <a:pPr algn="ctr" fontAlgn="b"/>
                      <a:r>
                        <a:rPr lang="en-US" sz="1200" b="1" u="none" strike="noStrike" kern="1200" dirty="0">
                          <a:solidFill>
                            <a:schemeClr val="dk1"/>
                          </a:solidFill>
                          <a:effectLst/>
                          <a:latin typeface="+mn-lt"/>
                          <a:ea typeface="+mn-ea"/>
                          <a:cs typeface="+mn-cs"/>
                        </a:rPr>
                        <a:t>144,748</a:t>
                      </a:r>
                    </a:p>
                  </a:txBody>
                  <a:tcPr marL="9525" marR="9525" marT="9525" marB="0" anchor="b"/>
                </a:tc>
                <a:tc>
                  <a:txBody>
                    <a:bodyPr/>
                    <a:lstStyle/>
                    <a:p>
                      <a:pPr algn="ctr" fontAlgn="b"/>
                      <a:r>
                        <a:rPr lang="en-US" sz="1200" b="1" u="none" strike="noStrike" kern="1200" dirty="0">
                          <a:solidFill>
                            <a:schemeClr val="dk1"/>
                          </a:solidFill>
                          <a:effectLst/>
                          <a:latin typeface="+mn-lt"/>
                          <a:ea typeface="+mn-ea"/>
                          <a:cs typeface="+mn-cs"/>
                        </a:rPr>
                        <a:t>4</a:t>
                      </a:r>
                    </a:p>
                  </a:txBody>
                  <a:tcPr marL="9525" marR="9525" marT="9525" marB="0" anchor="b"/>
                </a:tc>
                <a:extLst>
                  <a:ext uri="{0D108BD9-81ED-4DB2-BD59-A6C34878D82A}">
                    <a16:rowId xmlns:a16="http://schemas.microsoft.com/office/drawing/2014/main" val="480530766"/>
                  </a:ext>
                </a:extLst>
              </a:tr>
            </a:tbl>
          </a:graphicData>
        </a:graphic>
      </p:graphicFrame>
      <p:sp>
        <p:nvSpPr>
          <p:cNvPr id="3" name="Text Placeholder 3">
            <a:extLst>
              <a:ext uri="{FF2B5EF4-FFF2-40B4-BE49-F238E27FC236}">
                <a16:creationId xmlns:a16="http://schemas.microsoft.com/office/drawing/2014/main" id="{CFEA6F81-63FF-A5CD-6C00-359AFAEDB8D0}"/>
              </a:ext>
            </a:extLst>
          </p:cNvPr>
          <p:cNvSpPr txBox="1">
            <a:spLocks/>
          </p:cNvSpPr>
          <p:nvPr/>
        </p:nvSpPr>
        <p:spPr>
          <a:xfrm>
            <a:off x="2514599" y="4538586"/>
            <a:ext cx="4114800" cy="225541"/>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PREVIEW LINK: </a:t>
            </a:r>
            <a:r>
              <a:rPr lang="en-US" sz="1400" dirty="0">
                <a:solidFill>
                  <a:prstClr val="black"/>
                </a:solidFill>
                <a:latin typeface="Calibri Light" panose="020F0302020204030204"/>
                <a:hlinkClick r:id="rId3"/>
              </a:rPr>
              <a:t>https://fb.me/2hlmOJJuU7JQZnB</a:t>
            </a:r>
            <a:endParaRPr lang="en-US" sz="1400" dirty="0">
              <a:solidFill>
                <a:prstClr val="black"/>
              </a:solidFill>
              <a:latin typeface="Calibri Light" panose="020F0302020204030204"/>
            </a:endParaRPr>
          </a:p>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 </a:t>
            </a:r>
            <a:r>
              <a:rPr lang="en-US" sz="1400" dirty="0">
                <a:solidFill>
                  <a:prstClr val="black"/>
                </a:solidFill>
                <a:latin typeface="Calibri Light" panose="020F0302020204030204"/>
              </a:rPr>
              <a:t>355,243 </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8,046</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2.26%</a:t>
            </a:r>
          </a:p>
          <a:p>
            <a:pPr marL="0" lvl="0" indent="0" algn="ctr">
              <a:spcBef>
                <a:spcPts val="750"/>
              </a:spcBef>
              <a:buNone/>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299,187</a:t>
            </a:r>
          </a:p>
        </p:txBody>
      </p:sp>
      <p:pic>
        <p:nvPicPr>
          <p:cNvPr id="8" name="Picture 7">
            <a:extLst>
              <a:ext uri="{FF2B5EF4-FFF2-40B4-BE49-F238E27FC236}">
                <a16:creationId xmlns:a16="http://schemas.microsoft.com/office/drawing/2014/main" id="{8F36922F-9761-F9F0-F7AB-0DF8019AE91A}"/>
              </a:ext>
            </a:extLst>
          </p:cNvPr>
          <p:cNvPicPr>
            <a:picLocks noChangeAspect="1"/>
          </p:cNvPicPr>
          <p:nvPr/>
        </p:nvPicPr>
        <p:blipFill>
          <a:blip r:embed="rId4"/>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E9961E20-1822-301B-CF01-3F6AB247E97E}"/>
              </a:ext>
            </a:extLst>
          </p:cNvPr>
          <p:cNvSpPr txBox="1"/>
          <p:nvPr/>
        </p:nvSpPr>
        <p:spPr>
          <a:xfrm>
            <a:off x="1828800" y="3048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PEFORMANCE - SPANISH</a:t>
            </a:r>
          </a:p>
        </p:txBody>
      </p:sp>
    </p:spTree>
    <p:extLst>
      <p:ext uri="{BB962C8B-B14F-4D97-AF65-F5344CB8AC3E}">
        <p14:creationId xmlns:p14="http://schemas.microsoft.com/office/powerpoint/2010/main" val="1406344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5DC398-5630-4336-9D02-1F1ECC690475}"/>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C492FCE9-BDF5-4867-B055-0D6DC2B3753B}"/>
              </a:ext>
            </a:extLst>
          </p:cNvPr>
          <p:cNvPicPr>
            <a:picLocks noChangeAspect="1"/>
          </p:cNvPicPr>
          <p:nvPr/>
        </p:nvPicPr>
        <p:blipFill>
          <a:blip r:embed="rId3"/>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277CE005-1634-442E-8696-1257CCC38A3F}"/>
              </a:ext>
            </a:extLst>
          </p:cNvPr>
          <p:cNvSpPr txBox="1"/>
          <p:nvPr/>
        </p:nvSpPr>
        <p:spPr>
          <a:xfrm>
            <a:off x="1828800" y="3048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CLICKS BY AGE</a:t>
            </a:r>
          </a:p>
        </p:txBody>
      </p:sp>
      <p:graphicFrame>
        <p:nvGraphicFramePr>
          <p:cNvPr id="4" name="Chart 3">
            <a:extLst>
              <a:ext uri="{FF2B5EF4-FFF2-40B4-BE49-F238E27FC236}">
                <a16:creationId xmlns:a16="http://schemas.microsoft.com/office/drawing/2014/main" id="{BAE56BAD-9D24-E92A-364F-797C6450D7FF}"/>
              </a:ext>
            </a:extLst>
          </p:cNvPr>
          <p:cNvGraphicFramePr/>
          <p:nvPr>
            <p:extLst>
              <p:ext uri="{D42A27DB-BD31-4B8C-83A1-F6EECF244321}">
                <p14:modId xmlns:p14="http://schemas.microsoft.com/office/powerpoint/2010/main" val="1691960412"/>
              </p:ext>
            </p:extLst>
          </p:nvPr>
        </p:nvGraphicFramePr>
        <p:xfrm>
          <a:off x="1638300" y="1295400"/>
          <a:ext cx="5867400" cy="509587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84483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5DC398-5630-4336-9D02-1F1ECC690475}"/>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C492FCE9-BDF5-4867-B055-0D6DC2B3753B}"/>
              </a:ext>
            </a:extLst>
          </p:cNvPr>
          <p:cNvPicPr>
            <a:picLocks noChangeAspect="1"/>
          </p:cNvPicPr>
          <p:nvPr/>
        </p:nvPicPr>
        <p:blipFill>
          <a:blip r:embed="rId3"/>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277CE005-1634-442E-8696-1257CCC38A3F}"/>
              </a:ext>
            </a:extLst>
          </p:cNvPr>
          <p:cNvSpPr txBox="1"/>
          <p:nvPr/>
        </p:nvSpPr>
        <p:spPr>
          <a:xfrm>
            <a:off x="1828800" y="304800"/>
            <a:ext cx="73152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CLICKS BY GENDER</a:t>
            </a:r>
          </a:p>
          <a:p>
            <a:pPr marL="0" marR="0" lvl="0" indent="0" algn="l" fontAlgn="base">
              <a:lnSpc>
                <a:spcPct val="100000"/>
              </a:lnSpc>
            </a:pPr>
            <a:endParaRPr lang="en-US" sz="3000" u="none" spc="0" dirty="0">
              <a:solidFill>
                <a:srgbClr val="333333">
                  <a:alpha val="100000"/>
                </a:srgbClr>
              </a:solidFill>
              <a:latin typeface="Arial"/>
            </a:endParaRPr>
          </a:p>
        </p:txBody>
      </p:sp>
      <p:graphicFrame>
        <p:nvGraphicFramePr>
          <p:cNvPr id="5" name="Chart 4">
            <a:extLst>
              <a:ext uri="{FF2B5EF4-FFF2-40B4-BE49-F238E27FC236}">
                <a16:creationId xmlns:a16="http://schemas.microsoft.com/office/drawing/2014/main" id="{904E45BE-F4D7-7945-3CE8-46FEB9DCEE7D}"/>
              </a:ext>
            </a:extLst>
          </p:cNvPr>
          <p:cNvGraphicFramePr/>
          <p:nvPr>
            <p:extLst>
              <p:ext uri="{D42A27DB-BD31-4B8C-83A1-F6EECF244321}">
                <p14:modId xmlns:p14="http://schemas.microsoft.com/office/powerpoint/2010/main" val="3121037825"/>
              </p:ext>
            </p:extLst>
          </p:nvPr>
        </p:nvGraphicFramePr>
        <p:xfrm>
          <a:off x="1905000" y="1524000"/>
          <a:ext cx="5334000" cy="439054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79824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98"/>
        <p:cNvGrpSpPr/>
        <p:nvPr/>
      </p:nvGrpSpPr>
      <p:grpSpPr>
        <a:xfrm>
          <a:off x="0" y="0"/>
          <a:ext cx="0" cy="0"/>
          <a:chOff x="0" y="0"/>
          <a:chExt cx="0" cy="0"/>
        </a:xfrm>
      </p:grpSpPr>
      <p:sp>
        <p:nvSpPr>
          <p:cNvPr id="800" name="Google Shape;800;g5bd05580ac_0_1"/>
          <p:cNvSpPr/>
          <p:nvPr/>
        </p:nvSpPr>
        <p:spPr>
          <a:xfrm>
            <a:off x="3479574" y="2611355"/>
            <a:ext cx="1906552" cy="1146751"/>
          </a:xfrm>
          <a:prstGeom prst="rect">
            <a:avLst/>
          </a:prstGeom>
          <a:noFill/>
          <a:ln>
            <a:noFill/>
          </a:ln>
        </p:spPr>
        <p:txBody>
          <a:bodyPr spcFirstLastPara="1" wrap="square" lIns="68566" tIns="34271" rIns="68566" bIns="34271" anchor="t" anchorCtr="0">
            <a:noAutofit/>
          </a:bodyPr>
          <a:lstStyle/>
          <a:p>
            <a:pPr algn="ctr">
              <a:lnSpc>
                <a:spcPct val="150000"/>
              </a:lnSpc>
              <a:buClr>
                <a:srgbClr val="000000"/>
              </a:buClr>
              <a:buSzPts val="1100"/>
            </a:pPr>
            <a:endParaRPr sz="1100">
              <a:solidFill>
                <a:srgbClr val="52B6B2"/>
              </a:solidFill>
              <a:latin typeface="Century Gothic"/>
              <a:ea typeface="Century Gothic"/>
              <a:cs typeface="Century Gothic"/>
              <a:sym typeface="Century Gothic"/>
            </a:endParaRPr>
          </a:p>
        </p:txBody>
      </p:sp>
      <p:sp>
        <p:nvSpPr>
          <p:cNvPr id="3" name="Rectangle 2">
            <a:extLst>
              <a:ext uri="{FF2B5EF4-FFF2-40B4-BE49-F238E27FC236}">
                <a16:creationId xmlns:a16="http://schemas.microsoft.com/office/drawing/2014/main" id="{FADDCFB2-F0BA-4A82-9CE7-58B7BD2B7216}"/>
              </a:ext>
            </a:extLst>
          </p:cNvPr>
          <p:cNvSpPr/>
          <p:nvPr/>
        </p:nvSpPr>
        <p:spPr>
          <a:xfrm>
            <a:off x="7976429" y="5395376"/>
            <a:ext cx="1166976" cy="47394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2" name="Picture 1">
            <a:extLst>
              <a:ext uri="{FF2B5EF4-FFF2-40B4-BE49-F238E27FC236}">
                <a16:creationId xmlns:a16="http://schemas.microsoft.com/office/drawing/2014/main" id="{832D1CDC-5D9A-D057-34D2-C964DBB7DC48}"/>
              </a:ext>
            </a:extLst>
          </p:cNvPr>
          <p:cNvPicPr>
            <a:picLocks noChangeAspect="1"/>
          </p:cNvPicPr>
          <p:nvPr/>
        </p:nvPicPr>
        <p:blipFill>
          <a:blip r:embed="rId3"/>
          <a:stretch>
            <a:fillRect/>
          </a:stretch>
        </p:blipFill>
        <p:spPr>
          <a:xfrm>
            <a:off x="0" y="219075"/>
            <a:ext cx="8915400" cy="771526"/>
          </a:xfrm>
          <a:prstGeom prst="rect">
            <a:avLst/>
          </a:prstGeom>
        </p:spPr>
      </p:pic>
      <p:sp>
        <p:nvSpPr>
          <p:cNvPr id="4" name="TextBox 3">
            <a:extLst>
              <a:ext uri="{FF2B5EF4-FFF2-40B4-BE49-F238E27FC236}">
                <a16:creationId xmlns:a16="http://schemas.microsoft.com/office/drawing/2014/main" id="{DD0B6F07-11A7-D674-6E18-40E0A578F08B}"/>
              </a:ext>
            </a:extLst>
          </p:cNvPr>
          <p:cNvSpPr txBox="1"/>
          <p:nvPr/>
        </p:nvSpPr>
        <p:spPr>
          <a:xfrm>
            <a:off x="1828800" y="304800"/>
            <a:ext cx="73152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CLICKS BY DEVICE</a:t>
            </a:r>
          </a:p>
          <a:p>
            <a:pPr marL="0" marR="0" lvl="0" indent="0" algn="l" fontAlgn="base">
              <a:lnSpc>
                <a:spcPct val="100000"/>
              </a:lnSpc>
            </a:pPr>
            <a:endParaRPr lang="en-US" sz="3000" u="none" spc="0" dirty="0">
              <a:solidFill>
                <a:srgbClr val="333333">
                  <a:alpha val="100000"/>
                </a:srgbClr>
              </a:solidFill>
              <a:latin typeface="Arial"/>
            </a:endParaRPr>
          </a:p>
        </p:txBody>
      </p:sp>
      <p:graphicFrame>
        <p:nvGraphicFramePr>
          <p:cNvPr id="6" name="Chart 5">
            <a:extLst>
              <a:ext uri="{FF2B5EF4-FFF2-40B4-BE49-F238E27FC236}">
                <a16:creationId xmlns:a16="http://schemas.microsoft.com/office/drawing/2014/main" id="{A438AA9C-90CD-BAFA-9900-6E28EEFD52E7}"/>
              </a:ext>
            </a:extLst>
          </p:cNvPr>
          <p:cNvGraphicFramePr/>
          <p:nvPr>
            <p:extLst>
              <p:ext uri="{D42A27DB-BD31-4B8C-83A1-F6EECF244321}">
                <p14:modId xmlns:p14="http://schemas.microsoft.com/office/powerpoint/2010/main" val="3614708608"/>
              </p:ext>
            </p:extLst>
          </p:nvPr>
        </p:nvGraphicFramePr>
        <p:xfrm>
          <a:off x="1752600" y="1210169"/>
          <a:ext cx="5638800" cy="509587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3711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92F8EC-B730-4A5E-A4BE-AD256E643615}"/>
              </a:ext>
            </a:extLst>
          </p:cNvPr>
          <p:cNvSpPr/>
          <p:nvPr/>
        </p:nvSpPr>
        <p:spPr>
          <a:xfrm>
            <a:off x="457200" y="1600200"/>
            <a:ext cx="8471512" cy="3785652"/>
          </a:xfrm>
          <a:prstGeom prst="rect">
            <a:avLst/>
          </a:prstGeom>
        </p:spPr>
        <p:txBody>
          <a:bodyPr wrap="square">
            <a:spAutoFit/>
          </a:bodyPr>
          <a:lstStyle/>
          <a:p>
            <a:r>
              <a:rPr lang="en-US" sz="1600" b="1" dirty="0">
                <a:solidFill>
                  <a:srgbClr val="FF8A00">
                    <a:alpha val="100000"/>
                  </a:srgbClr>
                </a:solidFill>
                <a:latin typeface="Arial"/>
              </a:rPr>
              <a:t>NET SPEND BY COMMUNITY: </a:t>
            </a:r>
          </a:p>
          <a:p>
            <a:r>
              <a:rPr lang="en-US" sz="1600" dirty="0">
                <a:latin typeface="+mj-lt"/>
              </a:rPr>
              <a:t>ATHOL CLUSTER = Cities in Massachusetts (Athol, Greenfield, Montague, Orange) - $3,750.00  </a:t>
            </a:r>
          </a:p>
          <a:p>
            <a:r>
              <a:rPr lang="en-US" sz="1600" dirty="0">
                <a:latin typeface="+mj-lt"/>
              </a:rPr>
              <a:t>BERKLEY CLUSTER = Cities in Massachusetts (Berkley, Dighton, Freetown) - $3,750.00 </a:t>
            </a:r>
          </a:p>
          <a:p>
            <a:r>
              <a:rPr lang="en-US" sz="1600" dirty="0">
                <a:latin typeface="+mj-lt"/>
              </a:rPr>
              <a:t>BELCHERTOWN CLUSTER = Cities in Massachusetts (Belchertown, Ware) - $3,750.00 </a:t>
            </a:r>
          </a:p>
          <a:p>
            <a:r>
              <a:rPr lang="en-US" sz="1600" dirty="0">
                <a:latin typeface="+mj-lt"/>
              </a:rPr>
              <a:t>Lawrence, MA - $3,750.00 </a:t>
            </a:r>
          </a:p>
          <a:p>
            <a:r>
              <a:rPr lang="en-US" sz="1600" dirty="0">
                <a:latin typeface="+mj-lt"/>
              </a:rPr>
              <a:t>North Adams, Ma - $3,750.00 </a:t>
            </a:r>
          </a:p>
          <a:p>
            <a:r>
              <a:rPr lang="en-US" sz="1600" dirty="0">
                <a:latin typeface="+mj-lt"/>
              </a:rPr>
              <a:t>Pittsfield, MA - $3,750.00 </a:t>
            </a:r>
          </a:p>
          <a:p>
            <a:r>
              <a:rPr lang="en-US" sz="1600" dirty="0">
                <a:latin typeface="+mj-lt"/>
              </a:rPr>
              <a:t>Springfield, MA - $3,750.00 </a:t>
            </a:r>
          </a:p>
          <a:p>
            <a:r>
              <a:rPr lang="en-US" sz="1600" dirty="0">
                <a:latin typeface="+mj-lt"/>
              </a:rPr>
              <a:t>Weymouth, MA - $3,750.00 </a:t>
            </a:r>
          </a:p>
          <a:p>
            <a:endParaRPr lang="en-US" sz="1600" b="1" dirty="0">
              <a:solidFill>
                <a:srgbClr val="FF8A00">
                  <a:alpha val="100000"/>
                </a:srgbClr>
              </a:solidFill>
              <a:latin typeface="Arial"/>
            </a:endParaRPr>
          </a:p>
          <a:p>
            <a:r>
              <a:rPr lang="en-US" sz="1600" b="1" dirty="0">
                <a:solidFill>
                  <a:srgbClr val="FF8A00">
                    <a:alpha val="100000"/>
                  </a:srgbClr>
                </a:solidFill>
                <a:latin typeface="Arial"/>
              </a:rPr>
              <a:t>NET SPEND BY LANGUAGE: </a:t>
            </a:r>
          </a:p>
          <a:p>
            <a:pPr>
              <a:buSzPts val="1000"/>
              <a:tabLst>
                <a:tab pos="457200" algn="l"/>
              </a:tabLst>
            </a:pPr>
            <a:r>
              <a:rPr lang="en-US" sz="1600" dirty="0">
                <a:latin typeface="+mj-lt"/>
              </a:rPr>
              <a:t>ENGLISH:  $18,000</a:t>
            </a:r>
          </a:p>
          <a:p>
            <a:pPr>
              <a:buSzPts val="1000"/>
              <a:tabLst>
                <a:tab pos="457200" algn="l"/>
              </a:tabLst>
            </a:pPr>
            <a:r>
              <a:rPr lang="en-US" sz="1600" dirty="0">
                <a:latin typeface="+mj-lt"/>
              </a:rPr>
              <a:t>SPANISH: $12,000</a:t>
            </a:r>
            <a:endParaRPr lang="en-US" sz="1600" b="1" dirty="0">
              <a:solidFill>
                <a:srgbClr val="FF8A00">
                  <a:alpha val="100000"/>
                </a:srgbClr>
              </a:solidFill>
              <a:latin typeface="Arial"/>
            </a:endParaRPr>
          </a:p>
          <a:p>
            <a:endParaRPr lang="en-US" sz="1600" b="1" dirty="0">
              <a:solidFill>
                <a:srgbClr val="FF8A00">
                  <a:alpha val="100000"/>
                </a:srgbClr>
              </a:solidFill>
              <a:latin typeface="Arial"/>
            </a:endParaRPr>
          </a:p>
          <a:p>
            <a:endParaRPr lang="en-US" sz="1600" dirty="0">
              <a:latin typeface="+mj-lt"/>
            </a:endParaRPr>
          </a:p>
        </p:txBody>
      </p:sp>
      <p:sp>
        <p:nvSpPr>
          <p:cNvPr id="6" name="TextBox 5">
            <a:extLst>
              <a:ext uri="{FF2B5EF4-FFF2-40B4-BE49-F238E27FC236}">
                <a16:creationId xmlns:a16="http://schemas.microsoft.com/office/drawing/2014/main" id="{32BE917F-4B79-4A97-AD7E-7CA9CF11DABF}"/>
              </a:ext>
            </a:extLst>
          </p:cNvPr>
          <p:cNvSpPr txBox="1"/>
          <p:nvPr/>
        </p:nvSpPr>
        <p:spPr>
          <a:xfrm>
            <a:off x="457200" y="5385852"/>
            <a:ext cx="4572000" cy="461665"/>
          </a:xfrm>
          <a:prstGeom prst="rect">
            <a:avLst/>
          </a:prstGeom>
          <a:noFill/>
        </p:spPr>
        <p:txBody>
          <a:bodyPr wrap="square">
            <a:spAutoFit/>
          </a:bodyPr>
          <a:lstStyle/>
          <a:p>
            <a:r>
              <a:rPr lang="en-US" sz="2400" b="1" dirty="0">
                <a:solidFill>
                  <a:srgbClr val="FF8A00">
                    <a:alpha val="100000"/>
                  </a:srgbClr>
                </a:solidFill>
                <a:latin typeface="Arial"/>
              </a:rPr>
              <a:t>TOTAL BUDGET:  $30,000 NET</a:t>
            </a:r>
          </a:p>
        </p:txBody>
      </p:sp>
      <p:pic>
        <p:nvPicPr>
          <p:cNvPr id="3" name="Picture 2">
            <a:extLst>
              <a:ext uri="{FF2B5EF4-FFF2-40B4-BE49-F238E27FC236}">
                <a16:creationId xmlns:a16="http://schemas.microsoft.com/office/drawing/2014/main" id="{F13D13CB-0296-C31D-B0AF-58CACB624E7F}"/>
              </a:ext>
            </a:extLst>
          </p:cNvPr>
          <p:cNvPicPr>
            <a:picLocks noChangeAspect="1"/>
          </p:cNvPicPr>
          <p:nvPr/>
        </p:nvPicPr>
        <p:blipFill>
          <a:blip r:embed="rId2"/>
          <a:stretch>
            <a:fillRect/>
          </a:stretch>
        </p:blipFill>
        <p:spPr>
          <a:xfrm>
            <a:off x="0" y="219075"/>
            <a:ext cx="8915400" cy="857250"/>
          </a:xfrm>
          <a:prstGeom prst="rect">
            <a:avLst/>
          </a:prstGeom>
        </p:spPr>
      </p:pic>
      <p:sp>
        <p:nvSpPr>
          <p:cNvPr id="5" name="TextBox 4">
            <a:extLst>
              <a:ext uri="{FF2B5EF4-FFF2-40B4-BE49-F238E27FC236}">
                <a16:creationId xmlns:a16="http://schemas.microsoft.com/office/drawing/2014/main" id="{6700C17E-D35F-E39E-08B4-B6B779ADD757}"/>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INFORMATION</a:t>
            </a:r>
          </a:p>
        </p:txBody>
      </p:sp>
    </p:spTree>
    <p:extLst>
      <p:ext uri="{BB962C8B-B14F-4D97-AF65-F5344CB8AC3E}">
        <p14:creationId xmlns:p14="http://schemas.microsoft.com/office/powerpoint/2010/main" val="152606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6575B9-3CA2-3EE3-5254-445267543119}"/>
              </a:ext>
            </a:extLst>
          </p:cNvPr>
          <p:cNvPicPr>
            <a:picLocks noChangeAspect="1"/>
          </p:cNvPicPr>
          <p:nvPr/>
        </p:nvPicPr>
        <p:blipFill>
          <a:blip r:embed="rId2"/>
          <a:stretch>
            <a:fillRect/>
          </a:stretch>
        </p:blipFill>
        <p:spPr>
          <a:xfrm>
            <a:off x="0" y="219075"/>
            <a:ext cx="8915400" cy="857250"/>
          </a:xfrm>
          <a:prstGeom prst="rect">
            <a:avLst/>
          </a:prstGeom>
        </p:spPr>
      </p:pic>
      <p:sp>
        <p:nvSpPr>
          <p:cNvPr id="4" name="TextBox 3">
            <a:extLst>
              <a:ext uri="{FF2B5EF4-FFF2-40B4-BE49-F238E27FC236}">
                <a16:creationId xmlns:a16="http://schemas.microsoft.com/office/drawing/2014/main" id="{14C03D1F-9EB5-83D8-D121-49E0AD6C1312}"/>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POPULATION BY COMMUNITY</a:t>
            </a:r>
          </a:p>
        </p:txBody>
      </p:sp>
      <p:sp>
        <p:nvSpPr>
          <p:cNvPr id="2" name="Rectangle 1">
            <a:extLst>
              <a:ext uri="{FF2B5EF4-FFF2-40B4-BE49-F238E27FC236}">
                <a16:creationId xmlns:a16="http://schemas.microsoft.com/office/drawing/2014/main" id="{1592F8EC-B730-4A5E-A4BE-AD256E643615}"/>
              </a:ext>
            </a:extLst>
          </p:cNvPr>
          <p:cNvSpPr/>
          <p:nvPr/>
        </p:nvSpPr>
        <p:spPr>
          <a:xfrm>
            <a:off x="336244" y="1600200"/>
            <a:ext cx="8471512" cy="4213461"/>
          </a:xfrm>
          <a:prstGeom prst="rect">
            <a:avLst/>
          </a:prstGeom>
        </p:spPr>
        <p:txBody>
          <a:bodyPr wrap="square">
            <a:spAutoFit/>
          </a:bodyPr>
          <a:lstStyle/>
          <a:p>
            <a:pPr>
              <a:lnSpc>
                <a:spcPct val="90000"/>
              </a:lnSpc>
              <a:spcBef>
                <a:spcPct val="0"/>
              </a:spcBef>
              <a:spcAft>
                <a:spcPts val="450"/>
              </a:spcAft>
            </a:pPr>
            <a:r>
              <a:rPr lang="en-US" sz="1600" b="1" spc="188" dirty="0">
                <a:latin typeface="+mj-lt"/>
                <a:ea typeface="+mj-ea"/>
                <a:cs typeface="+mj-cs"/>
              </a:rPr>
              <a:t>(U.S. CENSUS BUREAU DATA 2020):</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ATHOL CLUSTER (Athol, Greenfield, Montague, Orange) – </a:t>
            </a:r>
            <a:r>
              <a:rPr lang="en-US" sz="1600" dirty="0">
                <a:latin typeface="Arial"/>
              </a:rPr>
              <a:t>45,364</a:t>
            </a:r>
          </a:p>
          <a:p>
            <a:pPr>
              <a:lnSpc>
                <a:spcPct val="200000"/>
              </a:lnSpc>
            </a:pPr>
            <a:r>
              <a:rPr lang="en-US" sz="1600" b="1" dirty="0">
                <a:solidFill>
                  <a:srgbClr val="FF8A00">
                    <a:alpha val="100000"/>
                  </a:srgbClr>
                </a:solidFill>
                <a:latin typeface="Arial"/>
              </a:rPr>
              <a:t>BERKLEY CLUSTER (Berkley, Dighton, Freetown) – </a:t>
            </a:r>
            <a:r>
              <a:rPr lang="en-US" sz="1600" dirty="0">
                <a:latin typeface="Arial"/>
              </a:rPr>
              <a:t>24,088</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BELCHERTOWN CLUSTER (Belchertown, Ware) – </a:t>
            </a:r>
            <a:r>
              <a:rPr lang="en-US" sz="1600" dirty="0">
                <a:latin typeface="Arial"/>
              </a:rPr>
              <a:t>24,945</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Lawrence, MA – </a:t>
            </a:r>
            <a:r>
              <a:rPr lang="en-US" sz="1600" dirty="0">
                <a:latin typeface="Arial"/>
              </a:rPr>
              <a:t>88,508</a:t>
            </a:r>
          </a:p>
          <a:p>
            <a:pPr>
              <a:lnSpc>
                <a:spcPct val="200000"/>
              </a:lnSpc>
            </a:pPr>
            <a:r>
              <a:rPr lang="en-US" sz="1600" b="1" dirty="0">
                <a:solidFill>
                  <a:srgbClr val="FF8A00">
                    <a:alpha val="100000"/>
                  </a:srgbClr>
                </a:solidFill>
                <a:latin typeface="Arial"/>
              </a:rPr>
              <a:t>North Adams, MA – </a:t>
            </a:r>
            <a:r>
              <a:rPr lang="en-US" sz="1600" dirty="0">
                <a:latin typeface="Arial"/>
              </a:rPr>
              <a:t>12,961 </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Pittsfield, MA – </a:t>
            </a:r>
            <a:r>
              <a:rPr lang="en-US" sz="1600" dirty="0">
                <a:latin typeface="Arial"/>
              </a:rPr>
              <a:t>43,927 </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Springfield, MA – </a:t>
            </a:r>
            <a:r>
              <a:rPr lang="en-US" sz="1600" dirty="0">
                <a:latin typeface="Arial"/>
              </a:rPr>
              <a:t>154,789</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Weymouth, MA – </a:t>
            </a:r>
            <a:r>
              <a:rPr lang="en-US" sz="1600" dirty="0">
                <a:latin typeface="Arial"/>
              </a:rPr>
              <a:t>57,437 </a:t>
            </a:r>
            <a:endParaRPr lang="en-US" sz="1600" b="1" dirty="0">
              <a:solidFill>
                <a:srgbClr val="FF8A00">
                  <a:alpha val="100000"/>
                </a:srgbClr>
              </a:solidFill>
              <a:latin typeface="Arial"/>
            </a:endParaRPr>
          </a:p>
        </p:txBody>
      </p:sp>
    </p:spTree>
    <p:extLst>
      <p:ext uri="{BB962C8B-B14F-4D97-AF65-F5344CB8AC3E}">
        <p14:creationId xmlns:p14="http://schemas.microsoft.com/office/powerpoint/2010/main" val="2903202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7A8D5C2F-32F9-FCC4-76B5-1277B0719F69}"/>
              </a:ext>
            </a:extLst>
          </p:cNvPr>
          <p:cNvSpPr txBox="1"/>
          <p:nvPr/>
        </p:nvSpPr>
        <p:spPr>
          <a:xfrm>
            <a:off x="381000" y="1218228"/>
            <a:ext cx="3124200" cy="369332"/>
          </a:xfrm>
          <a:prstGeom prst="rect">
            <a:avLst/>
          </a:prstGeom>
          <a:noFill/>
        </p:spPr>
        <p:txBody>
          <a:bodyPr wrap="square" rtlCol="0">
            <a:spAutoFit/>
          </a:bodyPr>
          <a:lstStyle/>
          <a:p>
            <a:r>
              <a:rPr lang="en-US" b="1" u="sng" dirty="0">
                <a:solidFill>
                  <a:schemeClr val="accent1">
                    <a:lumMod val="75000"/>
                  </a:schemeClr>
                </a:solidFill>
              </a:rPr>
              <a:t>DISPLAY:</a:t>
            </a:r>
          </a:p>
        </p:txBody>
      </p:sp>
      <p:sp>
        <p:nvSpPr>
          <p:cNvPr id="2" name="Rectangle 1">
            <a:extLst>
              <a:ext uri="{FF2B5EF4-FFF2-40B4-BE49-F238E27FC236}">
                <a16:creationId xmlns:a16="http://schemas.microsoft.com/office/drawing/2014/main" id="{5DECE65C-547E-47A6-9619-B9E665342233}"/>
              </a:ext>
            </a:extLst>
          </p:cNvPr>
          <p:cNvSpPr/>
          <p:nvPr/>
        </p:nvSpPr>
        <p:spPr>
          <a:xfrm>
            <a:off x="1524000" y="1294387"/>
            <a:ext cx="3505198" cy="949491"/>
          </a:xfrm>
          <a:prstGeom prst="rect">
            <a:avLst/>
          </a:prstGeom>
        </p:spPr>
        <p:txBody>
          <a:bodyPr wrap="square">
            <a:spAutoFit/>
          </a:bodyPr>
          <a:lstStyle/>
          <a:p>
            <a:pPr>
              <a:lnSpc>
                <a:spcPct val="90000"/>
              </a:lnSpc>
              <a:spcAft>
                <a:spcPts val="450"/>
              </a:spcAft>
            </a:pPr>
            <a:r>
              <a:rPr lang="en-US" sz="1200" b="1" dirty="0">
                <a:solidFill>
                  <a:srgbClr val="FF8A00">
                    <a:alpha val="100000"/>
                  </a:srgbClr>
                </a:solidFill>
                <a:latin typeface="Arial"/>
              </a:rPr>
              <a:t>CROSS DEVICE DISPLAY – English</a:t>
            </a:r>
          </a:p>
          <a:p>
            <a:pPr marL="285750" indent="-285750">
              <a:lnSpc>
                <a:spcPct val="90000"/>
              </a:lnSpc>
              <a:spcAft>
                <a:spcPts val="450"/>
              </a:spcAft>
              <a:buFont typeface="Arial" panose="020B0604020202020204" pitchFamily="34" charset="0"/>
              <a:buChar char="•"/>
            </a:pPr>
            <a:r>
              <a:rPr lang="en-US" sz="1200" dirty="0">
                <a:latin typeface="+mj-lt"/>
              </a:rPr>
              <a:t>52,304 IMPRESSIONS </a:t>
            </a:r>
          </a:p>
          <a:p>
            <a:pPr marL="285750" indent="-285750">
              <a:lnSpc>
                <a:spcPct val="90000"/>
              </a:lnSpc>
              <a:spcAft>
                <a:spcPts val="450"/>
              </a:spcAft>
              <a:buFont typeface="Arial" panose="020B0604020202020204" pitchFamily="34" charset="0"/>
              <a:buChar char="•"/>
            </a:pPr>
            <a:r>
              <a:rPr lang="en-US" sz="1200" dirty="0">
                <a:latin typeface="+mj-lt"/>
              </a:rPr>
              <a:t>118 CLICKS</a:t>
            </a:r>
          </a:p>
          <a:p>
            <a:pPr marL="285750" indent="-285750">
              <a:lnSpc>
                <a:spcPct val="90000"/>
              </a:lnSpc>
              <a:spcAft>
                <a:spcPts val="450"/>
              </a:spcAft>
              <a:buFont typeface="Arial" panose="020B0604020202020204" pitchFamily="34" charset="0"/>
              <a:buChar char="•"/>
            </a:pPr>
            <a:r>
              <a:rPr lang="en-US" sz="1200" dirty="0">
                <a:latin typeface="+mj-lt"/>
              </a:rPr>
              <a:t>0.23% CLICK THROUGH RATE</a:t>
            </a:r>
          </a:p>
        </p:txBody>
      </p:sp>
      <p:sp>
        <p:nvSpPr>
          <p:cNvPr id="9" name="TextBox 8">
            <a:extLst>
              <a:ext uri="{FF2B5EF4-FFF2-40B4-BE49-F238E27FC236}">
                <a16:creationId xmlns:a16="http://schemas.microsoft.com/office/drawing/2014/main" id="{86D2406A-2AD7-42A9-BD7D-1C1D137160A7}"/>
              </a:ext>
            </a:extLst>
          </p:cNvPr>
          <p:cNvSpPr txBox="1"/>
          <p:nvPr/>
        </p:nvSpPr>
        <p:spPr>
          <a:xfrm>
            <a:off x="383177" y="2451439"/>
            <a:ext cx="3124200" cy="369332"/>
          </a:xfrm>
          <a:prstGeom prst="rect">
            <a:avLst/>
          </a:prstGeom>
          <a:noFill/>
        </p:spPr>
        <p:txBody>
          <a:bodyPr wrap="square" rtlCol="0">
            <a:spAutoFit/>
          </a:bodyPr>
          <a:lstStyle/>
          <a:p>
            <a:r>
              <a:rPr lang="en-US" b="1" u="sng" dirty="0">
                <a:solidFill>
                  <a:schemeClr val="accent1">
                    <a:lumMod val="75000"/>
                  </a:schemeClr>
                </a:solidFill>
              </a:rPr>
              <a:t>SOCIAL:</a:t>
            </a:r>
          </a:p>
        </p:txBody>
      </p:sp>
      <p:graphicFrame>
        <p:nvGraphicFramePr>
          <p:cNvPr id="5" name="Table 4">
            <a:extLst>
              <a:ext uri="{FF2B5EF4-FFF2-40B4-BE49-F238E27FC236}">
                <a16:creationId xmlns:a16="http://schemas.microsoft.com/office/drawing/2014/main" id="{1E0C763A-5458-8465-796E-4F254C6C41F3}"/>
              </a:ext>
            </a:extLst>
          </p:cNvPr>
          <p:cNvGraphicFramePr>
            <a:graphicFrameLocks noGrp="1"/>
          </p:cNvGraphicFramePr>
          <p:nvPr>
            <p:extLst>
              <p:ext uri="{D42A27DB-BD31-4B8C-83A1-F6EECF244321}">
                <p14:modId xmlns:p14="http://schemas.microsoft.com/office/powerpoint/2010/main" val="3920398800"/>
              </p:ext>
            </p:extLst>
          </p:nvPr>
        </p:nvGraphicFramePr>
        <p:xfrm>
          <a:off x="1515290" y="2579132"/>
          <a:ext cx="6600009" cy="2000250"/>
        </p:xfrm>
        <a:graphic>
          <a:graphicData uri="http://schemas.openxmlformats.org/drawingml/2006/table">
            <a:tbl>
              <a:tblPr>
                <a:tableStyleId>{073A0DAA-6AF3-43AB-8588-CEC1D06C72B9}</a:tableStyleId>
              </a:tblPr>
              <a:tblGrid>
                <a:gridCol w="4158250">
                  <a:extLst>
                    <a:ext uri="{9D8B030D-6E8A-4147-A177-3AD203B41FA5}">
                      <a16:colId xmlns:a16="http://schemas.microsoft.com/office/drawing/2014/main" val="3840646111"/>
                    </a:ext>
                  </a:extLst>
                </a:gridCol>
                <a:gridCol w="1156779">
                  <a:extLst>
                    <a:ext uri="{9D8B030D-6E8A-4147-A177-3AD203B41FA5}">
                      <a16:colId xmlns:a16="http://schemas.microsoft.com/office/drawing/2014/main" val="1276591754"/>
                    </a:ext>
                  </a:extLst>
                </a:gridCol>
                <a:gridCol w="708868">
                  <a:extLst>
                    <a:ext uri="{9D8B030D-6E8A-4147-A177-3AD203B41FA5}">
                      <a16:colId xmlns:a16="http://schemas.microsoft.com/office/drawing/2014/main" val="2338017117"/>
                    </a:ext>
                  </a:extLst>
                </a:gridCol>
                <a:gridCol w="576112">
                  <a:extLst>
                    <a:ext uri="{9D8B030D-6E8A-4147-A177-3AD203B41FA5}">
                      <a16:colId xmlns:a16="http://schemas.microsoft.com/office/drawing/2014/main" val="3775405944"/>
                    </a:ext>
                  </a:extLst>
                </a:gridCol>
              </a:tblGrid>
              <a:tr h="200025">
                <a:tc>
                  <a:txBody>
                    <a:bodyPr/>
                    <a:lstStyle/>
                    <a:p>
                      <a:pPr algn="l" fontAlgn="b"/>
                      <a:r>
                        <a:rPr lang="en-US" sz="1200" u="none" strike="noStrike" dirty="0">
                          <a:effectLst/>
                        </a:rPr>
                        <a:t>Campaign</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Impressions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Clicks</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CTR</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4636904"/>
                  </a:ext>
                </a:extLst>
              </a:tr>
              <a:tr h="200025">
                <a:tc>
                  <a:txBody>
                    <a:bodyPr/>
                    <a:lstStyle/>
                    <a:p>
                      <a:pPr algn="l" fontAlgn="b"/>
                      <a:r>
                        <a:rPr lang="en-US" sz="1200" u="none" strike="noStrike">
                          <a:effectLst/>
                        </a:rPr>
                        <a:t>VDS | Konjolka | Athol Cluster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37,775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1,173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3.11%</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9654105"/>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Belchertown Cluster | English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38,623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1,237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3.20%</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88613039"/>
                  </a:ext>
                </a:extLst>
              </a:tr>
              <a:tr h="200025">
                <a:tc>
                  <a:txBody>
                    <a:bodyPr/>
                    <a:lstStyle/>
                    <a:p>
                      <a:pPr algn="l" fontAlgn="b"/>
                      <a:r>
                        <a:rPr lang="en-US" sz="1200" u="none" strike="noStrike">
                          <a:effectLst/>
                        </a:rPr>
                        <a:t>VDS | Konjolka | Berkley Cluster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40,308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1,322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3.28%</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16338444"/>
                  </a:ext>
                </a:extLst>
              </a:tr>
              <a:tr h="200025">
                <a:tc>
                  <a:txBody>
                    <a:bodyPr/>
                    <a:lstStyle/>
                    <a:p>
                      <a:pPr algn="l" fontAlgn="b"/>
                      <a:r>
                        <a:rPr lang="en-US" sz="1200" u="none" strike="noStrike">
                          <a:effectLst/>
                        </a:rPr>
                        <a:t>VDS | Konjolka | Lawrence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39,069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1,227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3.14%</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54611201"/>
                  </a:ext>
                </a:extLst>
              </a:tr>
              <a:tr h="200025">
                <a:tc>
                  <a:txBody>
                    <a:bodyPr/>
                    <a:lstStyle/>
                    <a:p>
                      <a:pPr algn="l" fontAlgn="b"/>
                      <a:r>
                        <a:rPr lang="en-US" sz="1200" u="none" strike="noStrike">
                          <a:effectLst/>
                        </a:rPr>
                        <a:t>VDS | Konjolka | North Adams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35,666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1,119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3.14%</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36334452"/>
                  </a:ext>
                </a:extLst>
              </a:tr>
              <a:tr h="200025">
                <a:tc>
                  <a:txBody>
                    <a:bodyPr/>
                    <a:lstStyle/>
                    <a:p>
                      <a:pPr algn="l" fontAlgn="b"/>
                      <a:r>
                        <a:rPr lang="en-US" sz="1200" u="none" strike="noStrike">
                          <a:effectLst/>
                        </a:rPr>
                        <a:t>VDS | Konjolka | Pittsfield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35,440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1,041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2.94%</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87834312"/>
                  </a:ext>
                </a:extLst>
              </a:tr>
              <a:tr h="200025">
                <a:tc>
                  <a:txBody>
                    <a:bodyPr/>
                    <a:lstStyle/>
                    <a:p>
                      <a:pPr algn="l" fontAlgn="b"/>
                      <a:r>
                        <a:rPr lang="en-US" sz="1200" u="none" strike="noStrike">
                          <a:effectLst/>
                        </a:rPr>
                        <a:t>VDS | Konjolka | Springfield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35,664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1,223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3.43%</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75483353"/>
                  </a:ext>
                </a:extLst>
              </a:tr>
              <a:tr h="200025">
                <a:tc>
                  <a:txBody>
                    <a:bodyPr/>
                    <a:lstStyle/>
                    <a:p>
                      <a:pPr algn="l" fontAlgn="b"/>
                      <a:r>
                        <a:rPr lang="en-US" sz="1200" u="none" strike="noStrike">
                          <a:effectLst/>
                        </a:rPr>
                        <a:t>VDS | Konjolka | Weymouth | English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37,841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1,261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3.33%</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45918086"/>
                  </a:ext>
                </a:extLst>
              </a:tr>
              <a:tr h="200025">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300,386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9,603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3.20%</a:t>
                      </a:r>
                      <a:endParaRPr lang="en-US" sz="12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80530766"/>
                  </a:ext>
                </a:extLst>
              </a:tr>
            </a:tbl>
          </a:graphicData>
        </a:graphic>
      </p:graphicFrame>
      <p:graphicFrame>
        <p:nvGraphicFramePr>
          <p:cNvPr id="8" name="Table 7">
            <a:extLst>
              <a:ext uri="{FF2B5EF4-FFF2-40B4-BE49-F238E27FC236}">
                <a16:creationId xmlns:a16="http://schemas.microsoft.com/office/drawing/2014/main" id="{39BC2B4A-D9FC-7EF6-0A60-6D8FF0B2A7FE}"/>
              </a:ext>
            </a:extLst>
          </p:cNvPr>
          <p:cNvGraphicFramePr>
            <a:graphicFrameLocks noGrp="1"/>
          </p:cNvGraphicFramePr>
          <p:nvPr>
            <p:extLst>
              <p:ext uri="{D42A27DB-BD31-4B8C-83A1-F6EECF244321}">
                <p14:modId xmlns:p14="http://schemas.microsoft.com/office/powerpoint/2010/main" val="1267576250"/>
              </p:ext>
            </p:extLst>
          </p:nvPr>
        </p:nvGraphicFramePr>
        <p:xfrm>
          <a:off x="1532995" y="4689735"/>
          <a:ext cx="6582303" cy="2000250"/>
        </p:xfrm>
        <a:graphic>
          <a:graphicData uri="http://schemas.openxmlformats.org/drawingml/2006/table">
            <a:tbl>
              <a:tblPr>
                <a:tableStyleId>{073A0DAA-6AF3-43AB-8588-CEC1D06C72B9}</a:tableStyleId>
              </a:tblPr>
              <a:tblGrid>
                <a:gridCol w="4182005">
                  <a:extLst>
                    <a:ext uri="{9D8B030D-6E8A-4147-A177-3AD203B41FA5}">
                      <a16:colId xmlns:a16="http://schemas.microsoft.com/office/drawing/2014/main" val="1612378671"/>
                    </a:ext>
                  </a:extLst>
                </a:gridCol>
                <a:gridCol w="1143000">
                  <a:extLst>
                    <a:ext uri="{9D8B030D-6E8A-4147-A177-3AD203B41FA5}">
                      <a16:colId xmlns:a16="http://schemas.microsoft.com/office/drawing/2014/main" val="4197412318"/>
                    </a:ext>
                  </a:extLst>
                </a:gridCol>
                <a:gridCol w="685800">
                  <a:extLst>
                    <a:ext uri="{9D8B030D-6E8A-4147-A177-3AD203B41FA5}">
                      <a16:colId xmlns:a16="http://schemas.microsoft.com/office/drawing/2014/main" val="424862662"/>
                    </a:ext>
                  </a:extLst>
                </a:gridCol>
                <a:gridCol w="571498">
                  <a:extLst>
                    <a:ext uri="{9D8B030D-6E8A-4147-A177-3AD203B41FA5}">
                      <a16:colId xmlns:a16="http://schemas.microsoft.com/office/drawing/2014/main" val="4239598440"/>
                    </a:ext>
                  </a:extLst>
                </a:gridCol>
              </a:tblGrid>
              <a:tr h="200025">
                <a:tc>
                  <a:txBody>
                    <a:bodyPr/>
                    <a:lstStyle/>
                    <a:p>
                      <a:pPr algn="l" fontAlgn="b"/>
                      <a:r>
                        <a:rPr lang="en-US" sz="1200" u="none" strike="noStrike">
                          <a:effectLst/>
                        </a:rPr>
                        <a:t>Campaign</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Impressions</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Clicks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CTR</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72632094"/>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Athol Cluster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54,907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1,042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1.90%</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54333419"/>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Belchertown Cluster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48,249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1,114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2.31%</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63856680"/>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Berkley Cluster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56,140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1,170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2.08%</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00245503"/>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Lawrence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49,042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1,113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2.27%</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98471210"/>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North Adams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31,236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712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2.28%</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63979216"/>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Pittsfield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28,767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779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2.71%</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9300127"/>
                  </a:ext>
                </a:extLst>
              </a:tr>
              <a:tr h="200025">
                <a:tc>
                  <a:txBody>
                    <a:bodyPr/>
                    <a:lstStyle/>
                    <a:p>
                      <a:pPr algn="l" fontAlgn="b"/>
                      <a:r>
                        <a:rPr lang="en-US" sz="1200" u="none" strike="noStrike" dirty="0">
                          <a:effectLst/>
                        </a:rPr>
                        <a:t>VDS | </a:t>
                      </a:r>
                      <a:r>
                        <a:rPr lang="en-US" sz="1200" u="none" strike="noStrike" dirty="0" err="1">
                          <a:effectLst/>
                        </a:rPr>
                        <a:t>Konjolka</a:t>
                      </a:r>
                      <a:r>
                        <a:rPr lang="en-US" sz="1200" u="none" strike="noStrike" dirty="0">
                          <a:effectLst/>
                        </a:rPr>
                        <a:t> | Springfield | Spanish | 2023</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41,417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1,023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a:effectLst/>
                        </a:rPr>
                        <a:t>2.47%</a:t>
                      </a:r>
                      <a:endParaRPr lang="en-US" sz="12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5295552"/>
                  </a:ext>
                </a:extLst>
              </a:tr>
              <a:tr h="200025">
                <a:tc>
                  <a:txBody>
                    <a:bodyPr/>
                    <a:lstStyle/>
                    <a:p>
                      <a:pPr algn="l" fontAlgn="b"/>
                      <a:r>
                        <a:rPr lang="en-US" sz="1200" u="none" strike="noStrike">
                          <a:effectLst/>
                        </a:rPr>
                        <a:t>VDS | Konjolka | Weymouth | Spanish | 2023</a:t>
                      </a:r>
                      <a:endParaRPr lang="en-US" sz="12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45,485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1,093 </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2.40%</a:t>
                      </a:r>
                      <a:endParaRPr lang="en-US" sz="12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02763755"/>
                  </a:ext>
                </a:extLst>
              </a:tr>
              <a:tr h="200025">
                <a:tc>
                  <a:txBody>
                    <a:bodyPr/>
                    <a:lstStyle/>
                    <a:p>
                      <a:pPr algn="l" fontAlgn="b"/>
                      <a:r>
                        <a:rPr lang="en-US" sz="1200" b="1" u="none" strike="noStrike">
                          <a:effectLst/>
                        </a:rPr>
                        <a:t>TOTAL</a:t>
                      </a:r>
                      <a:endParaRPr lang="en-US" sz="1200" b="1"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355,243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8,046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2.26%</a:t>
                      </a:r>
                      <a:endParaRPr lang="en-US" sz="12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94961820"/>
                  </a:ext>
                </a:extLst>
              </a:tr>
            </a:tbl>
          </a:graphicData>
        </a:graphic>
      </p:graphicFrame>
      <p:sp>
        <p:nvSpPr>
          <p:cNvPr id="16" name="TextBox 15">
            <a:extLst>
              <a:ext uri="{FF2B5EF4-FFF2-40B4-BE49-F238E27FC236}">
                <a16:creationId xmlns:a16="http://schemas.microsoft.com/office/drawing/2014/main" id="{FF9AB3A2-148F-0A48-1BEF-9757170838B7}"/>
              </a:ext>
            </a:extLst>
          </p:cNvPr>
          <p:cNvSpPr txBox="1"/>
          <p:nvPr/>
        </p:nvSpPr>
        <p:spPr>
          <a:xfrm>
            <a:off x="4800600" y="1310695"/>
            <a:ext cx="4572000" cy="1179810"/>
          </a:xfrm>
          <a:prstGeom prst="rect">
            <a:avLst/>
          </a:prstGeom>
          <a:noFill/>
        </p:spPr>
        <p:txBody>
          <a:bodyPr wrap="square">
            <a:spAutoFit/>
          </a:bodyPr>
          <a:lstStyle/>
          <a:p>
            <a:pPr>
              <a:lnSpc>
                <a:spcPct val="90000"/>
              </a:lnSpc>
              <a:spcAft>
                <a:spcPts val="450"/>
              </a:spcAft>
            </a:pPr>
            <a:r>
              <a:rPr lang="en-US" sz="1200" b="1" dirty="0">
                <a:solidFill>
                  <a:srgbClr val="FF8A00">
                    <a:alpha val="100000"/>
                  </a:srgbClr>
                </a:solidFill>
                <a:latin typeface="Arial"/>
              </a:rPr>
              <a:t>CROSS DEVICE DISPLAY – Spanish</a:t>
            </a:r>
          </a:p>
          <a:p>
            <a:pPr marL="285750" indent="-285750">
              <a:lnSpc>
                <a:spcPct val="90000"/>
              </a:lnSpc>
              <a:spcAft>
                <a:spcPts val="450"/>
              </a:spcAft>
              <a:buFont typeface="Arial" panose="020B0604020202020204" pitchFamily="34" charset="0"/>
              <a:buChar char="•"/>
            </a:pPr>
            <a:r>
              <a:rPr lang="en-US" sz="1200" dirty="0">
                <a:latin typeface="+mj-lt"/>
              </a:rPr>
              <a:t>27,328 IMPRESSIONS </a:t>
            </a:r>
          </a:p>
          <a:p>
            <a:pPr marL="285750" indent="-285750">
              <a:lnSpc>
                <a:spcPct val="90000"/>
              </a:lnSpc>
              <a:spcAft>
                <a:spcPts val="450"/>
              </a:spcAft>
              <a:buFont typeface="Arial" panose="020B0604020202020204" pitchFamily="34" charset="0"/>
              <a:buChar char="•"/>
            </a:pPr>
            <a:r>
              <a:rPr lang="en-US" sz="1200" dirty="0">
                <a:latin typeface="+mj-lt"/>
              </a:rPr>
              <a:t>106 CLICKS</a:t>
            </a:r>
          </a:p>
          <a:p>
            <a:pPr marL="285750" indent="-285750">
              <a:lnSpc>
                <a:spcPct val="90000"/>
              </a:lnSpc>
              <a:spcAft>
                <a:spcPts val="450"/>
              </a:spcAft>
              <a:buFont typeface="Arial" panose="020B0604020202020204" pitchFamily="34" charset="0"/>
              <a:buChar char="•"/>
            </a:pPr>
            <a:r>
              <a:rPr lang="en-US" sz="1200" dirty="0">
                <a:latin typeface="+mj-lt"/>
              </a:rPr>
              <a:t>0.39% CLICK THROUGH RATE</a:t>
            </a:r>
          </a:p>
          <a:p>
            <a:pPr>
              <a:lnSpc>
                <a:spcPct val="90000"/>
              </a:lnSpc>
              <a:spcAft>
                <a:spcPts val="450"/>
              </a:spcAft>
            </a:pPr>
            <a:endParaRPr lang="en-US" sz="1200" b="1" dirty="0">
              <a:solidFill>
                <a:srgbClr val="FF8A00">
                  <a:alpha val="100000"/>
                </a:srgbClr>
              </a:solidFill>
              <a:highlight>
                <a:srgbClr val="FFFF00"/>
              </a:highlight>
              <a:latin typeface="Arial"/>
            </a:endParaRPr>
          </a:p>
        </p:txBody>
      </p:sp>
      <p:pic>
        <p:nvPicPr>
          <p:cNvPr id="19" name="Picture 18">
            <a:extLst>
              <a:ext uri="{FF2B5EF4-FFF2-40B4-BE49-F238E27FC236}">
                <a16:creationId xmlns:a16="http://schemas.microsoft.com/office/drawing/2014/main" id="{7FE680A7-46DF-76E9-3ED4-254142993738}"/>
              </a:ext>
            </a:extLst>
          </p:cNvPr>
          <p:cNvPicPr>
            <a:picLocks noChangeAspect="1"/>
          </p:cNvPicPr>
          <p:nvPr/>
        </p:nvPicPr>
        <p:blipFill>
          <a:blip r:embed="rId2"/>
          <a:stretch>
            <a:fillRect/>
          </a:stretch>
        </p:blipFill>
        <p:spPr>
          <a:xfrm>
            <a:off x="0" y="219075"/>
            <a:ext cx="8915400" cy="857250"/>
          </a:xfrm>
          <a:prstGeom prst="rect">
            <a:avLst/>
          </a:prstGeom>
        </p:spPr>
      </p:pic>
      <p:sp>
        <p:nvSpPr>
          <p:cNvPr id="20" name="TextBox 19">
            <a:extLst>
              <a:ext uri="{FF2B5EF4-FFF2-40B4-BE49-F238E27FC236}">
                <a16:creationId xmlns:a16="http://schemas.microsoft.com/office/drawing/2014/main" id="{86F6B0B4-B57F-824E-5C27-6FB4EC96A016}"/>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DELIVERY TOTALS</a:t>
            </a:r>
          </a:p>
        </p:txBody>
      </p:sp>
    </p:spTree>
    <p:extLst>
      <p:ext uri="{BB962C8B-B14F-4D97-AF65-F5344CB8AC3E}">
        <p14:creationId xmlns:p14="http://schemas.microsoft.com/office/powerpoint/2010/main" val="1624352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E4488A-6A3F-1BDC-AF66-4566EECCFDAD}"/>
              </a:ext>
            </a:extLst>
          </p:cNvPr>
          <p:cNvSpPr txBox="1"/>
          <p:nvPr/>
        </p:nvSpPr>
        <p:spPr>
          <a:xfrm>
            <a:off x="381000" y="1313671"/>
            <a:ext cx="3124200" cy="369332"/>
          </a:xfrm>
          <a:prstGeom prst="rect">
            <a:avLst/>
          </a:prstGeom>
          <a:noFill/>
        </p:spPr>
        <p:txBody>
          <a:bodyPr wrap="square" rtlCol="0">
            <a:spAutoFit/>
          </a:bodyPr>
          <a:lstStyle/>
          <a:p>
            <a:r>
              <a:rPr lang="en-US" b="1" u="sng" dirty="0">
                <a:solidFill>
                  <a:schemeClr val="accent1">
                    <a:lumMod val="75000"/>
                  </a:schemeClr>
                </a:solidFill>
              </a:rPr>
              <a:t>PRE-ROLL</a:t>
            </a:r>
          </a:p>
        </p:txBody>
      </p:sp>
      <p:graphicFrame>
        <p:nvGraphicFramePr>
          <p:cNvPr id="8" name="Table 7">
            <a:extLst>
              <a:ext uri="{FF2B5EF4-FFF2-40B4-BE49-F238E27FC236}">
                <a16:creationId xmlns:a16="http://schemas.microsoft.com/office/drawing/2014/main" id="{6FD06CF6-FB3A-6310-AE8E-FE406FFED301}"/>
              </a:ext>
            </a:extLst>
          </p:cNvPr>
          <p:cNvGraphicFramePr>
            <a:graphicFrameLocks noGrp="1"/>
          </p:cNvGraphicFramePr>
          <p:nvPr>
            <p:extLst>
              <p:ext uri="{D42A27DB-BD31-4B8C-83A1-F6EECF244321}">
                <p14:modId xmlns:p14="http://schemas.microsoft.com/office/powerpoint/2010/main" val="2422978479"/>
              </p:ext>
            </p:extLst>
          </p:nvPr>
        </p:nvGraphicFramePr>
        <p:xfrm>
          <a:off x="628650" y="1859793"/>
          <a:ext cx="7482625" cy="2069311"/>
        </p:xfrm>
        <a:graphic>
          <a:graphicData uri="http://schemas.openxmlformats.org/drawingml/2006/table">
            <a:tbl>
              <a:tblPr>
                <a:tableStyleId>{073A0DAA-6AF3-43AB-8588-CEC1D06C72B9}</a:tableStyleId>
              </a:tblPr>
              <a:tblGrid>
                <a:gridCol w="3930751">
                  <a:extLst>
                    <a:ext uri="{9D8B030D-6E8A-4147-A177-3AD203B41FA5}">
                      <a16:colId xmlns:a16="http://schemas.microsoft.com/office/drawing/2014/main" val="872190554"/>
                    </a:ext>
                  </a:extLst>
                </a:gridCol>
                <a:gridCol w="796328">
                  <a:extLst>
                    <a:ext uri="{9D8B030D-6E8A-4147-A177-3AD203B41FA5}">
                      <a16:colId xmlns:a16="http://schemas.microsoft.com/office/drawing/2014/main" val="789148863"/>
                    </a:ext>
                  </a:extLst>
                </a:gridCol>
                <a:gridCol w="398501">
                  <a:extLst>
                    <a:ext uri="{9D8B030D-6E8A-4147-A177-3AD203B41FA5}">
                      <a16:colId xmlns:a16="http://schemas.microsoft.com/office/drawing/2014/main" val="493798574"/>
                    </a:ext>
                  </a:extLst>
                </a:gridCol>
                <a:gridCol w="434823">
                  <a:extLst>
                    <a:ext uri="{9D8B030D-6E8A-4147-A177-3AD203B41FA5}">
                      <a16:colId xmlns:a16="http://schemas.microsoft.com/office/drawing/2014/main" val="2365361235"/>
                    </a:ext>
                  </a:extLst>
                </a:gridCol>
                <a:gridCol w="1088174">
                  <a:extLst>
                    <a:ext uri="{9D8B030D-6E8A-4147-A177-3AD203B41FA5}">
                      <a16:colId xmlns:a16="http://schemas.microsoft.com/office/drawing/2014/main" val="231792510"/>
                    </a:ext>
                  </a:extLst>
                </a:gridCol>
                <a:gridCol w="834048">
                  <a:extLst>
                    <a:ext uri="{9D8B030D-6E8A-4147-A177-3AD203B41FA5}">
                      <a16:colId xmlns:a16="http://schemas.microsoft.com/office/drawing/2014/main" val="3920557348"/>
                    </a:ext>
                  </a:extLst>
                </a:gridCol>
              </a:tblGrid>
              <a:tr h="207876">
                <a:tc>
                  <a:txBody>
                    <a:bodyPr/>
                    <a:lstStyle/>
                    <a:p>
                      <a:pPr algn="l" rtl="0" fontAlgn="b"/>
                      <a:r>
                        <a:rPr lang="en-US" sz="1200" u="none" strike="noStrike">
                          <a:effectLst/>
                        </a:rPr>
                        <a:t>Campaign</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Impressions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Clicks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CTR</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 Rate</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Completions</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879164965"/>
                  </a:ext>
                </a:extLst>
              </a:tr>
              <a:tr h="207876">
                <a:tc>
                  <a:txBody>
                    <a:bodyPr/>
                    <a:lstStyle/>
                    <a:p>
                      <a:pPr algn="l" rtl="0" fontAlgn="b"/>
                      <a:r>
                        <a:rPr lang="en-US" sz="1200" u="none" strike="noStrike" dirty="0">
                          <a:effectLst/>
                        </a:rPr>
                        <a:t>182304 - PRE-ROLL - ATHOL CLUSTER - ENGLISH</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47,297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56.82%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25,629</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008695451"/>
                  </a:ext>
                </a:extLst>
              </a:tr>
              <a:tr h="207876">
                <a:tc>
                  <a:txBody>
                    <a:bodyPr/>
                    <a:lstStyle/>
                    <a:p>
                      <a:pPr algn="l" rtl="0" fontAlgn="b"/>
                      <a:r>
                        <a:rPr lang="en-US" sz="1200" u="none" strike="noStrike">
                          <a:effectLst/>
                        </a:rPr>
                        <a:t>182304 - PRE-ROLL - BELCHERTOWN CLUSTER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dirty="0">
                          <a:effectLst/>
                        </a:rPr>
                        <a:t>47,361</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66.91%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30,998</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745479807"/>
                  </a:ext>
                </a:extLst>
              </a:tr>
              <a:tr h="207876">
                <a:tc>
                  <a:txBody>
                    <a:bodyPr/>
                    <a:lstStyle/>
                    <a:p>
                      <a:pPr algn="l" rtl="0" fontAlgn="b"/>
                      <a:r>
                        <a:rPr lang="en-US" sz="1200" u="none" strike="noStrike" dirty="0">
                          <a:effectLst/>
                        </a:rPr>
                        <a:t>182304 - PRE-ROLL - BERKLEY CLUSTER - ENGLISH</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47,441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56.84%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26,820</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706293013"/>
                  </a:ext>
                </a:extLst>
              </a:tr>
              <a:tr h="207876">
                <a:tc>
                  <a:txBody>
                    <a:bodyPr/>
                    <a:lstStyle/>
                    <a:p>
                      <a:pPr algn="l" rtl="0" fontAlgn="b"/>
                      <a:r>
                        <a:rPr lang="en-US" sz="1200" u="none" strike="noStrike">
                          <a:effectLst/>
                        </a:rPr>
                        <a:t>182304 - PRE-ROLL - Lawrence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48,185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73.15%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33,889</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02393925"/>
                  </a:ext>
                </a:extLst>
              </a:tr>
              <a:tr h="207876">
                <a:tc>
                  <a:txBody>
                    <a:bodyPr/>
                    <a:lstStyle/>
                    <a:p>
                      <a:pPr algn="l" rtl="0" fontAlgn="b"/>
                      <a:r>
                        <a:rPr lang="en-US" sz="1200" u="none" strike="noStrike">
                          <a:effectLst/>
                        </a:rPr>
                        <a:t>182304 - PRE-ROLL - North Adams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48,272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63.54%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29,910</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328246958"/>
                  </a:ext>
                </a:extLst>
              </a:tr>
              <a:tr h="207876">
                <a:tc>
                  <a:txBody>
                    <a:bodyPr/>
                    <a:lstStyle/>
                    <a:p>
                      <a:pPr algn="l" rtl="0" fontAlgn="b"/>
                      <a:r>
                        <a:rPr lang="en-US" sz="1200" u="none" strike="noStrike">
                          <a:effectLst/>
                        </a:rPr>
                        <a:t>182304 - PRE-ROLL - Pittsfield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47,283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63.92%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29,074</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670031138"/>
                  </a:ext>
                </a:extLst>
              </a:tr>
              <a:tr h="207876">
                <a:tc>
                  <a:txBody>
                    <a:bodyPr/>
                    <a:lstStyle/>
                    <a:p>
                      <a:pPr algn="l" rtl="0" fontAlgn="b"/>
                      <a:r>
                        <a:rPr lang="en-US" sz="1200" u="none" strike="noStrike">
                          <a:effectLst/>
                        </a:rPr>
                        <a:t>182304 - PRE-ROLL - Springfield - English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48,495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65.67%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30,903</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653848491"/>
                  </a:ext>
                </a:extLst>
              </a:tr>
              <a:tr h="207876">
                <a:tc>
                  <a:txBody>
                    <a:bodyPr/>
                    <a:lstStyle/>
                    <a:p>
                      <a:pPr algn="l" rtl="0" fontAlgn="b"/>
                      <a:r>
                        <a:rPr lang="en-US" sz="1200" u="none" strike="noStrike" dirty="0">
                          <a:effectLst/>
                        </a:rPr>
                        <a:t>182304 - PRE-ROLL - Weymouth - English</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47,609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0.10%</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62.26%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29,340</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57232715"/>
                  </a:ext>
                </a:extLst>
              </a:tr>
              <a:tr h="198427">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381,943</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304</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0.08%</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61.94%</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236,563</a:t>
                      </a:r>
                      <a:endParaRPr lang="en-US" sz="1200" b="1" i="0" u="none" strike="noStrike" dirty="0">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526419370"/>
                  </a:ext>
                </a:extLst>
              </a:tr>
            </a:tbl>
          </a:graphicData>
        </a:graphic>
      </p:graphicFrame>
      <p:graphicFrame>
        <p:nvGraphicFramePr>
          <p:cNvPr id="9" name="Table 8">
            <a:extLst>
              <a:ext uri="{FF2B5EF4-FFF2-40B4-BE49-F238E27FC236}">
                <a16:creationId xmlns:a16="http://schemas.microsoft.com/office/drawing/2014/main" id="{32C3277E-0A26-D5FB-C769-AD0A99DD740D}"/>
              </a:ext>
            </a:extLst>
          </p:cNvPr>
          <p:cNvGraphicFramePr>
            <a:graphicFrameLocks noGrp="1"/>
          </p:cNvGraphicFramePr>
          <p:nvPr>
            <p:extLst>
              <p:ext uri="{D42A27DB-BD31-4B8C-83A1-F6EECF244321}">
                <p14:modId xmlns:p14="http://schemas.microsoft.com/office/powerpoint/2010/main" val="4126640556"/>
              </p:ext>
            </p:extLst>
          </p:nvPr>
        </p:nvGraphicFramePr>
        <p:xfrm>
          <a:off x="628650" y="4191000"/>
          <a:ext cx="7482625" cy="2069311"/>
        </p:xfrm>
        <a:graphic>
          <a:graphicData uri="http://schemas.openxmlformats.org/drawingml/2006/table">
            <a:tbl>
              <a:tblPr>
                <a:tableStyleId>{073A0DAA-6AF3-43AB-8588-CEC1D06C72B9}</a:tableStyleId>
              </a:tblPr>
              <a:tblGrid>
                <a:gridCol w="3930751">
                  <a:extLst>
                    <a:ext uri="{9D8B030D-6E8A-4147-A177-3AD203B41FA5}">
                      <a16:colId xmlns:a16="http://schemas.microsoft.com/office/drawing/2014/main" val="1704951476"/>
                    </a:ext>
                  </a:extLst>
                </a:gridCol>
                <a:gridCol w="796328">
                  <a:extLst>
                    <a:ext uri="{9D8B030D-6E8A-4147-A177-3AD203B41FA5}">
                      <a16:colId xmlns:a16="http://schemas.microsoft.com/office/drawing/2014/main" val="3615924900"/>
                    </a:ext>
                  </a:extLst>
                </a:gridCol>
                <a:gridCol w="398501">
                  <a:extLst>
                    <a:ext uri="{9D8B030D-6E8A-4147-A177-3AD203B41FA5}">
                      <a16:colId xmlns:a16="http://schemas.microsoft.com/office/drawing/2014/main" val="2425296347"/>
                    </a:ext>
                  </a:extLst>
                </a:gridCol>
                <a:gridCol w="434823">
                  <a:extLst>
                    <a:ext uri="{9D8B030D-6E8A-4147-A177-3AD203B41FA5}">
                      <a16:colId xmlns:a16="http://schemas.microsoft.com/office/drawing/2014/main" val="616329292"/>
                    </a:ext>
                  </a:extLst>
                </a:gridCol>
                <a:gridCol w="1088174">
                  <a:extLst>
                    <a:ext uri="{9D8B030D-6E8A-4147-A177-3AD203B41FA5}">
                      <a16:colId xmlns:a16="http://schemas.microsoft.com/office/drawing/2014/main" val="1968279760"/>
                    </a:ext>
                  </a:extLst>
                </a:gridCol>
                <a:gridCol w="834048">
                  <a:extLst>
                    <a:ext uri="{9D8B030D-6E8A-4147-A177-3AD203B41FA5}">
                      <a16:colId xmlns:a16="http://schemas.microsoft.com/office/drawing/2014/main" val="1922548188"/>
                    </a:ext>
                  </a:extLst>
                </a:gridCol>
              </a:tblGrid>
              <a:tr h="207876">
                <a:tc>
                  <a:txBody>
                    <a:bodyPr/>
                    <a:lstStyle/>
                    <a:p>
                      <a:pPr algn="l" rtl="0" fontAlgn="b"/>
                      <a:r>
                        <a:rPr lang="en-US" sz="1200" u="none" strike="noStrike">
                          <a:effectLst/>
                        </a:rPr>
                        <a:t>Campaign</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Impressions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Clicks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dirty="0">
                          <a:effectLst/>
                        </a:rPr>
                        <a:t>CTR</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 Rate</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Completions</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697785326"/>
                  </a:ext>
                </a:extLst>
              </a:tr>
              <a:tr h="207876">
                <a:tc>
                  <a:txBody>
                    <a:bodyPr/>
                    <a:lstStyle/>
                    <a:p>
                      <a:pPr algn="l" rtl="0" fontAlgn="b"/>
                      <a:r>
                        <a:rPr lang="en-US" sz="1200" u="none" strike="noStrike">
                          <a:effectLst/>
                        </a:rPr>
                        <a:t>182304 - PRE-ROLL - ATHOL CLUSTER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23,710</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57.62%</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12,314</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286221615"/>
                  </a:ext>
                </a:extLst>
              </a:tr>
              <a:tr h="207876">
                <a:tc>
                  <a:txBody>
                    <a:bodyPr/>
                    <a:lstStyle/>
                    <a:p>
                      <a:pPr algn="l" rtl="0" fontAlgn="b"/>
                      <a:r>
                        <a:rPr lang="en-US" sz="1200" u="none" strike="noStrike">
                          <a:effectLst/>
                        </a:rPr>
                        <a:t>182304 - PRE-ROLL - BELCHERTOWN CLUSTER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23,723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60.95%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14,282</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242803061"/>
                  </a:ext>
                </a:extLst>
              </a:tr>
              <a:tr h="207876">
                <a:tc>
                  <a:txBody>
                    <a:bodyPr/>
                    <a:lstStyle/>
                    <a:p>
                      <a:pPr algn="l" rtl="0" fontAlgn="b"/>
                      <a:r>
                        <a:rPr lang="en-US" sz="1200" u="none" strike="noStrike" dirty="0">
                          <a:effectLst/>
                        </a:rPr>
                        <a:t>182304 - PRE-ROLL - BERKLEY CLUSTER - SPANISH</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22,626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48.11%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11,182</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545861170"/>
                  </a:ext>
                </a:extLst>
              </a:tr>
              <a:tr h="207876">
                <a:tc>
                  <a:txBody>
                    <a:bodyPr/>
                    <a:lstStyle/>
                    <a:p>
                      <a:pPr algn="l" rtl="0" fontAlgn="b"/>
                      <a:r>
                        <a:rPr lang="en-US" sz="1200" u="none" strike="noStrike">
                          <a:effectLst/>
                        </a:rPr>
                        <a:t>182304 - PRE-ROLL - Lawrence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23,697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0.14%</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65.33%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14,839</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291587047"/>
                  </a:ext>
                </a:extLst>
              </a:tr>
              <a:tr h="207876">
                <a:tc>
                  <a:txBody>
                    <a:bodyPr/>
                    <a:lstStyle/>
                    <a:p>
                      <a:pPr algn="l" rtl="0" fontAlgn="b"/>
                      <a:r>
                        <a:rPr lang="en-US" sz="1200" u="none" strike="noStrike">
                          <a:effectLst/>
                        </a:rPr>
                        <a:t>182304 - PRE-ROLL - North Adams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23,706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63.19%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14,525</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4111557667"/>
                  </a:ext>
                </a:extLst>
              </a:tr>
              <a:tr h="207876">
                <a:tc>
                  <a:txBody>
                    <a:bodyPr/>
                    <a:lstStyle/>
                    <a:p>
                      <a:pPr algn="l" rtl="0" fontAlgn="b"/>
                      <a:r>
                        <a:rPr lang="en-US" sz="1200" u="none" strike="noStrike">
                          <a:effectLst/>
                        </a:rPr>
                        <a:t>182304 - PRE-ROLL - Pittsfield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23,719</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0.07%</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62.55%</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14,225</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377928314"/>
                  </a:ext>
                </a:extLst>
              </a:tr>
              <a:tr h="207876">
                <a:tc>
                  <a:txBody>
                    <a:bodyPr/>
                    <a:lstStyle/>
                    <a:p>
                      <a:pPr algn="l" rtl="0" fontAlgn="b"/>
                      <a:r>
                        <a:rPr lang="en-US" sz="1200" u="none" strike="noStrike">
                          <a:effectLst/>
                        </a:rPr>
                        <a:t>182304 - PRE-ROLL - Springfield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23,698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31</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0.13%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55.56%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12,496</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1449632325"/>
                  </a:ext>
                </a:extLst>
              </a:tr>
              <a:tr h="207876">
                <a:tc>
                  <a:txBody>
                    <a:bodyPr/>
                    <a:lstStyle/>
                    <a:p>
                      <a:pPr algn="l" rtl="0" fontAlgn="b"/>
                      <a:r>
                        <a:rPr lang="en-US" sz="1200" u="none" strike="noStrike">
                          <a:effectLst/>
                        </a:rPr>
                        <a:t>182304 - PRE-ROLL - Weymouth - Spanish</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23,733</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20</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0.08%</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63.76%</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15,186</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298797115"/>
                  </a:ext>
                </a:extLst>
              </a:tr>
              <a:tr h="198427">
                <a:tc>
                  <a:txBody>
                    <a:bodyPr/>
                    <a:lstStyle/>
                    <a:p>
                      <a:pPr algn="l" fontAlgn="b"/>
                      <a:r>
                        <a:rPr lang="en-US" sz="1200" b="1" u="none" strike="noStrike" dirty="0">
                          <a:effectLst/>
                        </a:rPr>
                        <a:t>TOTAL</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188,612</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177</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0.09%</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a:effectLst/>
                        </a:rPr>
                        <a:t>57.82%</a:t>
                      </a:r>
                      <a:endParaRPr lang="en-US" sz="1200" b="1" i="0" u="none" strike="noStrike">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109,049</a:t>
                      </a:r>
                      <a:endParaRPr lang="en-US" sz="1200" b="1" i="0" u="none" strike="noStrike" dirty="0">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907362465"/>
                  </a:ext>
                </a:extLst>
              </a:tr>
            </a:tbl>
          </a:graphicData>
        </a:graphic>
      </p:graphicFrame>
      <p:pic>
        <p:nvPicPr>
          <p:cNvPr id="14" name="Picture 13">
            <a:extLst>
              <a:ext uri="{FF2B5EF4-FFF2-40B4-BE49-F238E27FC236}">
                <a16:creationId xmlns:a16="http://schemas.microsoft.com/office/drawing/2014/main" id="{F5A3BD1C-AEC7-FF35-C197-140FD8B2C7A1}"/>
              </a:ext>
            </a:extLst>
          </p:cNvPr>
          <p:cNvPicPr>
            <a:picLocks noChangeAspect="1"/>
          </p:cNvPicPr>
          <p:nvPr/>
        </p:nvPicPr>
        <p:blipFill>
          <a:blip r:embed="rId2"/>
          <a:stretch>
            <a:fillRect/>
          </a:stretch>
        </p:blipFill>
        <p:spPr>
          <a:xfrm>
            <a:off x="0" y="219075"/>
            <a:ext cx="8915400" cy="857250"/>
          </a:xfrm>
          <a:prstGeom prst="rect">
            <a:avLst/>
          </a:prstGeom>
        </p:spPr>
      </p:pic>
      <p:sp>
        <p:nvSpPr>
          <p:cNvPr id="15" name="TextBox 14">
            <a:extLst>
              <a:ext uri="{FF2B5EF4-FFF2-40B4-BE49-F238E27FC236}">
                <a16:creationId xmlns:a16="http://schemas.microsoft.com/office/drawing/2014/main" id="{F07CBDBA-85B8-8FE8-F8AF-E5972BECEBB1}"/>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DELIVERY TOTALS</a:t>
            </a:r>
          </a:p>
        </p:txBody>
      </p:sp>
    </p:spTree>
    <p:extLst>
      <p:ext uri="{BB962C8B-B14F-4D97-AF65-F5344CB8AC3E}">
        <p14:creationId xmlns:p14="http://schemas.microsoft.com/office/powerpoint/2010/main" val="2764743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DISPLAY PERFORMANCE</a:t>
            </a:r>
          </a:p>
          <a:p>
            <a:pPr algn="ctr"/>
            <a:r>
              <a:rPr lang="en-US" sz="3200" dirty="0"/>
              <a:t>AUDIENCE TARGETING</a:t>
            </a:r>
          </a:p>
        </p:txBody>
      </p:sp>
    </p:spTree>
    <p:extLst>
      <p:ext uri="{BB962C8B-B14F-4D97-AF65-F5344CB8AC3E}">
        <p14:creationId xmlns:p14="http://schemas.microsoft.com/office/powerpoint/2010/main" val="2050305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5628E7-02EC-474C-9515-C373EDA1E3EF}"/>
              </a:ext>
            </a:extLst>
          </p:cNvPr>
          <p:cNvSpPr/>
          <p:nvPr/>
        </p:nvSpPr>
        <p:spPr>
          <a:xfrm>
            <a:off x="5791200" y="3878910"/>
            <a:ext cx="12192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OVERALL PERFORMANCE</a:t>
            </a:r>
          </a:p>
        </p:txBody>
      </p:sp>
      <p:grpSp>
        <p:nvGrpSpPr>
          <p:cNvPr id="11" name="Group 10">
            <a:extLst>
              <a:ext uri="{FF2B5EF4-FFF2-40B4-BE49-F238E27FC236}">
                <a16:creationId xmlns:a16="http://schemas.microsoft.com/office/drawing/2014/main" id="{A07C7C5D-8A48-FA92-E088-022131C56B5F}"/>
              </a:ext>
            </a:extLst>
          </p:cNvPr>
          <p:cNvGrpSpPr/>
          <p:nvPr/>
        </p:nvGrpSpPr>
        <p:grpSpPr>
          <a:xfrm>
            <a:off x="2133600" y="1534609"/>
            <a:ext cx="4648200" cy="1362075"/>
            <a:chOff x="2590800" y="1238250"/>
            <a:chExt cx="4648200" cy="1362075"/>
          </a:xfrm>
        </p:grpSpPr>
        <p:pic>
          <p:nvPicPr>
            <p:cNvPr id="4" name="Picture 3">
              <a:extLst>
                <a:ext uri="{FF2B5EF4-FFF2-40B4-BE49-F238E27FC236}">
                  <a16:creationId xmlns:a16="http://schemas.microsoft.com/office/drawing/2014/main" id="{263D8A93-48BD-4141-6F75-68B6A04E1F10}"/>
                </a:ext>
              </a:extLst>
            </p:cNvPr>
            <p:cNvPicPr>
              <a:picLocks noChangeAspect="1"/>
            </p:cNvPicPr>
            <p:nvPr/>
          </p:nvPicPr>
          <p:blipFill>
            <a:blip r:embed="rId3"/>
            <a:stretch>
              <a:fillRect/>
            </a:stretch>
          </p:blipFill>
          <p:spPr>
            <a:xfrm>
              <a:off x="2590800" y="1238250"/>
              <a:ext cx="3133725" cy="1362075"/>
            </a:xfrm>
            <a:prstGeom prst="rect">
              <a:avLst/>
            </a:prstGeom>
          </p:spPr>
        </p:pic>
        <p:pic>
          <p:nvPicPr>
            <p:cNvPr id="8" name="Picture 7">
              <a:extLst>
                <a:ext uri="{FF2B5EF4-FFF2-40B4-BE49-F238E27FC236}">
                  <a16:creationId xmlns:a16="http://schemas.microsoft.com/office/drawing/2014/main" id="{A0CF82C6-1B74-F104-DE17-373B7844FDA1}"/>
                </a:ext>
              </a:extLst>
            </p:cNvPr>
            <p:cNvPicPr>
              <a:picLocks noChangeAspect="1"/>
            </p:cNvPicPr>
            <p:nvPr/>
          </p:nvPicPr>
          <p:blipFill>
            <a:blip r:embed="rId4"/>
            <a:stretch>
              <a:fillRect/>
            </a:stretch>
          </p:blipFill>
          <p:spPr>
            <a:xfrm>
              <a:off x="5895975" y="1309687"/>
              <a:ext cx="1343025" cy="1219200"/>
            </a:xfrm>
            <a:prstGeom prst="rect">
              <a:avLst/>
            </a:prstGeom>
          </p:spPr>
        </p:pic>
      </p:grpSp>
      <p:pic>
        <p:nvPicPr>
          <p:cNvPr id="13" name="Picture 12">
            <a:extLst>
              <a:ext uri="{FF2B5EF4-FFF2-40B4-BE49-F238E27FC236}">
                <a16:creationId xmlns:a16="http://schemas.microsoft.com/office/drawing/2014/main" id="{C43A5E02-A351-B7EB-56E7-846C2E53DC36}"/>
              </a:ext>
            </a:extLst>
          </p:cNvPr>
          <p:cNvPicPr>
            <a:picLocks noChangeAspect="1"/>
          </p:cNvPicPr>
          <p:nvPr/>
        </p:nvPicPr>
        <p:blipFill>
          <a:blip r:embed="rId5"/>
          <a:stretch>
            <a:fillRect/>
          </a:stretch>
        </p:blipFill>
        <p:spPr>
          <a:xfrm>
            <a:off x="299531" y="3420626"/>
            <a:ext cx="8544937" cy="2433811"/>
          </a:xfrm>
          <a:prstGeom prst="rect">
            <a:avLst/>
          </a:prstGeom>
        </p:spPr>
      </p:pic>
    </p:spTree>
    <p:extLst>
      <p:ext uri="{BB962C8B-B14F-4D97-AF65-F5344CB8AC3E}">
        <p14:creationId xmlns:p14="http://schemas.microsoft.com/office/powerpoint/2010/main" val="3551102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4B75C8D-87DE-22FF-688D-65D7E0642D15}"/>
              </a:ext>
            </a:extLst>
          </p:cNvPr>
          <p:cNvGraphicFramePr>
            <a:graphicFrameLocks noGrp="1"/>
          </p:cNvGraphicFramePr>
          <p:nvPr>
            <p:extLst>
              <p:ext uri="{D42A27DB-BD31-4B8C-83A1-F6EECF244321}">
                <p14:modId xmlns:p14="http://schemas.microsoft.com/office/powerpoint/2010/main" val="3850162894"/>
              </p:ext>
            </p:extLst>
          </p:nvPr>
        </p:nvGraphicFramePr>
        <p:xfrm>
          <a:off x="2187575" y="1828800"/>
          <a:ext cx="4768849" cy="4053840"/>
        </p:xfrm>
        <a:graphic>
          <a:graphicData uri="http://schemas.openxmlformats.org/drawingml/2006/table">
            <a:tbl>
              <a:tblPr>
                <a:tableStyleId>{073A0DAA-6AF3-43AB-8588-CEC1D06C72B9}</a:tableStyleId>
              </a:tblPr>
              <a:tblGrid>
                <a:gridCol w="1521973">
                  <a:extLst>
                    <a:ext uri="{9D8B030D-6E8A-4147-A177-3AD203B41FA5}">
                      <a16:colId xmlns:a16="http://schemas.microsoft.com/office/drawing/2014/main" val="3633797150"/>
                    </a:ext>
                  </a:extLst>
                </a:gridCol>
                <a:gridCol w="1602227">
                  <a:extLst>
                    <a:ext uri="{9D8B030D-6E8A-4147-A177-3AD203B41FA5}">
                      <a16:colId xmlns:a16="http://schemas.microsoft.com/office/drawing/2014/main" val="2622228800"/>
                    </a:ext>
                  </a:extLst>
                </a:gridCol>
                <a:gridCol w="934395">
                  <a:extLst>
                    <a:ext uri="{9D8B030D-6E8A-4147-A177-3AD203B41FA5}">
                      <a16:colId xmlns:a16="http://schemas.microsoft.com/office/drawing/2014/main" val="3048537951"/>
                    </a:ext>
                  </a:extLst>
                </a:gridCol>
                <a:gridCol w="710254">
                  <a:extLst>
                    <a:ext uri="{9D8B030D-6E8A-4147-A177-3AD203B41FA5}">
                      <a16:colId xmlns:a16="http://schemas.microsoft.com/office/drawing/2014/main" val="816994513"/>
                    </a:ext>
                  </a:extLst>
                </a:gridCol>
              </a:tblGrid>
              <a:tr h="214313">
                <a:tc>
                  <a:txBody>
                    <a:bodyPr/>
                    <a:lstStyle/>
                    <a:p>
                      <a:pPr algn="l" fontAlgn="b"/>
                      <a:r>
                        <a:rPr lang="en-US" sz="1600" u="none" strike="noStrike" dirty="0">
                          <a:effectLst/>
                        </a:rPr>
                        <a:t>City</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Impressions</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Clicks</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CTR</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651917"/>
                  </a:ext>
                </a:extLst>
              </a:tr>
              <a:tr h="214313">
                <a:tc>
                  <a:txBody>
                    <a:bodyPr/>
                    <a:lstStyle/>
                    <a:p>
                      <a:pPr algn="l" fontAlgn="b"/>
                      <a:r>
                        <a:rPr lang="en-US" sz="1600" u="none" strike="noStrike">
                          <a:effectLst/>
                        </a:rPr>
                        <a:t>Springfield</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32,939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86</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0.30%</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31155943"/>
                  </a:ext>
                </a:extLst>
              </a:tr>
              <a:tr h="214313">
                <a:tc>
                  <a:txBody>
                    <a:bodyPr/>
                    <a:lstStyle/>
                    <a:p>
                      <a:pPr algn="l" fontAlgn="b"/>
                      <a:r>
                        <a:rPr lang="en-US" sz="1600" u="none" strike="noStrike">
                          <a:effectLst/>
                        </a:rPr>
                        <a:t>Lawrence</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10,515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31</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0.39%</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99352918"/>
                  </a:ext>
                </a:extLst>
              </a:tr>
              <a:tr h="214313">
                <a:tc>
                  <a:txBody>
                    <a:bodyPr/>
                    <a:lstStyle/>
                    <a:p>
                      <a:pPr algn="l" fontAlgn="b"/>
                      <a:r>
                        <a:rPr lang="en-US" sz="1600" u="none" strike="noStrike">
                          <a:effectLst/>
                        </a:rPr>
                        <a:t>Pittsfield</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8,753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27</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0.30%</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67043374"/>
                  </a:ext>
                </a:extLst>
              </a:tr>
              <a:tr h="214313">
                <a:tc>
                  <a:txBody>
                    <a:bodyPr/>
                    <a:lstStyle/>
                    <a:p>
                      <a:pPr algn="l" fontAlgn="b"/>
                      <a:r>
                        <a:rPr lang="en-US" sz="1600" u="none" strike="noStrike">
                          <a:effectLst/>
                        </a:rPr>
                        <a:t>Greenfield</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6,639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22</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0.44%</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2373484"/>
                  </a:ext>
                </a:extLst>
              </a:tr>
              <a:tr h="214313">
                <a:tc>
                  <a:txBody>
                    <a:bodyPr/>
                    <a:lstStyle/>
                    <a:p>
                      <a:pPr algn="l" fontAlgn="b"/>
                      <a:r>
                        <a:rPr lang="en-US" sz="1600" u="none" strike="noStrike">
                          <a:effectLst/>
                        </a:rPr>
                        <a:t>Weymouth</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4,631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15</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0.48%</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48996232"/>
                  </a:ext>
                </a:extLst>
              </a:tr>
              <a:tr h="214313">
                <a:tc>
                  <a:txBody>
                    <a:bodyPr/>
                    <a:lstStyle/>
                    <a:p>
                      <a:pPr algn="l" fontAlgn="b"/>
                      <a:r>
                        <a:rPr lang="en-US" sz="1600" u="none" strike="noStrike">
                          <a:effectLst/>
                        </a:rPr>
                        <a:t>Athol</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4,616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10</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0.21%</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42264088"/>
                  </a:ext>
                </a:extLst>
              </a:tr>
              <a:tr h="214313">
                <a:tc>
                  <a:txBody>
                    <a:bodyPr/>
                    <a:lstStyle/>
                    <a:p>
                      <a:pPr algn="l" fontAlgn="b"/>
                      <a:r>
                        <a:rPr lang="en-US" sz="1600" u="none" strike="noStrike">
                          <a:effectLst/>
                        </a:rPr>
                        <a:t>North Adams</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4,189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16</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0.44%</a:t>
                      </a:r>
                      <a:endParaRPr lang="en-US" sz="16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11087830"/>
                  </a:ext>
                </a:extLst>
              </a:tr>
              <a:tr h="214313">
                <a:tc>
                  <a:txBody>
                    <a:bodyPr/>
                    <a:lstStyle/>
                    <a:p>
                      <a:pPr algn="l" fontAlgn="b"/>
                      <a:r>
                        <a:rPr lang="en-US" sz="1600" u="none" strike="noStrike">
                          <a:effectLst/>
                        </a:rPr>
                        <a:t>Ware</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4,041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9</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0.23%</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0392097"/>
                  </a:ext>
                </a:extLst>
              </a:tr>
              <a:tr h="214313">
                <a:tc>
                  <a:txBody>
                    <a:bodyPr/>
                    <a:lstStyle/>
                    <a:p>
                      <a:pPr algn="l" fontAlgn="b"/>
                      <a:r>
                        <a:rPr lang="en-US" sz="1600" u="none" strike="noStrike">
                          <a:effectLst/>
                        </a:rPr>
                        <a:t>Belchertown</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1,853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7</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0.26%</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55800889"/>
                  </a:ext>
                </a:extLst>
              </a:tr>
              <a:tr h="214313">
                <a:tc>
                  <a:txBody>
                    <a:bodyPr/>
                    <a:lstStyle/>
                    <a:p>
                      <a:pPr algn="l" fontAlgn="b"/>
                      <a:r>
                        <a:rPr lang="en-US" sz="1600" u="none" strike="noStrike">
                          <a:effectLst/>
                        </a:rPr>
                        <a:t>Berkley</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211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0.00%</a:t>
                      </a:r>
                      <a:endParaRPr lang="en-US" sz="16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3218484"/>
                  </a:ext>
                </a:extLst>
              </a:tr>
              <a:tr h="214313">
                <a:tc>
                  <a:txBody>
                    <a:bodyPr/>
                    <a:lstStyle/>
                    <a:p>
                      <a:pPr algn="l" fontAlgn="b"/>
                      <a:r>
                        <a:rPr lang="en-US" sz="1600" u="none" strike="noStrike">
                          <a:effectLst/>
                        </a:rPr>
                        <a:t>Orange</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191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1</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0.27%</a:t>
                      </a:r>
                      <a:endParaRPr lang="en-US" sz="16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88366571"/>
                  </a:ext>
                </a:extLst>
              </a:tr>
              <a:tr h="214313">
                <a:tc>
                  <a:txBody>
                    <a:bodyPr/>
                    <a:lstStyle/>
                    <a:p>
                      <a:pPr algn="l" fontAlgn="b"/>
                      <a:r>
                        <a:rPr lang="en-US" sz="1600" u="none" strike="noStrike">
                          <a:effectLst/>
                        </a:rPr>
                        <a:t>East Freetown</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84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0.00%</a:t>
                      </a:r>
                      <a:endParaRPr lang="en-US" sz="16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31909722"/>
                  </a:ext>
                </a:extLst>
              </a:tr>
              <a:tr h="214313">
                <a:tc>
                  <a:txBody>
                    <a:bodyPr/>
                    <a:lstStyle/>
                    <a:p>
                      <a:pPr algn="l" fontAlgn="b"/>
                      <a:r>
                        <a:rPr lang="en-US" sz="1600" u="none" strike="noStrike">
                          <a:effectLst/>
                        </a:rPr>
                        <a:t>Dighton</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66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0.00%</a:t>
                      </a:r>
                      <a:endParaRPr lang="en-US" sz="16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5138784"/>
                  </a:ext>
                </a:extLst>
              </a:tr>
              <a:tr h="214313">
                <a:tc>
                  <a:txBody>
                    <a:bodyPr/>
                    <a:lstStyle/>
                    <a:p>
                      <a:pPr algn="l" fontAlgn="b"/>
                      <a:r>
                        <a:rPr lang="en-US" sz="1600" u="none" strike="noStrike">
                          <a:effectLst/>
                        </a:rPr>
                        <a:t>Montague</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38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0</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0.00%</a:t>
                      </a:r>
                      <a:endParaRPr lang="en-US" sz="16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74741473"/>
                  </a:ext>
                </a:extLst>
              </a:tr>
              <a:tr h="214313">
                <a:tc>
                  <a:txBody>
                    <a:bodyPr/>
                    <a:lstStyle/>
                    <a:p>
                      <a:pPr algn="l" fontAlgn="b"/>
                      <a:r>
                        <a:rPr lang="en-US" sz="1600" u="none" strike="noStrike">
                          <a:effectLst/>
                        </a:rPr>
                        <a:t>TOTAL</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78,766 </a:t>
                      </a:r>
                      <a:endParaRPr lang="en-US" sz="16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224</a:t>
                      </a:r>
                      <a:endParaRPr lang="en-US" sz="1600" b="0" i="0" u="none" strike="noStrike">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0.25%</a:t>
                      </a:r>
                      <a:endParaRPr lang="en-US" sz="1600" b="0"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93913296"/>
                  </a:ext>
                </a:extLst>
              </a:tr>
            </a:tbl>
          </a:graphicData>
        </a:graphic>
      </p:graphicFrame>
      <p:pic>
        <p:nvPicPr>
          <p:cNvPr id="3" name="Picture 2">
            <a:extLst>
              <a:ext uri="{FF2B5EF4-FFF2-40B4-BE49-F238E27FC236}">
                <a16:creationId xmlns:a16="http://schemas.microsoft.com/office/drawing/2014/main" id="{48D51088-B68F-AE18-3BE0-20E9BEA6C712}"/>
              </a:ext>
            </a:extLst>
          </p:cNvPr>
          <p:cNvPicPr>
            <a:picLocks noChangeAspect="1"/>
          </p:cNvPicPr>
          <p:nvPr/>
        </p:nvPicPr>
        <p:blipFill>
          <a:blip r:embed="rId2"/>
          <a:stretch>
            <a:fillRect/>
          </a:stretch>
        </p:blipFill>
        <p:spPr>
          <a:xfrm>
            <a:off x="0" y="219075"/>
            <a:ext cx="8915400" cy="857250"/>
          </a:xfrm>
          <a:prstGeom prst="rect">
            <a:avLst/>
          </a:prstGeom>
        </p:spPr>
      </p:pic>
      <p:sp>
        <p:nvSpPr>
          <p:cNvPr id="4" name="TextBox 3">
            <a:extLst>
              <a:ext uri="{FF2B5EF4-FFF2-40B4-BE49-F238E27FC236}">
                <a16:creationId xmlns:a16="http://schemas.microsoft.com/office/drawing/2014/main" id="{23C4CAC8-C9F6-8C54-A684-06A409C83CC0}"/>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TOWN</a:t>
            </a:r>
          </a:p>
        </p:txBody>
      </p:sp>
    </p:spTree>
    <p:extLst>
      <p:ext uri="{BB962C8B-B14F-4D97-AF65-F5344CB8AC3E}">
        <p14:creationId xmlns:p14="http://schemas.microsoft.com/office/powerpoint/2010/main" val="1024534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4741</TotalTime>
  <Words>3793</Words>
  <Application>Microsoft Office PowerPoint</Application>
  <PresentationFormat>On-screen Show (4:3)</PresentationFormat>
  <Paragraphs>1612</Paragraphs>
  <Slides>27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Century Gothic</vt:lpstr>
      <vt:lpstr>Couture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Export</dc:title>
  <dc:subject>PPT Export</dc:subject>
  <dc:creator>Moat</dc:creator>
  <cp:keywords>moat export data ads</cp:keywords>
  <dc:description>PPT export of data</dc:description>
  <cp:lastModifiedBy>Sue Perry</cp:lastModifiedBy>
  <cp:revision>217</cp:revision>
  <dcterms:created xsi:type="dcterms:W3CDTF">2018-06-25T15:59:33Z</dcterms:created>
  <dcterms:modified xsi:type="dcterms:W3CDTF">2023-03-23T13:30:33Z</dcterms:modified>
  <cp:category>ppt export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e4d9da4-fe0d-41ed-9e5c-09814f1447dd_Enabled">
    <vt:lpwstr>true</vt:lpwstr>
  </property>
  <property fmtid="{D5CDD505-2E9C-101B-9397-08002B2CF9AE}" pid="3" name="MSIP_Label_6e4d9da4-fe0d-41ed-9e5c-09814f1447dd_SetDate">
    <vt:lpwstr>2023-03-22T12:42:36Z</vt:lpwstr>
  </property>
  <property fmtid="{D5CDD505-2E9C-101B-9397-08002B2CF9AE}" pid="4" name="MSIP_Label_6e4d9da4-fe0d-41ed-9e5c-09814f1447dd_Method">
    <vt:lpwstr>Standard</vt:lpwstr>
  </property>
  <property fmtid="{D5CDD505-2E9C-101B-9397-08002B2CF9AE}" pid="5" name="MSIP_Label_6e4d9da4-fe0d-41ed-9e5c-09814f1447dd_Name">
    <vt:lpwstr>6e4d9da4-fe0d-41ed-9e5c-09814f1447dd</vt:lpwstr>
  </property>
  <property fmtid="{D5CDD505-2E9C-101B-9397-08002B2CF9AE}" pid="6" name="MSIP_Label_6e4d9da4-fe0d-41ed-9e5c-09814f1447dd_SiteId">
    <vt:lpwstr>9e5488e2-e838-44f6-886c-c7608242767e</vt:lpwstr>
  </property>
  <property fmtid="{D5CDD505-2E9C-101B-9397-08002B2CF9AE}" pid="7" name="MSIP_Label_6e4d9da4-fe0d-41ed-9e5c-09814f1447dd_ActionId">
    <vt:lpwstr>7e383772-8c35-4073-b70b-92b56f6033d4</vt:lpwstr>
  </property>
  <property fmtid="{D5CDD505-2E9C-101B-9397-08002B2CF9AE}" pid="8" name="MSIP_Label_6e4d9da4-fe0d-41ed-9e5c-09814f1447dd_ContentBits">
    <vt:lpwstr>0</vt:lpwstr>
  </property>
</Properties>
</file>