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218958667" r:id="rId1"/>
  </p:sldMasterIdLst>
  <p:notesMasterIdLst>
    <p:notesMasterId r:id="rId27"/>
  </p:notesMasterIdLst>
  <p:sldIdLst>
    <p:sldId id="261" r:id="rId2"/>
    <p:sldId id="263" r:id="rId3"/>
    <p:sldId id="348" r:id="rId4"/>
    <p:sldId id="346" r:id="rId5"/>
    <p:sldId id="347" r:id="rId6"/>
    <p:sldId id="262" r:id="rId7"/>
    <p:sldId id="307" r:id="rId8"/>
    <p:sldId id="257" r:id="rId9"/>
    <p:sldId id="342" r:id="rId10"/>
    <p:sldId id="381" r:id="rId11"/>
    <p:sldId id="377" r:id="rId12"/>
    <p:sldId id="380" r:id="rId13"/>
    <p:sldId id="328" r:id="rId14"/>
    <p:sldId id="274" r:id="rId15"/>
    <p:sldId id="292" r:id="rId16"/>
    <p:sldId id="306" r:id="rId17"/>
    <p:sldId id="378" r:id="rId18"/>
    <p:sldId id="379" r:id="rId19"/>
    <p:sldId id="382" r:id="rId20"/>
    <p:sldId id="318" r:id="rId21"/>
    <p:sldId id="375" r:id="rId22"/>
    <p:sldId id="376" r:id="rId23"/>
    <p:sldId id="305" r:id="rId24"/>
    <p:sldId id="370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9E9E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6" autoAdjust="0"/>
    <p:restoredTop sz="94660"/>
  </p:normalViewPr>
  <p:slideViewPr>
    <p:cSldViewPr>
      <p:cViewPr varScale="1">
        <p:scale>
          <a:sx n="66" d="100"/>
          <a:sy n="66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3CF47-C3C2-455A-8579-EF4FC09354CD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3AA6F-A110-4CE5-A4EE-A0CCAE4B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5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51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12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68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84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8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41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your top converting, lower funnel social media tactic. We are re-targeting people who have shown an interest based on engagement with other tactics with the remarketing. We are attributing a lot of sales, and as with all your </a:t>
            </a:r>
            <a:r>
              <a:rPr lang="en-US" dirty="0" err="1"/>
              <a:t>facebook</a:t>
            </a:r>
            <a:r>
              <a:rPr lang="en-US" dirty="0"/>
              <a:t> tactics seeing a high level of social media engagement from people interested in your brand. People are providing testimonials, sharing the ad, and tagging their friends.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81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your top converting, lower funnel social media tactic. We are re-targeting people who have shown an interest based on engagement with other tactics with the remarketing. We are attributing a lot of sales, and as with all your </a:t>
            </a:r>
            <a:r>
              <a:rPr lang="en-US" dirty="0" err="1"/>
              <a:t>facebook</a:t>
            </a:r>
            <a:r>
              <a:rPr lang="en-US" dirty="0"/>
              <a:t> tactics seeing a high level of social media engagement from people interested in your brand. People are providing testimonials, sharing the ad, and tagging their friends.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E6370-7D66-40D1-9DE8-55F100002D5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7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5bd05580a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6" name="Google Shape;796;g5bd05580ac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UPDATE IMAGES and TEXT</a:t>
            </a:r>
            <a:endParaRPr/>
          </a:p>
        </p:txBody>
      </p:sp>
      <p:sp>
        <p:nvSpPr>
          <p:cNvPr id="797" name="Google Shape;797;g5bd05580ac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996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7A05E-95FA-485D-A259-CF352D864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D7F8E-58F6-48C7-8E08-E893A6FEB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F8E02-91E6-4B14-83A0-328D4747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7ACD5-2782-4E3A-AE2E-DA11A202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A7F02-5D87-4313-9955-CD288D6A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1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211B-CC73-4D13-9D99-C05BAD5D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8BE70-AFBC-4C9E-9BDB-F65E38F6F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415F9-D261-45AA-90E6-0727B874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D6FDA-0928-4FCA-A138-0A5D60270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D0AD8-B1D1-4BDD-B42E-9B5B94F0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8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6B46DC-5B47-4BA2-BB0B-7676F8538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94F7F-2B7E-4061-A2A3-0DC315F3B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06223-9EC7-4E0A-B45B-D38E42F0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9445E-0D7E-4301-ADBE-8E9375BF9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EF29E-1E0C-4537-94FE-397480AB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691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330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5140450" y="0"/>
            <a:ext cx="4002360" cy="6858000"/>
          </a:xfrm>
          <a:custGeom>
            <a:avLst/>
            <a:gdLst/>
            <a:ahLst/>
            <a:cxnLst/>
            <a:rect l="l" t="t" r="r" b="b"/>
            <a:pathLst>
              <a:path w="10674350" h="13716000">
                <a:moveTo>
                  <a:pt x="3668886" y="0"/>
                </a:moveTo>
                <a:lnTo>
                  <a:pt x="10674350" y="0"/>
                </a:lnTo>
                <a:lnTo>
                  <a:pt x="7005462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vert="horz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328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&amp; Tabl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93450" y="6283577"/>
            <a:ext cx="8036863" cy="27749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en-US" sz="525" kern="1200" dirty="0">
                <a:solidFill>
                  <a:srgbClr val="98989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dirty="0"/>
              <a:t>Insert source info here or delete box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 hasCustomPrompt="1"/>
          </p:nvPr>
        </p:nvSpPr>
        <p:spPr>
          <a:xfrm>
            <a:off x="4533310" y="1397000"/>
            <a:ext cx="3997003" cy="44831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icons to insert chart or table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3450" y="1574660"/>
            <a:ext cx="3754147" cy="246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 b="1" i="0">
                <a:solidFill>
                  <a:srgbClr val="0CBAB4"/>
                </a:solidFill>
              </a:defRPr>
            </a:lvl1pPr>
          </a:lstStyle>
          <a:p>
            <a:pPr lvl="0"/>
            <a:r>
              <a:rPr lang="en-US" dirty="0"/>
              <a:t>SUBHEADER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93450" y="1821386"/>
            <a:ext cx="3754147" cy="82375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20000"/>
              </a:lnSpc>
              <a:spcBef>
                <a:spcPts val="750"/>
              </a:spcBef>
              <a:buNone/>
              <a:defRPr sz="975" baseline="0">
                <a:solidFill>
                  <a:srgbClr val="424242"/>
                </a:solidFill>
              </a:defRPr>
            </a:lvl1pPr>
            <a:lvl2pPr marL="171450" indent="-171450">
              <a:lnSpc>
                <a:spcPct val="120000"/>
              </a:lnSpc>
              <a:buFont typeface="Arial" charset="0"/>
              <a:buChar char="•"/>
              <a:defRPr sz="825">
                <a:solidFill>
                  <a:srgbClr val="424242"/>
                </a:solidFill>
              </a:defRPr>
            </a:lvl2pPr>
            <a:lvl3pPr marL="342900" indent="-171450">
              <a:lnSpc>
                <a:spcPct val="120000"/>
              </a:lnSpc>
              <a:defRPr sz="675">
                <a:solidFill>
                  <a:srgbClr val="424242"/>
                </a:solidFill>
              </a:defRPr>
            </a:lvl3pPr>
            <a:lvl4pPr>
              <a:lnSpc>
                <a:spcPct val="120000"/>
              </a:lnSpc>
              <a:defRPr sz="975"/>
            </a:lvl4pPr>
            <a:lvl5pPr>
              <a:lnSpc>
                <a:spcPct val="120000"/>
              </a:lnSpc>
              <a:defRPr sz="975"/>
            </a:lvl5pPr>
          </a:lstStyle>
          <a:p>
            <a:pPr lvl="0"/>
            <a:r>
              <a:rPr lang="en-US" dirty="0"/>
              <a:t>This is body copy text. You may duplicate this box with the ”</a:t>
            </a:r>
            <a:r>
              <a:rPr lang="en-US" dirty="0" err="1"/>
              <a:t>Subheader</a:t>
            </a:r>
            <a:r>
              <a:rPr lang="en-US" dirty="0"/>
              <a:t>” box if you need more text boxes.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493450" y="605396"/>
            <a:ext cx="8036791" cy="4614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438" b="1" kern="1200" cap="all" spc="225" dirty="0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en-US" dirty="0"/>
              <a:t>SLIDE HEADER</a:t>
            </a:r>
          </a:p>
        </p:txBody>
      </p:sp>
    </p:spTree>
    <p:extLst>
      <p:ext uri="{BB962C8B-B14F-4D97-AF65-F5344CB8AC3E}">
        <p14:creationId xmlns:p14="http://schemas.microsoft.com/office/powerpoint/2010/main" val="2665520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- MAX 7">
  <p:cSld name="Agenda - MAX 7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17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CBCA2-4D08-492C-B65D-D590B750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43EF1-71A0-4B84-9B15-F10EF03C9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BF175-E617-423F-9A86-FAF1B35F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ADDF-35CD-43AF-A178-8421CD4C183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46343-474E-4AF1-B180-92220F84B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12353-ECB4-46CE-8AF4-C55D96B6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4051E-F4AB-4E78-B8F4-2ACF3EBC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3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8196-87E4-45EF-812D-934F75F1C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C7A39-D222-4571-9070-64E6393C4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4623D-D13B-4797-BADE-A8C0C37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9C2BF-A612-481B-93BB-FBDD21F8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CA834-71EE-43DC-8EAB-16AD40D4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40E12-48A4-4715-8824-DEE3AB02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2236F-6B83-4052-ADC4-5F89AF241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0FB4C-B38F-49E6-BE0D-87B5141DF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00555-9B28-4E71-98C4-D52694FA8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EA06A-2FDD-4756-9B45-5A4F560B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D4419-725F-4B35-B023-85762CC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6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2A6C3-8F44-4B54-8759-4ADAF3E88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F63C6-73C0-4434-8EAF-576F27B19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5CF97-1B7E-4019-876B-EB7FBB45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6C7D9D-74FB-41F8-A306-63AC5CB3A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B65780-97C6-43A7-AF32-07E090CB4A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26B73A-185D-4049-BC0A-B3C144B65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4351B2-4732-4C84-8118-5CCCA4C0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9E2F85-88CA-4811-893C-983A881C1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6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23A3-7E5E-4416-8954-0E256FCE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F482F2-9CE3-4713-BBB3-A60A5942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11F2A-2023-4ED4-9665-3CC84058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5446B-D1F3-4333-B8D3-3C1480F5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75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74F0B-FD56-4866-812A-448C2E84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FCEF2-BC57-475C-9EB2-2F04D2DDB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D7DDB-8F5B-4DD7-812D-B2FFA193C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6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14B3-D209-450F-83C6-5A3CF1D22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01657-AD4E-402B-8C37-B18529FC1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C4A4D-2A28-4549-B6C3-92634DDD5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DC97C-3A77-4D27-9A2A-8A0D30CE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55C6A-15C5-4F2A-8F89-5FBEFE5B9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76963-2348-49D1-934D-D7A01B6F1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8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9466-07FE-405E-B1CA-A1276FCA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7E9076-45D2-4E7C-AB46-55BF19B1B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3B8A-92F8-42C8-BC3D-0300F646D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0953A-4E83-4A39-B252-42A050BF0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9C45E-EEB5-46EC-89FA-B974CDCF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4508E-37E1-4840-857C-0814ECC4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6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2D30E-67C4-41A0-AC7E-0EF7828A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7B646-7229-4A47-B87E-01726EF5A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81F68-9130-4A6F-9C78-77169D889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89E8C-D323-4FDD-A75F-129CA6F59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7D887-DBF1-4145-9EFE-93AE94C88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2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218958668" r:id="rId1"/>
    <p:sldLayoutId id="2218958669" r:id="rId2"/>
    <p:sldLayoutId id="2218958670" r:id="rId3"/>
    <p:sldLayoutId id="2218958671" r:id="rId4"/>
    <p:sldLayoutId id="2218958672" r:id="rId5"/>
    <p:sldLayoutId id="2218958673" r:id="rId6"/>
    <p:sldLayoutId id="2218958674" r:id="rId7"/>
    <p:sldLayoutId id="2218958675" r:id="rId8"/>
    <p:sldLayoutId id="2218958676" r:id="rId9"/>
    <p:sldLayoutId id="2218958677" r:id="rId10"/>
    <p:sldLayoutId id="2218958678" r:id="rId11"/>
    <p:sldLayoutId id="2218958679" r:id="rId12"/>
    <p:sldLayoutId id="2218958680" r:id="rId13"/>
    <p:sldLayoutId id="2218958681" r:id="rId14"/>
    <p:sldLayoutId id="2218958682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pn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2819400"/>
            <a:ext cx="7239000" cy="1938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99" dirty="0">
                <a:latin typeface="Couture" pitchFamily="34" charset="0"/>
              </a:rPr>
              <a:t>WRAP REPORT  </a:t>
            </a:r>
          </a:p>
          <a:p>
            <a:pPr algn="ctr"/>
            <a:endParaRPr lang="en-US" sz="2999" dirty="0">
              <a:latin typeface="Couture" pitchFamily="34" charset="0"/>
            </a:endParaRPr>
          </a:p>
          <a:p>
            <a:pPr algn="ctr"/>
            <a:r>
              <a:rPr lang="en-US" sz="2999" dirty="0">
                <a:latin typeface="Couture" pitchFamily="34" charset="0"/>
              </a:rPr>
              <a:t>ORAU – BMC</a:t>
            </a:r>
          </a:p>
          <a:p>
            <a:pPr algn="ctr"/>
            <a:r>
              <a:rPr lang="en-US" sz="2999" dirty="0">
                <a:latin typeface="Couture" pitchFamily="34" charset="0"/>
              </a:rPr>
              <a:t>Campaign 5 – NALOXONE Digital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029D79-ECCC-46DA-A2EF-E40A6A8374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6362284"/>
            <a:ext cx="944188" cy="46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88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D4A93-A138-AB6A-B237-954BC342A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535053"/>
              </p:ext>
            </p:extLst>
          </p:nvPr>
        </p:nvGraphicFramePr>
        <p:xfrm>
          <a:off x="1143000" y="1143000"/>
          <a:ext cx="5943600" cy="5431615"/>
        </p:xfrm>
        <a:graphic>
          <a:graphicData uri="http://schemas.openxmlformats.org/drawingml/2006/table">
            <a:tbl>
              <a:tblPr/>
              <a:tblGrid>
                <a:gridCol w="896859">
                  <a:extLst>
                    <a:ext uri="{9D8B030D-6E8A-4147-A177-3AD203B41FA5}">
                      <a16:colId xmlns:a16="http://schemas.microsoft.com/office/drawing/2014/main" val="2638587506"/>
                    </a:ext>
                  </a:extLst>
                </a:gridCol>
                <a:gridCol w="2523370">
                  <a:extLst>
                    <a:ext uri="{9D8B030D-6E8A-4147-A177-3AD203B41FA5}">
                      <a16:colId xmlns:a16="http://schemas.microsoft.com/office/drawing/2014/main" val="1171660204"/>
                    </a:ext>
                  </a:extLst>
                </a:gridCol>
                <a:gridCol w="1337691">
                  <a:extLst>
                    <a:ext uri="{9D8B030D-6E8A-4147-A177-3AD203B41FA5}">
                      <a16:colId xmlns:a16="http://schemas.microsoft.com/office/drawing/2014/main" val="4163777714"/>
                    </a:ext>
                  </a:extLst>
                </a:gridCol>
                <a:gridCol w="1185680">
                  <a:extLst>
                    <a:ext uri="{9D8B030D-6E8A-4147-A177-3AD203B41FA5}">
                      <a16:colId xmlns:a16="http://schemas.microsoft.com/office/drawing/2014/main" val="1284900795"/>
                    </a:ext>
                  </a:extLst>
                </a:gridCol>
              </a:tblGrid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7381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02301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83,528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83945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39,617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73777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04020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31,453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572784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30,713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45310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Methuen,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76189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01876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Tewksbury,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29,619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04731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Chelmsford,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28,885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1624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51410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Dracut,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25,303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33639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12769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Plymouth,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493795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Peabody,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19,811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38656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Amesbury,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26668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Gloucester,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0027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Danvers,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14,997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28536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01886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78856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Beverly,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77936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Hingham,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44003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12,348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42612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Newburyport,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12,299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19517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11,592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52607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02346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Middleboro,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11,555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39861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Marshfield,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10,368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47732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Pembroke,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9,923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52377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9,025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68763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02324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73906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Andover,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477500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02571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Wareham,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96229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Marblehead,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7,077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70001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6,872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044337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6,337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32721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Groveland,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5,816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20436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Abington,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792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844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D4A93-A138-AB6A-B237-954BC342A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210142"/>
              </p:ext>
            </p:extLst>
          </p:nvPr>
        </p:nvGraphicFramePr>
        <p:xfrm>
          <a:off x="1143000" y="1143000"/>
          <a:ext cx="5943600" cy="5431615"/>
        </p:xfrm>
        <a:graphic>
          <a:graphicData uri="http://schemas.openxmlformats.org/drawingml/2006/table">
            <a:tbl>
              <a:tblPr/>
              <a:tblGrid>
                <a:gridCol w="896859">
                  <a:extLst>
                    <a:ext uri="{9D8B030D-6E8A-4147-A177-3AD203B41FA5}">
                      <a16:colId xmlns:a16="http://schemas.microsoft.com/office/drawing/2014/main" val="2638587506"/>
                    </a:ext>
                  </a:extLst>
                </a:gridCol>
                <a:gridCol w="2523370">
                  <a:extLst>
                    <a:ext uri="{9D8B030D-6E8A-4147-A177-3AD203B41FA5}">
                      <a16:colId xmlns:a16="http://schemas.microsoft.com/office/drawing/2014/main" val="1171660204"/>
                    </a:ext>
                  </a:extLst>
                </a:gridCol>
                <a:gridCol w="1337691">
                  <a:extLst>
                    <a:ext uri="{9D8B030D-6E8A-4147-A177-3AD203B41FA5}">
                      <a16:colId xmlns:a16="http://schemas.microsoft.com/office/drawing/2014/main" val="4163777714"/>
                    </a:ext>
                  </a:extLst>
                </a:gridCol>
                <a:gridCol w="1185680">
                  <a:extLst>
                    <a:ext uri="{9D8B030D-6E8A-4147-A177-3AD203B41FA5}">
                      <a16:colId xmlns:a16="http://schemas.microsoft.com/office/drawing/2014/main" val="1284900795"/>
                    </a:ext>
                  </a:extLst>
                </a:gridCol>
              </a:tblGrid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7381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Rockland,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5,486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95275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01879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Tyngsboro,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5,476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68077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25029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02066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Scituate,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77474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20790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01741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Carlisle,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986610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91536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Hanover,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48807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Duxbury,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27647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01949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Middleton,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56868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70709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Kingston,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10332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Ipswich,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24518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Georgetown,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98412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88426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Boxford,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278916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45821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02739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Mattapoisett,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54540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02382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Whitman,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0721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02770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Rochester,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76046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Carver,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65195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502258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02347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Lakeville,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993200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Essex,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501637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02379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Bridgewater,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89697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02341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22571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Merrimac,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651979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02338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Halifax,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25529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Chelmsford,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661117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46536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52225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Byfield,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16705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01831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Haverhill,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61967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01853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675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2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ZIP CODE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D4A93-A138-AB6A-B237-954BC342A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86156"/>
              </p:ext>
            </p:extLst>
          </p:nvPr>
        </p:nvGraphicFramePr>
        <p:xfrm>
          <a:off x="1143000" y="1143000"/>
          <a:ext cx="5943600" cy="1551890"/>
        </p:xfrm>
        <a:graphic>
          <a:graphicData uri="http://schemas.openxmlformats.org/drawingml/2006/table">
            <a:tbl>
              <a:tblPr/>
              <a:tblGrid>
                <a:gridCol w="896859">
                  <a:extLst>
                    <a:ext uri="{9D8B030D-6E8A-4147-A177-3AD203B41FA5}">
                      <a16:colId xmlns:a16="http://schemas.microsoft.com/office/drawing/2014/main" val="2638587506"/>
                    </a:ext>
                  </a:extLst>
                </a:gridCol>
                <a:gridCol w="2523370">
                  <a:extLst>
                    <a:ext uri="{9D8B030D-6E8A-4147-A177-3AD203B41FA5}">
                      <a16:colId xmlns:a16="http://schemas.microsoft.com/office/drawing/2014/main" val="1171660204"/>
                    </a:ext>
                  </a:extLst>
                </a:gridCol>
                <a:gridCol w="1337691">
                  <a:extLst>
                    <a:ext uri="{9D8B030D-6E8A-4147-A177-3AD203B41FA5}">
                      <a16:colId xmlns:a16="http://schemas.microsoft.com/office/drawing/2014/main" val="4163777714"/>
                    </a:ext>
                  </a:extLst>
                </a:gridCol>
                <a:gridCol w="1185680">
                  <a:extLst>
                    <a:ext uri="{9D8B030D-6E8A-4147-A177-3AD203B41FA5}">
                      <a16:colId xmlns:a16="http://schemas.microsoft.com/office/drawing/2014/main" val="1284900795"/>
                    </a:ext>
                  </a:extLst>
                </a:gridCol>
              </a:tblGrid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Zip Codes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7381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01908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Nahant,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460457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Plymouth,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21063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01822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Billerica,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212251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01903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60969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01865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Nutting Lake,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685894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02367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Plympton,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50060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02044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Hingham,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368453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02359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Hanson,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654452"/>
                  </a:ext>
                </a:extLst>
              </a:tr>
              <a:tr h="56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01910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Lynn, Massachusetts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89" marR="2789" marT="2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132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96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CREATIVE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848549-5EB4-1606-CA06-C09DB65A8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54915"/>
              </p:ext>
            </p:extLst>
          </p:nvPr>
        </p:nvGraphicFramePr>
        <p:xfrm>
          <a:off x="990600" y="1600200"/>
          <a:ext cx="7010400" cy="4941958"/>
        </p:xfrm>
        <a:graphic>
          <a:graphicData uri="http://schemas.openxmlformats.org/drawingml/2006/table">
            <a:tbl>
              <a:tblPr/>
              <a:tblGrid>
                <a:gridCol w="4164933">
                  <a:extLst>
                    <a:ext uri="{9D8B030D-6E8A-4147-A177-3AD203B41FA5}">
                      <a16:colId xmlns:a16="http://schemas.microsoft.com/office/drawing/2014/main" val="1920319328"/>
                    </a:ext>
                  </a:extLst>
                </a:gridCol>
                <a:gridCol w="948489">
                  <a:extLst>
                    <a:ext uri="{9D8B030D-6E8A-4147-A177-3AD203B41FA5}">
                      <a16:colId xmlns:a16="http://schemas.microsoft.com/office/drawing/2014/main" val="2720961110"/>
                    </a:ext>
                  </a:extLst>
                </a:gridCol>
                <a:gridCol w="948489">
                  <a:extLst>
                    <a:ext uri="{9D8B030D-6E8A-4147-A177-3AD203B41FA5}">
                      <a16:colId xmlns:a16="http://schemas.microsoft.com/office/drawing/2014/main" val="811116669"/>
                    </a:ext>
                  </a:extLst>
                </a:gridCol>
                <a:gridCol w="948489">
                  <a:extLst>
                    <a:ext uri="{9D8B030D-6E8A-4147-A177-3AD203B41FA5}">
                      <a16:colId xmlns:a16="http://schemas.microsoft.com/office/drawing/2014/main" val="3995477786"/>
                    </a:ext>
                  </a:extLst>
                </a:gridCol>
              </a:tblGrid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867295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320x50.png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139,000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47669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Naloxone_320x50.png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137,939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832954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320x50Brockton Naloxone.png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132,158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585395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Naloxone_320x50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61,639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455736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320x50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60,790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12177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320x50 SPABrockton Naloxone_SPANISH.png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59,535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068612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728x90Brockton Naloxone.png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19,034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4830893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728x90.png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17,712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892978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Naloxone_728x90.png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17,573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410532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728x90 SPABrockton Naloxone_SPANISH.png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16,658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915901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728x90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15,663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92252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Naloxone_728x90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13,012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531146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300x250.png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7,393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26866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Naxolone 300x250.png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6,931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652633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Naloxone 300x250.png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6,805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174240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Naxolone 300x250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20985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300x250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511549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Naloxone SPA 300x250_SPANISH.png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2,877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875504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300x600.png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348850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160x600.png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807402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160x600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89084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300x600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379547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Naloxone_300x600.png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7.81%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576326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300x600Brockton Naloxone.png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4.17%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367211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160x600Brockton Naloxone.png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6131990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Naloxone_160x600.png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13.04%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303618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Naloxone_300x600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17.39%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680857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160x600 SPABrockton Naloxone_SPANISH.png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6.25%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905455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300x600 SPABrockton Naloxone_SPANISH.png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162870"/>
                  </a:ext>
                </a:extLst>
              </a:tr>
              <a:tr h="142722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Naloxone_160x600 SPA_SPANISH.png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018" marR="7018" marT="7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477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482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90678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752600" y="381000"/>
            <a:ext cx="76962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DEVICE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A1B767-02E9-8D4A-32F6-C1B1ADB6D6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1628775"/>
            <a:ext cx="657225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88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A70AF5-A83F-4538-81AF-C5C62E82573D}"/>
              </a:ext>
            </a:extLst>
          </p:cNvPr>
          <p:cNvSpPr txBox="1"/>
          <p:nvPr/>
        </p:nvSpPr>
        <p:spPr>
          <a:xfrm>
            <a:off x="228600" y="304800"/>
            <a:ext cx="8686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TOP VIEWED SITES – DISPLAY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50B6D4-6508-4287-8045-9CE7A4D93C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2306" y="6254933"/>
            <a:ext cx="944188" cy="4686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C392E8C-BCEF-4AA0-8B9C-E3BC89EC59C4}"/>
              </a:ext>
            </a:extLst>
          </p:cNvPr>
          <p:cNvSpPr txBox="1"/>
          <p:nvPr/>
        </p:nvSpPr>
        <p:spPr>
          <a:xfrm>
            <a:off x="304800" y="914400"/>
            <a:ext cx="137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1Weather</a:t>
            </a:r>
          </a:p>
          <a:p>
            <a:r>
              <a:rPr lang="en-US" sz="700" dirty="0"/>
              <a:t>6pm</a:t>
            </a:r>
          </a:p>
          <a:p>
            <a:r>
              <a:rPr lang="en-US" sz="700" dirty="0"/>
              <a:t>AARP</a:t>
            </a:r>
          </a:p>
          <a:p>
            <a:r>
              <a:rPr lang="en-US" sz="700" dirty="0"/>
              <a:t>ABC</a:t>
            </a:r>
          </a:p>
          <a:p>
            <a:r>
              <a:rPr lang="en-US" sz="700" dirty="0"/>
              <a:t>ABPV</a:t>
            </a:r>
          </a:p>
          <a:p>
            <a:r>
              <a:rPr lang="en-US" sz="700" dirty="0"/>
              <a:t>AccuWeather</a:t>
            </a:r>
          </a:p>
          <a:p>
            <a:r>
              <a:rPr lang="en-US" sz="700" dirty="0" err="1"/>
              <a:t>ActiveBeat</a:t>
            </a:r>
            <a:endParaRPr lang="en-US" sz="700" dirty="0"/>
          </a:p>
          <a:p>
            <a:r>
              <a:rPr lang="en-US" sz="700" dirty="0"/>
              <a:t>Al Jazeera</a:t>
            </a:r>
          </a:p>
          <a:p>
            <a:r>
              <a:rPr lang="en-US" sz="700" dirty="0"/>
              <a:t>All </a:t>
            </a:r>
            <a:r>
              <a:rPr lang="en-US" sz="700" dirty="0" err="1"/>
              <a:t>Kpop</a:t>
            </a:r>
            <a:endParaRPr lang="en-US" sz="700" dirty="0"/>
          </a:p>
          <a:p>
            <a:r>
              <a:rPr lang="en-US" sz="700" dirty="0" err="1"/>
              <a:t>Allrecipes</a:t>
            </a:r>
            <a:endParaRPr lang="en-US" sz="700" dirty="0"/>
          </a:p>
          <a:p>
            <a:r>
              <a:rPr lang="en-US" sz="700" dirty="0"/>
              <a:t>AOL</a:t>
            </a:r>
          </a:p>
          <a:p>
            <a:r>
              <a:rPr lang="en-US" sz="700" dirty="0"/>
              <a:t>AP News</a:t>
            </a:r>
          </a:p>
          <a:p>
            <a:r>
              <a:rPr lang="en-US" sz="700" dirty="0" err="1"/>
              <a:t>AskMen</a:t>
            </a:r>
            <a:endParaRPr lang="en-US" sz="700" dirty="0"/>
          </a:p>
          <a:p>
            <a:r>
              <a:rPr lang="en-US" sz="700" dirty="0"/>
              <a:t>Atlanta Black Star</a:t>
            </a:r>
          </a:p>
          <a:p>
            <a:r>
              <a:rPr lang="en-US" sz="700" dirty="0" err="1"/>
              <a:t>Audiomack</a:t>
            </a:r>
            <a:endParaRPr lang="en-US" sz="700" dirty="0"/>
          </a:p>
          <a:p>
            <a:r>
              <a:rPr lang="en-US" sz="700" dirty="0"/>
              <a:t>Baby Names</a:t>
            </a:r>
          </a:p>
          <a:p>
            <a:r>
              <a:rPr lang="en-US" sz="700" dirty="0"/>
              <a:t>Baby Tracker</a:t>
            </a:r>
          </a:p>
          <a:p>
            <a:r>
              <a:rPr lang="en-US" sz="700" dirty="0"/>
              <a:t>Barstool Sports</a:t>
            </a:r>
          </a:p>
          <a:p>
            <a:r>
              <a:rPr lang="en-US" sz="700" dirty="0"/>
              <a:t>Baseball Reference</a:t>
            </a:r>
          </a:p>
          <a:p>
            <a:r>
              <a:rPr lang="en-US" sz="700" dirty="0"/>
              <a:t>BET</a:t>
            </a:r>
          </a:p>
          <a:p>
            <a:r>
              <a:rPr lang="en-US" sz="700" dirty="0"/>
              <a:t>Better Homes and Gardens</a:t>
            </a:r>
          </a:p>
          <a:p>
            <a:r>
              <a:rPr lang="en-US" sz="700" dirty="0"/>
              <a:t>Bible</a:t>
            </a:r>
          </a:p>
          <a:p>
            <a:r>
              <a:rPr lang="en-US" sz="700" dirty="0"/>
              <a:t>Billboard</a:t>
            </a:r>
          </a:p>
          <a:p>
            <a:r>
              <a:rPr lang="en-US" sz="700" dirty="0"/>
              <a:t>Bingo</a:t>
            </a:r>
          </a:p>
          <a:p>
            <a:r>
              <a:rPr lang="en-US" sz="700" dirty="0"/>
              <a:t>Biography</a:t>
            </a:r>
          </a:p>
          <a:p>
            <a:r>
              <a:rPr lang="en-US" sz="700" dirty="0" err="1"/>
              <a:t>BitLife</a:t>
            </a:r>
            <a:endParaRPr lang="en-US" sz="700" dirty="0"/>
          </a:p>
          <a:p>
            <a:r>
              <a:rPr lang="en-US" sz="700" dirty="0"/>
              <a:t>Blackjack</a:t>
            </a:r>
          </a:p>
          <a:p>
            <a:r>
              <a:rPr lang="en-US" sz="700" dirty="0"/>
              <a:t>Bleacher Report</a:t>
            </a:r>
          </a:p>
          <a:p>
            <a:r>
              <a:rPr lang="en-US" sz="700" dirty="0"/>
              <a:t>Bleeding Cool</a:t>
            </a:r>
          </a:p>
          <a:p>
            <a:r>
              <a:rPr lang="en-US" sz="700" dirty="0"/>
              <a:t>Boat Trader</a:t>
            </a:r>
          </a:p>
          <a:p>
            <a:r>
              <a:rPr lang="en-US" sz="700" dirty="0"/>
              <a:t>Boggle With Friends</a:t>
            </a:r>
          </a:p>
          <a:p>
            <a:r>
              <a:rPr lang="en-US" sz="700" dirty="0"/>
              <a:t>Bon Appetit</a:t>
            </a:r>
          </a:p>
          <a:p>
            <a:r>
              <a:rPr lang="en-US" sz="700" dirty="0" err="1"/>
              <a:t>BoostMobile</a:t>
            </a:r>
            <a:endParaRPr lang="en-US" sz="700" dirty="0"/>
          </a:p>
          <a:p>
            <a:r>
              <a:rPr lang="en-US" sz="700" dirty="0"/>
              <a:t>Bored Panda</a:t>
            </a:r>
          </a:p>
          <a:p>
            <a:r>
              <a:rPr lang="en-US" sz="700" dirty="0"/>
              <a:t>Boston</a:t>
            </a:r>
          </a:p>
          <a:p>
            <a:r>
              <a:rPr lang="en-US" sz="700" dirty="0"/>
              <a:t>Boston Herald</a:t>
            </a:r>
          </a:p>
          <a:p>
            <a:r>
              <a:rPr lang="en-US" sz="700" dirty="0"/>
              <a:t>Bowling</a:t>
            </a:r>
          </a:p>
          <a:p>
            <a:r>
              <a:rPr lang="en-US" sz="700" dirty="0" err="1"/>
              <a:t>Bowmasters</a:t>
            </a:r>
            <a:endParaRPr lang="en-US" sz="700" dirty="0"/>
          </a:p>
          <a:p>
            <a:r>
              <a:rPr lang="en-US" sz="700" dirty="0" err="1"/>
              <a:t>BoxRec</a:t>
            </a:r>
            <a:endParaRPr lang="en-US" sz="700" dirty="0"/>
          </a:p>
          <a:p>
            <a:r>
              <a:rPr lang="en-US" sz="700" dirty="0" err="1"/>
              <a:t>Broadcastify</a:t>
            </a:r>
            <a:endParaRPr lang="en-US" sz="700" dirty="0"/>
          </a:p>
          <a:p>
            <a:r>
              <a:rPr lang="en-US" sz="700" dirty="0" err="1"/>
              <a:t>BroBible</a:t>
            </a:r>
            <a:endParaRPr lang="en-US" sz="700" dirty="0"/>
          </a:p>
          <a:p>
            <a:r>
              <a:rPr lang="en-US" sz="700" dirty="0"/>
              <a:t>Business Insider</a:t>
            </a:r>
          </a:p>
          <a:p>
            <a:r>
              <a:rPr lang="en-US" sz="700" dirty="0"/>
              <a:t>Buzzfeed</a:t>
            </a:r>
          </a:p>
          <a:p>
            <a:r>
              <a:rPr lang="en-US" sz="700" dirty="0" err="1"/>
              <a:t>Cageside</a:t>
            </a:r>
            <a:r>
              <a:rPr lang="en-US" sz="700" dirty="0"/>
              <a:t> Seats</a:t>
            </a:r>
          </a:p>
          <a:p>
            <a:r>
              <a:rPr lang="en-US" sz="700" dirty="0"/>
              <a:t>Calamity Mod</a:t>
            </a:r>
          </a:p>
          <a:p>
            <a:r>
              <a:rPr lang="en-US" sz="700" dirty="0" err="1"/>
              <a:t>CallApp</a:t>
            </a:r>
            <a:endParaRPr lang="en-US" sz="700" dirty="0"/>
          </a:p>
          <a:p>
            <a:r>
              <a:rPr lang="en-US" sz="700" dirty="0"/>
              <a:t>Canasta</a:t>
            </a:r>
          </a:p>
          <a:p>
            <a:r>
              <a:rPr lang="en-US" sz="700" dirty="0"/>
              <a:t>Card Games</a:t>
            </a:r>
          </a:p>
          <a:p>
            <a:r>
              <a:rPr lang="en-US" sz="700" dirty="0"/>
              <a:t>Casino Slot Machine</a:t>
            </a:r>
          </a:p>
          <a:p>
            <a:r>
              <a:rPr lang="en-US" sz="700" dirty="0"/>
              <a:t>CBS</a:t>
            </a:r>
          </a:p>
          <a:p>
            <a:r>
              <a:rPr lang="en-US" sz="700" dirty="0"/>
              <a:t>CBS Sports</a:t>
            </a:r>
          </a:p>
          <a:p>
            <a:r>
              <a:rPr lang="en-US" sz="700" dirty="0"/>
              <a:t>Celeb Dirty Laundry</a:t>
            </a:r>
          </a:p>
          <a:p>
            <a:r>
              <a:rPr lang="en-US" sz="700" dirty="0"/>
              <a:t>Celebrating The Soaps</a:t>
            </a:r>
          </a:p>
          <a:p>
            <a:endParaRPr lang="en-US" sz="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1F67D9-6FEC-E7D7-1D03-30F94F275602}"/>
              </a:ext>
            </a:extLst>
          </p:cNvPr>
          <p:cNvSpPr txBox="1"/>
          <p:nvPr/>
        </p:nvSpPr>
        <p:spPr>
          <a:xfrm>
            <a:off x="1447800" y="914400"/>
            <a:ext cx="137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Chicago Sun-Times</a:t>
            </a:r>
          </a:p>
          <a:p>
            <a:r>
              <a:rPr lang="en-US" sz="700" dirty="0"/>
              <a:t>China Times</a:t>
            </a:r>
          </a:p>
          <a:p>
            <a:r>
              <a:rPr lang="en-US" sz="700" dirty="0"/>
              <a:t>Classmates</a:t>
            </a:r>
          </a:p>
          <a:p>
            <a:r>
              <a:rPr lang="en-US" sz="700" dirty="0"/>
              <a:t>CNBC</a:t>
            </a:r>
          </a:p>
          <a:p>
            <a:r>
              <a:rPr lang="en-US" sz="700" dirty="0"/>
              <a:t>CNN</a:t>
            </a:r>
          </a:p>
          <a:p>
            <a:r>
              <a:rPr lang="en-US" sz="700" dirty="0"/>
              <a:t>Collider</a:t>
            </a:r>
          </a:p>
          <a:p>
            <a:r>
              <a:rPr lang="en-US" sz="700" dirty="0"/>
              <a:t>Cosmopolitan</a:t>
            </a:r>
          </a:p>
          <a:p>
            <a:r>
              <a:rPr lang="en-US" sz="700" dirty="0"/>
              <a:t>Country Living</a:t>
            </a:r>
          </a:p>
          <a:p>
            <a:r>
              <a:rPr lang="en-US" sz="700" dirty="0"/>
              <a:t>Cox</a:t>
            </a:r>
          </a:p>
          <a:p>
            <a:r>
              <a:rPr lang="en-US" sz="700" dirty="0"/>
              <a:t>Craft Island</a:t>
            </a:r>
          </a:p>
          <a:p>
            <a:r>
              <a:rPr lang="en-US" sz="700" dirty="0"/>
              <a:t>Crooks and Liars</a:t>
            </a:r>
          </a:p>
          <a:p>
            <a:r>
              <a:rPr lang="en-US" sz="700" dirty="0"/>
              <a:t>Crossword</a:t>
            </a:r>
          </a:p>
          <a:p>
            <a:r>
              <a:rPr lang="en-US" sz="700" dirty="0" err="1"/>
              <a:t>CTPost</a:t>
            </a:r>
            <a:endParaRPr lang="en-US" sz="700" dirty="0"/>
          </a:p>
          <a:p>
            <a:r>
              <a:rPr lang="en-US" sz="700" dirty="0"/>
              <a:t>Daily Caller</a:t>
            </a:r>
          </a:p>
          <a:p>
            <a:r>
              <a:rPr lang="en-US" sz="700" dirty="0"/>
              <a:t>Daily Choices</a:t>
            </a:r>
          </a:p>
          <a:p>
            <a:r>
              <a:rPr lang="en-US" sz="700" dirty="0"/>
              <a:t>Daily Kos</a:t>
            </a:r>
          </a:p>
          <a:p>
            <a:r>
              <a:rPr lang="en-US" sz="700" dirty="0"/>
              <a:t>Daily Mail</a:t>
            </a:r>
          </a:p>
          <a:p>
            <a:r>
              <a:rPr lang="en-US" sz="700" dirty="0"/>
              <a:t>Daily Soap Dish</a:t>
            </a:r>
          </a:p>
          <a:p>
            <a:r>
              <a:rPr lang="en-US" sz="700" dirty="0"/>
              <a:t>Daily Voice</a:t>
            </a:r>
          </a:p>
          <a:p>
            <a:r>
              <a:rPr lang="en-US" sz="700" dirty="0" err="1"/>
              <a:t>DatPiff</a:t>
            </a:r>
            <a:endParaRPr lang="en-US" sz="700" dirty="0"/>
          </a:p>
          <a:p>
            <a:r>
              <a:rPr lang="en-US" sz="700" dirty="0"/>
              <a:t>Delish</a:t>
            </a:r>
          </a:p>
          <a:p>
            <a:r>
              <a:rPr lang="en-US" sz="700" dirty="0" err="1"/>
              <a:t>Diario</a:t>
            </a:r>
            <a:r>
              <a:rPr lang="en-US" sz="700" dirty="0"/>
              <a:t> Deportivo Diez</a:t>
            </a:r>
          </a:p>
          <a:p>
            <a:r>
              <a:rPr lang="en-US" sz="700" dirty="0"/>
              <a:t>Dictionary</a:t>
            </a:r>
          </a:p>
          <a:p>
            <a:r>
              <a:rPr lang="en-US" sz="700" dirty="0"/>
              <a:t>Digital Spy</a:t>
            </a:r>
          </a:p>
          <a:p>
            <a:r>
              <a:rPr lang="en-US" sz="700" dirty="0"/>
              <a:t>Dilbert</a:t>
            </a:r>
          </a:p>
          <a:p>
            <a:r>
              <a:rPr lang="en-US" sz="700" dirty="0"/>
              <a:t>DMV</a:t>
            </a:r>
          </a:p>
          <a:p>
            <a:r>
              <a:rPr lang="en-US" sz="700" dirty="0"/>
              <a:t>Dominoes</a:t>
            </a:r>
          </a:p>
          <a:p>
            <a:r>
              <a:rPr lang="en-US" sz="700" dirty="0"/>
              <a:t>Drudge Report</a:t>
            </a:r>
          </a:p>
          <a:p>
            <a:r>
              <a:rPr lang="en-US" sz="700" dirty="0"/>
              <a:t>E!</a:t>
            </a:r>
          </a:p>
          <a:p>
            <a:r>
              <a:rPr lang="en-US" sz="700" dirty="0"/>
              <a:t>Easy Game</a:t>
            </a:r>
          </a:p>
          <a:p>
            <a:r>
              <a:rPr lang="en-US" sz="700" dirty="0"/>
              <a:t>Eat This, Not That</a:t>
            </a:r>
          </a:p>
          <a:p>
            <a:r>
              <a:rPr lang="en-US" sz="700" dirty="0"/>
              <a:t>Eat Well 101</a:t>
            </a:r>
          </a:p>
          <a:p>
            <a:r>
              <a:rPr lang="en-US" sz="700" dirty="0" err="1"/>
              <a:t>eBaum's</a:t>
            </a:r>
            <a:r>
              <a:rPr lang="en-US" sz="700" dirty="0"/>
              <a:t> World</a:t>
            </a:r>
          </a:p>
          <a:p>
            <a:r>
              <a:rPr lang="en-US" sz="700" dirty="0"/>
              <a:t>eBay</a:t>
            </a:r>
          </a:p>
          <a:p>
            <a:r>
              <a:rPr lang="en-US" sz="700" dirty="0"/>
              <a:t>Eighties Kids</a:t>
            </a:r>
          </a:p>
          <a:p>
            <a:r>
              <a:rPr lang="en-US" sz="700" dirty="0"/>
              <a:t>El </a:t>
            </a:r>
            <a:r>
              <a:rPr lang="en-US" sz="700" dirty="0" err="1"/>
              <a:t>Diario</a:t>
            </a:r>
            <a:r>
              <a:rPr lang="en-US" sz="700" dirty="0"/>
              <a:t> NY</a:t>
            </a:r>
          </a:p>
          <a:p>
            <a:r>
              <a:rPr lang="en-US" sz="700" dirty="0"/>
              <a:t>El Nuevo </a:t>
            </a:r>
            <a:r>
              <a:rPr lang="en-US" sz="700" dirty="0" err="1"/>
              <a:t>Dia</a:t>
            </a:r>
            <a:endParaRPr lang="en-US" sz="700" dirty="0"/>
          </a:p>
          <a:p>
            <a:r>
              <a:rPr lang="en-US" sz="700" dirty="0"/>
              <a:t>Elite Daily</a:t>
            </a:r>
          </a:p>
          <a:p>
            <a:r>
              <a:rPr lang="en-US" sz="700" dirty="0"/>
              <a:t>Elle</a:t>
            </a:r>
          </a:p>
          <a:p>
            <a:r>
              <a:rPr lang="en-US" sz="700" dirty="0" err="1"/>
              <a:t>eNotes</a:t>
            </a:r>
            <a:endParaRPr lang="en-US" sz="700" dirty="0"/>
          </a:p>
          <a:p>
            <a:r>
              <a:rPr lang="en-US" sz="700" dirty="0"/>
              <a:t>Entertainment Weekly</a:t>
            </a:r>
          </a:p>
          <a:p>
            <a:r>
              <a:rPr lang="en-US" sz="700" dirty="0" err="1"/>
              <a:t>Epicstream</a:t>
            </a:r>
            <a:endParaRPr lang="en-US" sz="700" dirty="0"/>
          </a:p>
          <a:p>
            <a:r>
              <a:rPr lang="en-US" sz="700" dirty="0" err="1"/>
              <a:t>Equibase</a:t>
            </a:r>
            <a:endParaRPr lang="en-US" sz="700" dirty="0"/>
          </a:p>
          <a:p>
            <a:r>
              <a:rPr lang="en-US" sz="700" dirty="0"/>
              <a:t>ESPN</a:t>
            </a:r>
          </a:p>
          <a:p>
            <a:r>
              <a:rPr lang="en-US" sz="700" dirty="0"/>
              <a:t>Esquire</a:t>
            </a:r>
          </a:p>
          <a:p>
            <a:r>
              <a:rPr lang="en-US" sz="700" dirty="0"/>
              <a:t>Extra</a:t>
            </a:r>
          </a:p>
          <a:p>
            <a:r>
              <a:rPr lang="en-US" sz="700" dirty="0" err="1"/>
              <a:t>Facty</a:t>
            </a:r>
            <a:r>
              <a:rPr lang="en-US" sz="700" dirty="0"/>
              <a:t> Health</a:t>
            </a:r>
          </a:p>
          <a:p>
            <a:r>
              <a:rPr lang="en-US" sz="700" dirty="0"/>
              <a:t>Family Handyman</a:t>
            </a:r>
          </a:p>
          <a:p>
            <a:r>
              <a:rPr lang="en-US" sz="700" dirty="0"/>
              <a:t>Fandango</a:t>
            </a:r>
          </a:p>
          <a:p>
            <a:r>
              <a:rPr lang="en-US" sz="700" dirty="0"/>
              <a:t>Fandom</a:t>
            </a:r>
          </a:p>
          <a:p>
            <a:r>
              <a:rPr lang="en-US" sz="700" dirty="0" err="1"/>
              <a:t>Fantrax</a:t>
            </a:r>
            <a:endParaRPr lang="en-US" sz="700" dirty="0"/>
          </a:p>
          <a:p>
            <a:r>
              <a:rPr lang="en-US" sz="700" dirty="0"/>
              <a:t>Field &amp; Stream</a:t>
            </a:r>
          </a:p>
          <a:p>
            <a:r>
              <a:rPr lang="en-US" sz="700" dirty="0"/>
              <a:t>Find A Grave</a:t>
            </a:r>
          </a:p>
          <a:p>
            <a:endParaRPr lang="en-US" sz="7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71C778-22C1-628E-6864-931A0DC2EAA2}"/>
              </a:ext>
            </a:extLst>
          </p:cNvPr>
          <p:cNvSpPr txBox="1"/>
          <p:nvPr/>
        </p:nvSpPr>
        <p:spPr>
          <a:xfrm>
            <a:off x="2743200" y="914400"/>
            <a:ext cx="137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FiveThirtyEight</a:t>
            </a:r>
          </a:p>
          <a:p>
            <a:r>
              <a:rPr lang="en-US" sz="700" dirty="0"/>
              <a:t>FlightAware</a:t>
            </a:r>
          </a:p>
          <a:p>
            <a:r>
              <a:rPr lang="en-US" sz="700" dirty="0"/>
              <a:t>Flipboard</a:t>
            </a:r>
          </a:p>
          <a:p>
            <a:r>
              <a:rPr lang="en-US" sz="700" dirty="0" err="1"/>
              <a:t>FloSports</a:t>
            </a:r>
            <a:endParaRPr lang="en-US" sz="700" dirty="0"/>
          </a:p>
          <a:p>
            <a:r>
              <a:rPr lang="en-US" sz="700" dirty="0"/>
              <a:t>Flow Free</a:t>
            </a:r>
          </a:p>
          <a:p>
            <a:r>
              <a:rPr lang="en-US" sz="700" dirty="0" err="1"/>
              <a:t>Fodors</a:t>
            </a:r>
            <a:endParaRPr lang="en-US" sz="700" dirty="0"/>
          </a:p>
          <a:p>
            <a:r>
              <a:rPr lang="en-US" sz="700" dirty="0"/>
              <a:t>Forbes</a:t>
            </a:r>
          </a:p>
          <a:p>
            <a:r>
              <a:rPr lang="en-US" sz="700" dirty="0"/>
              <a:t>Ford</a:t>
            </a:r>
          </a:p>
          <a:p>
            <a:r>
              <a:rPr lang="en-US" sz="700" dirty="0"/>
              <a:t>Fortnite</a:t>
            </a:r>
          </a:p>
          <a:p>
            <a:r>
              <a:rPr lang="en-US" sz="700" dirty="0"/>
              <a:t>Fox News</a:t>
            </a:r>
          </a:p>
          <a:p>
            <a:r>
              <a:rPr lang="en-US" sz="700" dirty="0"/>
              <a:t>FUTBIN</a:t>
            </a:r>
          </a:p>
          <a:p>
            <a:r>
              <a:rPr lang="en-US" sz="700" dirty="0" err="1"/>
              <a:t>Gaana</a:t>
            </a:r>
            <a:r>
              <a:rPr lang="en-US" sz="700" dirty="0"/>
              <a:t> Music</a:t>
            </a:r>
          </a:p>
          <a:p>
            <a:r>
              <a:rPr lang="en-US" sz="700" dirty="0" err="1"/>
              <a:t>GamesRadar</a:t>
            </a:r>
            <a:r>
              <a:rPr lang="en-US" sz="700" dirty="0"/>
              <a:t>+</a:t>
            </a:r>
          </a:p>
          <a:p>
            <a:r>
              <a:rPr lang="en-US" sz="700" dirty="0"/>
              <a:t>GasBuddy</a:t>
            </a:r>
          </a:p>
          <a:p>
            <a:r>
              <a:rPr lang="en-US" sz="700" dirty="0"/>
              <a:t>Genius</a:t>
            </a:r>
          </a:p>
          <a:p>
            <a:r>
              <a:rPr lang="en-US" sz="700" dirty="0"/>
              <a:t>George Takei</a:t>
            </a:r>
          </a:p>
          <a:p>
            <a:r>
              <a:rPr lang="en-US" sz="700" dirty="0"/>
              <a:t>Gizmodo</a:t>
            </a:r>
          </a:p>
          <a:p>
            <a:r>
              <a:rPr lang="en-US" sz="700" dirty="0"/>
              <a:t>Glamour</a:t>
            </a:r>
          </a:p>
          <a:p>
            <a:r>
              <a:rPr lang="en-US" sz="700" dirty="0"/>
              <a:t>Glassdoor</a:t>
            </a:r>
          </a:p>
          <a:p>
            <a:r>
              <a:rPr lang="en-US" sz="700" dirty="0"/>
              <a:t>Good Housekeeping</a:t>
            </a:r>
          </a:p>
          <a:p>
            <a:r>
              <a:rPr lang="en-US" sz="700" dirty="0" err="1"/>
              <a:t>GreaterGood</a:t>
            </a:r>
            <a:endParaRPr lang="en-US" sz="700" dirty="0"/>
          </a:p>
          <a:p>
            <a:r>
              <a:rPr lang="en-US" sz="700" dirty="0"/>
              <a:t>GSN</a:t>
            </a:r>
          </a:p>
          <a:p>
            <a:r>
              <a:rPr lang="en-US" sz="700" dirty="0"/>
              <a:t>Guitar</a:t>
            </a:r>
          </a:p>
          <a:p>
            <a:r>
              <a:rPr lang="en-US" sz="700" dirty="0"/>
              <a:t>Harper's Bazaar</a:t>
            </a:r>
          </a:p>
          <a:p>
            <a:r>
              <a:rPr lang="en-US" sz="700" dirty="0"/>
              <a:t>Healthgrades</a:t>
            </a:r>
          </a:p>
          <a:p>
            <a:r>
              <a:rPr lang="en-US" sz="700" dirty="0"/>
              <a:t>Heavy.com</a:t>
            </a:r>
          </a:p>
          <a:p>
            <a:r>
              <a:rPr lang="en-US" sz="700" dirty="0"/>
              <a:t>Hello Magazine</a:t>
            </a:r>
          </a:p>
          <a:p>
            <a:r>
              <a:rPr lang="en-US" sz="700" dirty="0"/>
              <a:t>Herald Weekly</a:t>
            </a:r>
          </a:p>
          <a:p>
            <a:r>
              <a:rPr lang="en-US" sz="700" dirty="0"/>
              <a:t>HGTV</a:t>
            </a:r>
          </a:p>
          <a:p>
            <a:r>
              <a:rPr lang="en-US" sz="700" dirty="0"/>
              <a:t>History</a:t>
            </a:r>
          </a:p>
          <a:p>
            <a:r>
              <a:rPr lang="en-US" sz="700" dirty="0"/>
              <a:t>Hollywood Life</a:t>
            </a:r>
          </a:p>
          <a:p>
            <a:r>
              <a:rPr lang="en-US" sz="700" dirty="0"/>
              <a:t>Horoscope</a:t>
            </a:r>
          </a:p>
          <a:p>
            <a:r>
              <a:rPr lang="en-US" sz="700" dirty="0"/>
              <a:t>HOT 97</a:t>
            </a:r>
          </a:p>
          <a:p>
            <a:r>
              <a:rPr lang="en-US" sz="700" dirty="0" err="1"/>
              <a:t>HotNewHipHop</a:t>
            </a:r>
            <a:endParaRPr lang="en-US" sz="700" dirty="0"/>
          </a:p>
          <a:p>
            <a:r>
              <a:rPr lang="en-US" sz="700" dirty="0"/>
              <a:t>HowStuffWorks</a:t>
            </a:r>
          </a:p>
          <a:p>
            <a:r>
              <a:rPr lang="en-US" sz="700" dirty="0"/>
              <a:t>Huffington Post</a:t>
            </a:r>
          </a:p>
          <a:p>
            <a:r>
              <a:rPr lang="en-US" sz="700" dirty="0"/>
              <a:t>IGN</a:t>
            </a:r>
          </a:p>
          <a:p>
            <a:r>
              <a:rPr lang="en-US" sz="700" dirty="0"/>
              <a:t>iHeartRadio</a:t>
            </a:r>
          </a:p>
          <a:p>
            <a:r>
              <a:rPr lang="en-US" sz="700" dirty="0"/>
              <a:t>In Touch Weekly</a:t>
            </a:r>
          </a:p>
          <a:p>
            <a:r>
              <a:rPr lang="en-US" sz="700" dirty="0"/>
              <a:t>Inked</a:t>
            </a:r>
          </a:p>
          <a:p>
            <a:r>
              <a:rPr lang="en-US" sz="700" dirty="0"/>
              <a:t>Insider</a:t>
            </a:r>
          </a:p>
          <a:p>
            <a:r>
              <a:rPr lang="en-US" sz="700" dirty="0" err="1"/>
              <a:t>InStyle</a:t>
            </a:r>
            <a:endParaRPr lang="en-US" sz="700" dirty="0"/>
          </a:p>
          <a:p>
            <a:r>
              <a:rPr lang="en-US" sz="700" dirty="0"/>
              <a:t>JCPenney</a:t>
            </a:r>
          </a:p>
          <a:p>
            <a:r>
              <a:rPr lang="en-US" sz="700" dirty="0"/>
              <a:t>Jezebel</a:t>
            </a:r>
          </a:p>
          <a:p>
            <a:r>
              <a:rPr lang="en-US" sz="700" dirty="0"/>
              <a:t>Jigsaw Puzzle</a:t>
            </a:r>
          </a:p>
          <a:p>
            <a:r>
              <a:rPr lang="en-US" sz="700" dirty="0"/>
              <a:t>Know Your Meme</a:t>
            </a:r>
          </a:p>
          <a:p>
            <a:r>
              <a:rPr lang="en-US" sz="700" dirty="0" err="1"/>
              <a:t>Kpop</a:t>
            </a:r>
            <a:r>
              <a:rPr lang="en-US" sz="700" dirty="0"/>
              <a:t> Profiles</a:t>
            </a:r>
          </a:p>
          <a:p>
            <a:r>
              <a:rPr lang="en-US" sz="700" dirty="0"/>
              <a:t>La </a:t>
            </a:r>
            <a:r>
              <a:rPr lang="en-US" sz="700" dirty="0" err="1"/>
              <a:t>Nacion</a:t>
            </a:r>
            <a:endParaRPr lang="en-US" sz="700" dirty="0"/>
          </a:p>
          <a:p>
            <a:r>
              <a:rPr lang="en-US" sz="700" dirty="0"/>
              <a:t>La Opinion</a:t>
            </a:r>
          </a:p>
          <a:p>
            <a:r>
              <a:rPr lang="en-US" sz="700" dirty="0"/>
              <a:t>La </a:t>
            </a:r>
            <a:r>
              <a:rPr lang="en-US" sz="700" dirty="0" err="1"/>
              <a:t>Prensa</a:t>
            </a:r>
            <a:r>
              <a:rPr lang="en-US" sz="700" dirty="0"/>
              <a:t> Honduras</a:t>
            </a:r>
          </a:p>
          <a:p>
            <a:r>
              <a:rPr lang="en-US" sz="700" dirty="0"/>
              <a:t>LA Times</a:t>
            </a:r>
          </a:p>
          <a:p>
            <a:r>
              <a:rPr lang="en-US" sz="700" dirty="0" err="1"/>
              <a:t>LaPatilla</a:t>
            </a:r>
            <a:endParaRPr lang="en-US" sz="700" dirty="0"/>
          </a:p>
          <a:p>
            <a:r>
              <a:rPr lang="en-US" sz="700" dirty="0"/>
              <a:t>Larry Brown Sports</a:t>
            </a:r>
          </a:p>
          <a:p>
            <a:endParaRPr lang="en-US" sz="7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1D1500-E8D2-11CB-5EB0-60BB03C7BF1B}"/>
              </a:ext>
            </a:extLst>
          </p:cNvPr>
          <p:cNvSpPr txBox="1"/>
          <p:nvPr/>
        </p:nvSpPr>
        <p:spPr>
          <a:xfrm>
            <a:off x="4038600" y="914400"/>
            <a:ext cx="137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Law and Crime</a:t>
            </a:r>
          </a:p>
          <a:p>
            <a:r>
              <a:rPr lang="en-US" sz="700" dirty="0"/>
              <a:t>Letter Soup</a:t>
            </a:r>
          </a:p>
          <a:p>
            <a:r>
              <a:rPr lang="en-US" sz="700" dirty="0" err="1"/>
              <a:t>Letterboxd</a:t>
            </a:r>
            <a:endParaRPr lang="en-US" sz="700" dirty="0"/>
          </a:p>
          <a:p>
            <a:r>
              <a:rPr lang="en-US" sz="700" dirty="0"/>
              <a:t>Life &amp; Style</a:t>
            </a:r>
          </a:p>
          <a:p>
            <a:r>
              <a:rPr lang="en-US" sz="700" dirty="0"/>
              <a:t>Lifehacker</a:t>
            </a:r>
          </a:p>
          <a:p>
            <a:r>
              <a:rPr lang="en-US" sz="700" dirty="0" err="1"/>
              <a:t>LiveScore</a:t>
            </a:r>
            <a:endParaRPr lang="en-US" sz="700" dirty="0"/>
          </a:p>
          <a:p>
            <a:r>
              <a:rPr lang="en-US" sz="700" dirty="0"/>
              <a:t>Looper</a:t>
            </a:r>
          </a:p>
          <a:p>
            <a:r>
              <a:rPr lang="en-US" sz="700" dirty="0" err="1"/>
              <a:t>Loudwire</a:t>
            </a:r>
            <a:endParaRPr lang="en-US" sz="700" dirty="0"/>
          </a:p>
          <a:p>
            <a:r>
              <a:rPr lang="en-US" sz="700" dirty="0"/>
              <a:t>Love to Know</a:t>
            </a:r>
          </a:p>
          <a:p>
            <a:r>
              <a:rPr lang="en-US" sz="700" dirty="0"/>
              <a:t>Mail.com</a:t>
            </a:r>
          </a:p>
          <a:p>
            <a:r>
              <a:rPr lang="en-US" sz="700" dirty="0"/>
              <a:t>Manorama Online</a:t>
            </a:r>
          </a:p>
          <a:p>
            <a:r>
              <a:rPr lang="en-US" sz="700" dirty="0"/>
              <a:t>Manta</a:t>
            </a:r>
          </a:p>
          <a:p>
            <a:r>
              <a:rPr lang="en-US" sz="700" dirty="0"/>
              <a:t>Martha Stewart</a:t>
            </a:r>
          </a:p>
          <a:p>
            <a:r>
              <a:rPr lang="en-US" sz="700" dirty="0"/>
              <a:t>Mashed</a:t>
            </a:r>
          </a:p>
          <a:p>
            <a:r>
              <a:rPr lang="en-US" sz="700" dirty="0"/>
              <a:t>Mass Live</a:t>
            </a:r>
          </a:p>
          <a:p>
            <a:r>
              <a:rPr lang="en-US" sz="700" dirty="0"/>
              <a:t>Match</a:t>
            </a:r>
          </a:p>
          <a:p>
            <a:r>
              <a:rPr lang="en-US" sz="700" dirty="0" err="1"/>
              <a:t>Mediotiempo</a:t>
            </a:r>
            <a:endParaRPr lang="en-US" sz="700" dirty="0"/>
          </a:p>
          <a:p>
            <a:r>
              <a:rPr lang="en-US" sz="700" dirty="0"/>
              <a:t>Men's Health</a:t>
            </a:r>
          </a:p>
          <a:p>
            <a:r>
              <a:rPr lang="en-US" sz="700" dirty="0"/>
              <a:t>Merriam Webster</a:t>
            </a:r>
          </a:p>
          <a:p>
            <a:r>
              <a:rPr lang="en-US" sz="700" dirty="0"/>
              <a:t>Messenger</a:t>
            </a:r>
          </a:p>
          <a:p>
            <a:r>
              <a:rPr lang="en-US" sz="700" dirty="0" err="1"/>
              <a:t>metroPCS</a:t>
            </a:r>
            <a:endParaRPr lang="en-US" sz="700" dirty="0"/>
          </a:p>
          <a:p>
            <a:r>
              <a:rPr lang="en-US" sz="700" dirty="0"/>
              <a:t>Miami Herald</a:t>
            </a:r>
          </a:p>
          <a:p>
            <a:r>
              <a:rPr lang="en-US" sz="700" dirty="0"/>
              <a:t>Miami New Times</a:t>
            </a:r>
          </a:p>
          <a:p>
            <a:r>
              <a:rPr lang="en-US" sz="700" dirty="0"/>
              <a:t>Mirror</a:t>
            </a:r>
          </a:p>
          <a:p>
            <a:r>
              <a:rPr lang="en-US" sz="700" dirty="0" err="1"/>
              <a:t>MissyUSA</a:t>
            </a:r>
            <a:endParaRPr lang="en-US" sz="700" dirty="0"/>
          </a:p>
          <a:p>
            <a:r>
              <a:rPr lang="en-US" sz="700" dirty="0"/>
              <a:t>MLB</a:t>
            </a:r>
          </a:p>
          <a:p>
            <a:r>
              <a:rPr lang="en-US" sz="700" dirty="0"/>
              <a:t>Monsters and Critics</a:t>
            </a:r>
          </a:p>
          <a:p>
            <a:r>
              <a:rPr lang="en-US" sz="700" dirty="0"/>
              <a:t>MSN</a:t>
            </a:r>
          </a:p>
          <a:p>
            <a:r>
              <a:rPr lang="en-US" sz="700" dirty="0"/>
              <a:t>Mundo Deportivo</a:t>
            </a:r>
          </a:p>
          <a:p>
            <a:r>
              <a:rPr lang="en-US" sz="700" dirty="0"/>
              <a:t>Musi</a:t>
            </a:r>
          </a:p>
          <a:p>
            <a:r>
              <a:rPr lang="en-US" sz="700" dirty="0"/>
              <a:t>Music Tube</a:t>
            </a:r>
          </a:p>
          <a:p>
            <a:r>
              <a:rPr lang="en-US" sz="700" dirty="0"/>
              <a:t>My </a:t>
            </a:r>
            <a:r>
              <a:rPr lang="en-US" sz="700" dirty="0" err="1"/>
              <a:t>Mixtapez</a:t>
            </a:r>
            <a:r>
              <a:rPr lang="en-US" sz="700" dirty="0"/>
              <a:t> Music</a:t>
            </a:r>
          </a:p>
          <a:p>
            <a:r>
              <a:rPr lang="en-US" sz="700" dirty="0"/>
              <a:t>MyFitnessPal</a:t>
            </a:r>
          </a:p>
          <a:p>
            <a:r>
              <a:rPr lang="en-US" sz="700" dirty="0" err="1"/>
              <a:t>MyRadar</a:t>
            </a:r>
            <a:endParaRPr lang="en-US" sz="700" dirty="0"/>
          </a:p>
          <a:p>
            <a:r>
              <a:rPr lang="en-US" sz="700" dirty="0" err="1"/>
              <a:t>MyRecipes</a:t>
            </a:r>
            <a:endParaRPr lang="en-US" sz="700" dirty="0"/>
          </a:p>
          <a:p>
            <a:r>
              <a:rPr lang="en-US" sz="700" dirty="0"/>
              <a:t>National Review</a:t>
            </a:r>
          </a:p>
          <a:p>
            <a:r>
              <a:rPr lang="en-US" sz="700" dirty="0"/>
              <a:t>NBA</a:t>
            </a:r>
          </a:p>
          <a:p>
            <a:r>
              <a:rPr lang="en-US" sz="700" dirty="0"/>
              <a:t>NBC</a:t>
            </a:r>
          </a:p>
          <a:p>
            <a:r>
              <a:rPr lang="en-US" sz="700" dirty="0"/>
              <a:t>NBC Sports</a:t>
            </a:r>
          </a:p>
          <a:p>
            <a:r>
              <a:rPr lang="en-US" sz="700" dirty="0"/>
              <a:t>NDTV</a:t>
            </a:r>
          </a:p>
          <a:p>
            <a:r>
              <a:rPr lang="en-US" sz="700" dirty="0"/>
              <a:t>NetZero</a:t>
            </a:r>
          </a:p>
          <a:p>
            <a:r>
              <a:rPr lang="en-US" sz="700" dirty="0"/>
              <a:t>New York Post</a:t>
            </a:r>
          </a:p>
          <a:p>
            <a:r>
              <a:rPr lang="en-US" sz="700" dirty="0"/>
              <a:t>New York Times</a:t>
            </a:r>
          </a:p>
          <a:p>
            <a:r>
              <a:rPr lang="en-US" sz="700" dirty="0"/>
              <a:t>Newsmax</a:t>
            </a:r>
          </a:p>
          <a:p>
            <a:r>
              <a:rPr lang="en-US" sz="700" dirty="0"/>
              <a:t>Newsweek</a:t>
            </a:r>
          </a:p>
          <a:p>
            <a:r>
              <a:rPr lang="en-US" sz="700" dirty="0"/>
              <a:t>Nicki Swift</a:t>
            </a:r>
          </a:p>
          <a:p>
            <a:r>
              <a:rPr lang="en-US" sz="700" dirty="0"/>
              <a:t>NY Daily News</a:t>
            </a:r>
          </a:p>
          <a:p>
            <a:r>
              <a:rPr lang="en-US" sz="700" dirty="0" err="1"/>
              <a:t>OilPrice</a:t>
            </a:r>
            <a:endParaRPr lang="en-US" sz="700" dirty="0"/>
          </a:p>
          <a:p>
            <a:r>
              <a:rPr lang="en-US" sz="700" dirty="0" err="1"/>
              <a:t>OnDemandKorea</a:t>
            </a:r>
            <a:endParaRPr lang="en-US" sz="700" dirty="0"/>
          </a:p>
          <a:p>
            <a:r>
              <a:rPr lang="en-US" sz="700" dirty="0" err="1"/>
              <a:t>OurTime</a:t>
            </a:r>
            <a:endParaRPr lang="en-US" sz="700" dirty="0"/>
          </a:p>
          <a:p>
            <a:r>
              <a:rPr lang="en-US" sz="700" dirty="0"/>
              <a:t>Page Six</a:t>
            </a:r>
          </a:p>
          <a:p>
            <a:r>
              <a:rPr lang="en-US" sz="700" dirty="0"/>
              <a:t>Pandora: Music &amp; Podcasts</a:t>
            </a:r>
          </a:p>
          <a:p>
            <a:r>
              <a:rPr lang="en-US" sz="700" dirty="0"/>
              <a:t>Parade</a:t>
            </a:r>
          </a:p>
          <a:p>
            <a:endParaRPr lang="en-US" sz="7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7C3DE33-FA7F-C3D2-FD6A-1223C7484D89}"/>
              </a:ext>
            </a:extLst>
          </p:cNvPr>
          <p:cNvSpPr txBox="1"/>
          <p:nvPr/>
        </p:nvSpPr>
        <p:spPr>
          <a:xfrm>
            <a:off x="5334000" y="914400"/>
            <a:ext cx="137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Paste Magazine</a:t>
            </a:r>
          </a:p>
          <a:p>
            <a:r>
              <a:rPr lang="en-US" sz="700" dirty="0"/>
              <a:t>PC Gamer</a:t>
            </a:r>
          </a:p>
          <a:p>
            <a:r>
              <a:rPr lang="en-US" sz="700" dirty="0"/>
              <a:t>PC Mag</a:t>
            </a:r>
          </a:p>
          <a:p>
            <a:r>
              <a:rPr lang="en-US" sz="700" dirty="0"/>
              <a:t>People</a:t>
            </a:r>
          </a:p>
          <a:p>
            <a:r>
              <a:rPr lang="en-US" sz="700" dirty="0" err="1"/>
              <a:t>Percolately</a:t>
            </a:r>
            <a:endParaRPr lang="en-US" sz="700" dirty="0"/>
          </a:p>
          <a:p>
            <a:r>
              <a:rPr lang="en-US" sz="700" dirty="0"/>
              <a:t>Perez Hilton</a:t>
            </a:r>
          </a:p>
          <a:p>
            <a:r>
              <a:rPr lang="en-US" sz="700" dirty="0"/>
              <a:t>Plenty of Fish</a:t>
            </a:r>
          </a:p>
          <a:p>
            <a:r>
              <a:rPr lang="en-US" sz="700" dirty="0"/>
              <a:t>Police Scanner</a:t>
            </a:r>
          </a:p>
          <a:p>
            <a:r>
              <a:rPr lang="en-US" sz="700" dirty="0"/>
              <a:t>Politico</a:t>
            </a:r>
          </a:p>
          <a:p>
            <a:r>
              <a:rPr lang="en-US" sz="700" dirty="0"/>
              <a:t>PolitiFact</a:t>
            </a:r>
          </a:p>
          <a:p>
            <a:r>
              <a:rPr lang="en-US" sz="700" dirty="0"/>
              <a:t>Popular Science</a:t>
            </a:r>
          </a:p>
          <a:p>
            <a:r>
              <a:rPr lang="en-US" sz="700" dirty="0"/>
              <a:t>Primera Hora</a:t>
            </a:r>
          </a:p>
          <a:p>
            <a:r>
              <a:rPr lang="en-US" sz="700" dirty="0"/>
              <a:t>Pro Football Reference</a:t>
            </a:r>
          </a:p>
          <a:p>
            <a:r>
              <a:rPr lang="en-US" sz="700" dirty="0"/>
              <a:t>Quizlet</a:t>
            </a:r>
          </a:p>
          <a:p>
            <a:r>
              <a:rPr lang="en-US" sz="700" dirty="0"/>
              <a:t>Racing Junk</a:t>
            </a:r>
          </a:p>
          <a:p>
            <a:r>
              <a:rPr lang="en-US" sz="700" dirty="0" err="1"/>
              <a:t>RadarOnline</a:t>
            </a:r>
            <a:endParaRPr lang="en-US" sz="700" dirty="0"/>
          </a:p>
          <a:p>
            <a:r>
              <a:rPr lang="en-US" sz="700" dirty="0"/>
              <a:t>Ranker</a:t>
            </a:r>
          </a:p>
          <a:p>
            <a:r>
              <a:rPr lang="en-US" sz="700" dirty="0"/>
              <a:t>Raw Story</a:t>
            </a:r>
          </a:p>
          <a:p>
            <a:r>
              <a:rPr lang="en-US" sz="700" dirty="0"/>
              <a:t>RealClearPolitics</a:t>
            </a:r>
          </a:p>
          <a:p>
            <a:r>
              <a:rPr lang="en-US" sz="700" dirty="0"/>
              <a:t>Realtor</a:t>
            </a:r>
          </a:p>
          <a:p>
            <a:r>
              <a:rPr lang="en-US" sz="700" dirty="0"/>
              <a:t>Reddit</a:t>
            </a:r>
          </a:p>
          <a:p>
            <a:r>
              <a:rPr lang="en-US" sz="700" dirty="0"/>
              <a:t>Reuters</a:t>
            </a:r>
          </a:p>
          <a:p>
            <a:r>
              <a:rPr lang="en-US" sz="700" dirty="0"/>
              <a:t>Roku</a:t>
            </a:r>
          </a:p>
          <a:p>
            <a:r>
              <a:rPr lang="en-US" sz="700" dirty="0"/>
              <a:t>Rolling Stone</a:t>
            </a:r>
          </a:p>
          <a:p>
            <a:r>
              <a:rPr lang="en-US" sz="700" dirty="0"/>
              <a:t>Salary.com</a:t>
            </a:r>
          </a:p>
          <a:p>
            <a:r>
              <a:rPr lang="en-US" sz="700" dirty="0"/>
              <a:t>Scary Mommy</a:t>
            </a:r>
          </a:p>
          <a:p>
            <a:r>
              <a:rPr lang="en-US" sz="700" dirty="0"/>
              <a:t>Sky Sports</a:t>
            </a:r>
          </a:p>
          <a:p>
            <a:r>
              <a:rPr lang="en-US" sz="700" dirty="0"/>
              <a:t>Soap Hub</a:t>
            </a:r>
          </a:p>
          <a:p>
            <a:r>
              <a:rPr lang="en-US" sz="700" dirty="0" err="1"/>
              <a:t>Someecards</a:t>
            </a:r>
            <a:endParaRPr lang="en-US" sz="700" dirty="0"/>
          </a:p>
          <a:p>
            <a:r>
              <a:rPr lang="en-US" sz="700" dirty="0"/>
              <a:t>Southern Living</a:t>
            </a:r>
          </a:p>
          <a:p>
            <a:r>
              <a:rPr lang="en-US" sz="700" dirty="0"/>
              <a:t>Spades</a:t>
            </a:r>
          </a:p>
          <a:p>
            <a:r>
              <a:rPr lang="en-US" sz="700" dirty="0" err="1"/>
              <a:t>SpanishDict</a:t>
            </a:r>
            <a:endParaRPr lang="en-US" sz="700" dirty="0"/>
          </a:p>
          <a:p>
            <a:r>
              <a:rPr lang="en-US" sz="700" dirty="0"/>
              <a:t>Sports Illustrated</a:t>
            </a:r>
          </a:p>
          <a:p>
            <a:r>
              <a:rPr lang="en-US" sz="700" dirty="0"/>
              <a:t>Spotify</a:t>
            </a:r>
          </a:p>
          <a:p>
            <a:r>
              <a:rPr lang="en-US" sz="700" dirty="0"/>
              <a:t>Stock Master</a:t>
            </a:r>
          </a:p>
          <a:p>
            <a:r>
              <a:rPr lang="en-US" sz="700" dirty="0" err="1"/>
              <a:t>Stylecaster</a:t>
            </a:r>
            <a:endParaRPr lang="en-US" sz="700" dirty="0"/>
          </a:p>
          <a:p>
            <a:r>
              <a:rPr lang="en-US" sz="700" dirty="0"/>
              <a:t>Tarot</a:t>
            </a:r>
          </a:p>
          <a:p>
            <a:r>
              <a:rPr lang="en-US" sz="700" dirty="0"/>
              <a:t>Telemundo</a:t>
            </a:r>
          </a:p>
          <a:p>
            <a:r>
              <a:rPr lang="en-US" sz="700" dirty="0"/>
              <a:t>Text Free</a:t>
            </a:r>
          </a:p>
          <a:p>
            <a:r>
              <a:rPr lang="en-US" sz="700" dirty="0" err="1"/>
              <a:t>TextNow</a:t>
            </a:r>
            <a:endParaRPr lang="en-US" sz="700" dirty="0"/>
          </a:p>
          <a:p>
            <a:r>
              <a:rPr lang="en-US" sz="700" dirty="0"/>
              <a:t>The Advocate</a:t>
            </a:r>
          </a:p>
          <a:p>
            <a:r>
              <a:rPr lang="en-US" sz="700" dirty="0"/>
              <a:t>The American Spectator</a:t>
            </a:r>
          </a:p>
          <a:p>
            <a:r>
              <a:rPr lang="en-US" sz="700" dirty="0"/>
              <a:t>The Boston Globe</a:t>
            </a:r>
          </a:p>
          <a:p>
            <a:r>
              <a:rPr lang="en-US" sz="700" dirty="0"/>
              <a:t>The CW Network</a:t>
            </a:r>
          </a:p>
          <a:p>
            <a:r>
              <a:rPr lang="en-US" sz="700" dirty="0"/>
              <a:t>The Daily Beast</a:t>
            </a:r>
          </a:p>
          <a:p>
            <a:r>
              <a:rPr lang="en-US" sz="700" dirty="0"/>
              <a:t>The Daily Conservative</a:t>
            </a:r>
          </a:p>
          <a:p>
            <a:r>
              <a:rPr lang="en-US" sz="700" dirty="0"/>
              <a:t>The Daily Dot</a:t>
            </a:r>
          </a:p>
          <a:p>
            <a:r>
              <a:rPr lang="en-US" sz="700" dirty="0"/>
              <a:t>The Daily Star</a:t>
            </a:r>
          </a:p>
          <a:p>
            <a:r>
              <a:rPr lang="en-US" sz="700" dirty="0"/>
              <a:t>The Daily Wire</a:t>
            </a:r>
          </a:p>
          <a:p>
            <a:r>
              <a:rPr lang="en-US" sz="700" dirty="0"/>
              <a:t>The </a:t>
            </a:r>
            <a:r>
              <a:rPr lang="en-US" sz="700" dirty="0" err="1"/>
              <a:t>Delite</a:t>
            </a:r>
            <a:endParaRPr lang="en-US" sz="700" dirty="0"/>
          </a:p>
          <a:p>
            <a:r>
              <a:rPr lang="en-US" sz="700" dirty="0"/>
              <a:t>The Discoverer</a:t>
            </a:r>
          </a:p>
          <a:p>
            <a:r>
              <a:rPr lang="en-US" sz="700" dirty="0"/>
              <a:t>The Drive</a:t>
            </a:r>
          </a:p>
          <a:p>
            <a:r>
              <a:rPr lang="en-US" sz="700" dirty="0"/>
              <a:t>The Economic Times</a:t>
            </a:r>
          </a:p>
          <a:p>
            <a:endParaRPr lang="en-US" sz="7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F88CCB-5ECF-E453-9DCD-E1322A981D01}"/>
              </a:ext>
            </a:extLst>
          </p:cNvPr>
          <p:cNvSpPr txBox="1"/>
          <p:nvPr/>
        </p:nvSpPr>
        <p:spPr>
          <a:xfrm>
            <a:off x="6553200" y="914400"/>
            <a:ext cx="13716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The Gazette</a:t>
            </a:r>
          </a:p>
          <a:p>
            <a:r>
              <a:rPr lang="en-US" sz="700" dirty="0"/>
              <a:t>The Guardian</a:t>
            </a:r>
          </a:p>
          <a:p>
            <a:r>
              <a:rPr lang="en-US" sz="700" dirty="0"/>
              <a:t>The Hill</a:t>
            </a:r>
          </a:p>
          <a:p>
            <a:r>
              <a:rPr lang="en-US" sz="700" dirty="0"/>
              <a:t>The Hockey Writers</a:t>
            </a:r>
          </a:p>
          <a:p>
            <a:r>
              <a:rPr lang="en-US" sz="700" dirty="0"/>
              <a:t>The Hull Truth</a:t>
            </a:r>
          </a:p>
          <a:p>
            <a:r>
              <a:rPr lang="en-US" sz="700" dirty="0"/>
              <a:t>The Independent</a:t>
            </a:r>
          </a:p>
          <a:p>
            <a:r>
              <a:rPr lang="en-US" sz="700" dirty="0"/>
              <a:t>The Nation</a:t>
            </a:r>
          </a:p>
          <a:p>
            <a:r>
              <a:rPr lang="en-US" sz="700" dirty="0"/>
              <a:t>The Onion</a:t>
            </a:r>
          </a:p>
          <a:p>
            <a:r>
              <a:rPr lang="en-US" sz="700" dirty="0"/>
              <a:t>The Political Insider</a:t>
            </a:r>
          </a:p>
          <a:p>
            <a:r>
              <a:rPr lang="en-US" sz="700" dirty="0"/>
              <a:t>The Verge</a:t>
            </a:r>
          </a:p>
          <a:p>
            <a:r>
              <a:rPr lang="en-US" sz="700" dirty="0"/>
              <a:t>The Washington Post</a:t>
            </a:r>
          </a:p>
          <a:p>
            <a:r>
              <a:rPr lang="en-US" sz="700" dirty="0"/>
              <a:t>The Weather Channel</a:t>
            </a:r>
          </a:p>
          <a:p>
            <a:r>
              <a:rPr lang="en-US" sz="700" dirty="0"/>
              <a:t>The Western Journal</a:t>
            </a:r>
          </a:p>
          <a:p>
            <a:r>
              <a:rPr lang="en-US" sz="700" dirty="0"/>
              <a:t>The World Journal</a:t>
            </a:r>
          </a:p>
          <a:p>
            <a:r>
              <a:rPr lang="en-US" sz="700" dirty="0"/>
              <a:t>The Wrap</a:t>
            </a:r>
          </a:p>
          <a:p>
            <a:r>
              <a:rPr lang="en-US" sz="700" dirty="0" err="1"/>
              <a:t>theChive</a:t>
            </a:r>
            <a:endParaRPr lang="en-US" sz="700" dirty="0"/>
          </a:p>
          <a:p>
            <a:r>
              <a:rPr lang="en-US" sz="700" dirty="0" err="1"/>
              <a:t>TheGamer</a:t>
            </a:r>
            <a:endParaRPr lang="en-US" sz="700" dirty="0"/>
          </a:p>
          <a:p>
            <a:r>
              <a:rPr lang="en-US" sz="700" dirty="0" err="1"/>
              <a:t>theScore</a:t>
            </a:r>
            <a:endParaRPr lang="en-US" sz="700" dirty="0"/>
          </a:p>
          <a:p>
            <a:r>
              <a:rPr lang="en-US" sz="700" dirty="0"/>
              <a:t>TMZ</a:t>
            </a:r>
          </a:p>
          <a:p>
            <a:r>
              <a:rPr lang="en-US" sz="700" dirty="0"/>
              <a:t>Tom's Guide</a:t>
            </a:r>
          </a:p>
          <a:p>
            <a:r>
              <a:rPr lang="en-US" sz="700" dirty="0"/>
              <a:t>Town and Country</a:t>
            </a:r>
          </a:p>
          <a:p>
            <a:r>
              <a:rPr lang="en-US" sz="700" dirty="0" err="1"/>
              <a:t>Tripadvisor</a:t>
            </a:r>
            <a:endParaRPr lang="en-US" sz="700" dirty="0"/>
          </a:p>
          <a:p>
            <a:r>
              <a:rPr lang="en-US" sz="700" dirty="0"/>
              <a:t>Trivia</a:t>
            </a:r>
          </a:p>
          <a:p>
            <a:r>
              <a:rPr lang="en-US" sz="700" dirty="0"/>
              <a:t>Tune In</a:t>
            </a:r>
          </a:p>
          <a:p>
            <a:r>
              <a:rPr lang="en-US" sz="700" dirty="0"/>
              <a:t>Tv Tropes</a:t>
            </a:r>
          </a:p>
          <a:p>
            <a:r>
              <a:rPr lang="en-US" sz="700" dirty="0"/>
              <a:t>Ultimate Classic Rock</a:t>
            </a:r>
          </a:p>
          <a:p>
            <a:r>
              <a:rPr lang="en-US" sz="700" dirty="0" err="1"/>
              <a:t>Uproxx</a:t>
            </a:r>
            <a:endParaRPr lang="en-US" sz="700" dirty="0"/>
          </a:p>
          <a:p>
            <a:r>
              <a:rPr lang="en-US" sz="700" dirty="0"/>
              <a:t>Urban Dictionary</a:t>
            </a:r>
          </a:p>
          <a:p>
            <a:r>
              <a:rPr lang="en-US" sz="700" dirty="0"/>
              <a:t>US News</a:t>
            </a:r>
          </a:p>
          <a:p>
            <a:r>
              <a:rPr lang="en-US" sz="700" dirty="0"/>
              <a:t>US Weekly Magazine</a:t>
            </a:r>
          </a:p>
          <a:p>
            <a:r>
              <a:rPr lang="en-US" sz="700" dirty="0"/>
              <a:t>USA</a:t>
            </a:r>
          </a:p>
          <a:p>
            <a:r>
              <a:rPr lang="en-US" sz="700" dirty="0"/>
              <a:t>Vanity Fair</a:t>
            </a:r>
          </a:p>
          <a:p>
            <a:r>
              <a:rPr lang="en-US" sz="700" dirty="0"/>
              <a:t>Variety</a:t>
            </a:r>
          </a:p>
          <a:p>
            <a:r>
              <a:rPr lang="en-US" sz="700" dirty="0"/>
              <a:t>Washington Examiner</a:t>
            </a:r>
          </a:p>
          <a:p>
            <a:r>
              <a:rPr lang="en-US" sz="700" dirty="0"/>
              <a:t>Washington Times</a:t>
            </a:r>
          </a:p>
          <a:p>
            <a:r>
              <a:rPr lang="en-US" sz="700" dirty="0"/>
              <a:t>Weather</a:t>
            </a:r>
          </a:p>
          <a:p>
            <a:r>
              <a:rPr lang="en-US" sz="700" dirty="0"/>
              <a:t>Weather Underground</a:t>
            </a:r>
          </a:p>
          <a:p>
            <a:r>
              <a:rPr lang="en-US" sz="700" dirty="0"/>
              <a:t>WeatherBug</a:t>
            </a:r>
          </a:p>
          <a:p>
            <a:r>
              <a:rPr lang="en-US" sz="700" dirty="0"/>
              <a:t>WebMD</a:t>
            </a:r>
          </a:p>
          <a:p>
            <a:r>
              <a:rPr lang="en-US" sz="700" dirty="0"/>
              <a:t>What The Forecast?!!</a:t>
            </a:r>
          </a:p>
          <a:p>
            <a:r>
              <a:rPr lang="en-US" sz="700" dirty="0" err="1"/>
              <a:t>Whitepages</a:t>
            </a:r>
            <a:endParaRPr lang="en-US" sz="700" dirty="0"/>
          </a:p>
          <a:p>
            <a:r>
              <a:rPr lang="en-US" sz="700" dirty="0" err="1"/>
              <a:t>wikiHow</a:t>
            </a:r>
            <a:endParaRPr lang="en-US" sz="700" dirty="0"/>
          </a:p>
          <a:p>
            <a:r>
              <a:rPr lang="en-US" sz="700" dirty="0"/>
              <a:t>Women's Heath</a:t>
            </a:r>
          </a:p>
          <a:p>
            <a:r>
              <a:rPr lang="en-US" sz="700" dirty="0" err="1"/>
              <a:t>Worldstar</a:t>
            </a:r>
            <a:r>
              <a:rPr lang="en-US" sz="700" dirty="0"/>
              <a:t> Hip Hop</a:t>
            </a:r>
          </a:p>
          <a:p>
            <a:r>
              <a:rPr lang="en-US" sz="700" dirty="0"/>
              <a:t>Wrestling Headlines</a:t>
            </a:r>
          </a:p>
          <a:p>
            <a:r>
              <a:rPr lang="en-US" sz="700" dirty="0"/>
              <a:t>WSBTV</a:t>
            </a:r>
          </a:p>
          <a:p>
            <a:r>
              <a:rPr lang="en-US" sz="700" dirty="0"/>
              <a:t>WTNH News 8</a:t>
            </a:r>
          </a:p>
          <a:p>
            <a:r>
              <a:rPr lang="en-US" sz="700" dirty="0"/>
              <a:t>Xbox</a:t>
            </a:r>
          </a:p>
          <a:p>
            <a:r>
              <a:rPr lang="en-US" sz="700" dirty="0"/>
              <a:t>Xfinity</a:t>
            </a:r>
          </a:p>
          <a:p>
            <a:r>
              <a:rPr lang="en-US" sz="700" dirty="0" err="1"/>
              <a:t>YachtWorld</a:t>
            </a:r>
            <a:endParaRPr lang="en-US" sz="700" dirty="0"/>
          </a:p>
          <a:p>
            <a:r>
              <a:rPr lang="en-US" sz="700" dirty="0"/>
              <a:t>Yahoo</a:t>
            </a:r>
          </a:p>
          <a:p>
            <a:r>
              <a:rPr lang="en-US" sz="700" dirty="0" err="1"/>
              <a:t>YourBump</a:t>
            </a:r>
            <a:endParaRPr lang="en-US" sz="700" dirty="0"/>
          </a:p>
          <a:p>
            <a:r>
              <a:rPr lang="en-US" sz="700" dirty="0" err="1"/>
              <a:t>YourTango</a:t>
            </a:r>
            <a:endParaRPr lang="en-US" sz="700" dirty="0"/>
          </a:p>
          <a:p>
            <a:endParaRPr lang="en-US" sz="7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FCBE9C-5287-8BE3-3948-E09749079E6C}"/>
              </a:ext>
            </a:extLst>
          </p:cNvPr>
          <p:cNvSpPr txBox="1"/>
          <p:nvPr/>
        </p:nvSpPr>
        <p:spPr>
          <a:xfrm>
            <a:off x="7696200" y="91440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Zimbio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Zynga</a:t>
            </a:r>
          </a:p>
        </p:txBody>
      </p:sp>
    </p:spTree>
    <p:extLst>
      <p:ext uri="{BB962C8B-B14F-4D97-AF65-F5344CB8AC3E}">
        <p14:creationId xmlns:p14="http://schemas.microsoft.com/office/powerpoint/2010/main" val="1191050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54E12-64D5-4362-A73B-048E4BCBADD5}"/>
              </a:ext>
            </a:extLst>
          </p:cNvPr>
          <p:cNvSpPr txBox="1"/>
          <p:nvPr/>
        </p:nvSpPr>
        <p:spPr>
          <a:xfrm>
            <a:off x="9939" y="28194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SOCIAL PERFORMANCE</a:t>
            </a:r>
          </a:p>
          <a:p>
            <a:pPr algn="ctr"/>
            <a:r>
              <a:rPr lang="en-US" sz="3200" dirty="0"/>
              <a:t>FACEBOOK &amp; INSTAGRAM</a:t>
            </a:r>
          </a:p>
        </p:txBody>
      </p:sp>
    </p:spTree>
    <p:extLst>
      <p:ext uri="{BB962C8B-B14F-4D97-AF65-F5344CB8AC3E}">
        <p14:creationId xmlns:p14="http://schemas.microsoft.com/office/powerpoint/2010/main" val="732765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4953514-D43E-459F-7D97-6E66E7EEFA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1752600"/>
            <a:ext cx="5219081" cy="44196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EF54038-5FCA-69DE-DD68-040C0F8ECE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" y="1752600"/>
            <a:ext cx="3722055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52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30F7E37-5F12-4B7E-AA73-64FCA5DFA59C}"/>
              </a:ext>
            </a:extLst>
          </p:cNvPr>
          <p:cNvSpPr/>
          <p:nvPr/>
        </p:nvSpPr>
        <p:spPr>
          <a:xfrm>
            <a:off x="1371600" y="4495800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629F01A-607E-9D44-47BE-33D89A98D8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5638800"/>
            <a:ext cx="4876800" cy="89652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A8477D4-DE15-4D9B-6331-8B0BF7718D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" y="1143000"/>
            <a:ext cx="7467600" cy="425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451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 - OVERALL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8A7CC2C-79E1-B256-2F84-A0B3D9D1FC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2286000"/>
            <a:ext cx="5231738" cy="2743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DCF1D5B-D1E0-EB16-14F9-D505EABD98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2286000"/>
            <a:ext cx="374332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9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TARGETS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990600"/>
            <a:ext cx="847151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CAMPAIGN GOALS: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Encourage people with opioid use disorder to utilize treatment and recovery support services available in their communities.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TARGET AUDIENCES:</a:t>
            </a:r>
            <a:r>
              <a:rPr lang="en-US" sz="1400" dirty="0">
                <a:solidFill>
                  <a:srgbClr val="00B0F0"/>
                </a:solidFill>
                <a:latin typeface="+mj-lt"/>
              </a:rPr>
              <a:t>  </a:t>
            </a:r>
            <a:r>
              <a:rPr lang="en-US" sz="1400" dirty="0">
                <a:latin typeface="+mj-lt"/>
              </a:rPr>
              <a:t>A 18+ with interests in News OR Health &amp; Wellness OR Gambling/gamblers OR PWLE OR People in Recovery OR Family/friends of opioid addicts in Spanish and English languages</a:t>
            </a:r>
          </a:p>
          <a:p>
            <a:endParaRPr lang="en-US" sz="1400" dirty="0">
              <a:solidFill>
                <a:srgbClr val="00B0F0"/>
              </a:solidFill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GEOGRAPHY: </a:t>
            </a:r>
            <a:r>
              <a:rPr lang="en-US" sz="1400" dirty="0">
                <a:latin typeface="+mj-lt"/>
              </a:rPr>
              <a:t>MASSACHUSETTS regions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BROCKTON REGION</a:t>
            </a:r>
            <a:r>
              <a:rPr lang="en-US" sz="1400" dirty="0">
                <a:latin typeface="+mj-lt"/>
              </a:rPr>
              <a:t>: Abington, Bridgewater, Brockton, Carver, Duxbury, East Bridgewater, Halifax, Hanover, Hanson, Hingham, Hull, Kingston, Lakeville, Marion, Marshfield, Mattapoisett, Middleborough, Norwell, Pembroke, Plymouth, Plympton, Rochester, Rockland, Scituate, Wareham, West Bridgewater, Whitman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SALEM REGION: </a:t>
            </a:r>
            <a:r>
              <a:rPr lang="en-US" sz="1400" dirty="0">
                <a:latin typeface="+mj-lt"/>
              </a:rPr>
              <a:t>Amesbury, Andover, Beverly, Boxford, Byfield, Danvers, Essex, Georgetown, Gloucester, Groveland, Hamilton, Hathorne, Haverhill, Ipswich, Lynn, Lynnfield, Manchester, Marblehead, Merrimac, Methuen, Middleton, Nahant, Newbury, Newburyport, North Andover, Peabody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j-lt"/>
              </a:rPr>
              <a:t>LOWELL REGION</a:t>
            </a:r>
            <a:r>
              <a:rPr lang="en-US" sz="1400" dirty="0">
                <a:latin typeface="+mj-lt"/>
              </a:rPr>
              <a:t>: Lowell, Chelmsford, North Chelmsford, Dracut, Tewksbury, North Billerica, Billerica, Tyngsboro, Andover, Nutting Lake, Westford, Carlisle</a:t>
            </a:r>
          </a:p>
          <a:p>
            <a:endParaRPr lang="en-US" sz="1400" dirty="0">
              <a:solidFill>
                <a:srgbClr val="00B0F0"/>
              </a:solidFill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DATES: </a:t>
            </a:r>
            <a:r>
              <a:rPr lang="en-US" sz="1400" dirty="0">
                <a:latin typeface="+mj-lt"/>
              </a:rPr>
              <a:t> May 22 – July 16, 2022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CREATIVE: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+mj-lt"/>
              </a:rPr>
              <a:t>Facebook Static Ads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+mj-lt"/>
              </a:rPr>
              <a:t>Display Banners – 300x250, 728x90, 160x600, 300x600, 320x50</a:t>
            </a:r>
          </a:p>
          <a:p>
            <a:endParaRPr lang="en-US" sz="1400" dirty="0">
              <a:latin typeface="+mj-lt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TACTICS: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Cross Device Display: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Facebook Traffic Ads: Spanish &amp;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endParaRPr lang="en-US" sz="1400" spc="38" dirty="0">
              <a:latin typeface="+mj-lt"/>
              <a:cs typeface="Calibri" charset="0"/>
            </a:endParaRPr>
          </a:p>
          <a:p>
            <a:endParaRPr lang="en-US" sz="1400" spc="38" dirty="0">
              <a:latin typeface="+mj-lt"/>
              <a:ea typeface="Calibri" charset="0"/>
              <a:cs typeface="Calibri" charset="0"/>
            </a:endParaRPr>
          </a:p>
          <a:p>
            <a:r>
              <a:rPr lang="nn-NO" sz="1400" spc="38" dirty="0">
                <a:latin typeface="+mj-lt"/>
                <a:ea typeface="Calibri" charset="0"/>
                <a:cs typeface="Calibri" charset="0"/>
              </a:rPr>
              <a:t/>
            </a:r>
            <a:br>
              <a:rPr lang="nn-NO" sz="1400" spc="38" dirty="0">
                <a:latin typeface="+mj-lt"/>
                <a:ea typeface="Calibri" charset="0"/>
                <a:cs typeface="Calibri" charset="0"/>
              </a:rPr>
            </a:b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5389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30F7E37-5F12-4B7E-AA73-64FCA5DFA59C}"/>
              </a:ext>
            </a:extLst>
          </p:cNvPr>
          <p:cNvSpPr/>
          <p:nvPr/>
        </p:nvSpPr>
        <p:spPr>
          <a:xfrm>
            <a:off x="8044856" y="5375929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4"/>
            <a:ext cx="8915400" cy="1228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</a:t>
            </a: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: CREATIVE</a:t>
            </a: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01412C-D6F8-975C-2F02-0110DDDF4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595437"/>
              </p:ext>
            </p:extLst>
          </p:nvPr>
        </p:nvGraphicFramePr>
        <p:xfrm>
          <a:off x="533400" y="2819401"/>
          <a:ext cx="7981954" cy="1762607"/>
        </p:xfrm>
        <a:graphic>
          <a:graphicData uri="http://schemas.openxmlformats.org/drawingml/2006/table">
            <a:tbl>
              <a:tblPr/>
              <a:tblGrid>
                <a:gridCol w="2341708">
                  <a:extLst>
                    <a:ext uri="{9D8B030D-6E8A-4147-A177-3AD203B41FA5}">
                      <a16:colId xmlns:a16="http://schemas.microsoft.com/office/drawing/2014/main" val="545524557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2859581540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766327253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3406824222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2272783781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1981666727"/>
                    </a:ext>
                  </a:extLst>
                </a:gridCol>
                <a:gridCol w="940041">
                  <a:extLst>
                    <a:ext uri="{9D8B030D-6E8A-4147-A177-3AD203B41FA5}">
                      <a16:colId xmlns:a16="http://schemas.microsoft.com/office/drawing/2014/main" val="4229875164"/>
                    </a:ext>
                  </a:extLst>
                </a:gridCol>
              </a:tblGrid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Adset Name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Link Clicks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Reach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Frequency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4166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Naloxone - English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303,731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5,168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73,472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4.13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943787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Brockton Naloxone - Spanish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32,974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5,592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5.90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18620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- English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264,049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2,610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1,268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45,623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5.79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36432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- Spanish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53,478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8,096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6.61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626581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 - English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264,836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4,868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1,664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68,336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3.88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584048"/>
                  </a:ext>
                </a:extLst>
              </a:tr>
              <a:tr h="2518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 - Spanish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53,694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14,236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</a:t>
                      </a:r>
                    </a:p>
                  </a:txBody>
                  <a:tcPr marL="8296" marR="8296" marT="82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648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0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4"/>
            <a:ext cx="8610600" cy="1228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828800" y="381000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PERFORMANCE: CREATIVE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18FBD4-9B4D-49D1-49D7-C4A2FA9A1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2133600"/>
            <a:ext cx="8355796" cy="336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78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9FE16D-8E84-4472-8911-9597BF278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610600" cy="92392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200604-5F9D-4628-868E-E827822FC23D}"/>
              </a:ext>
            </a:extLst>
          </p:cNvPr>
          <p:cNvSpPr txBox="1"/>
          <p:nvPr/>
        </p:nvSpPr>
        <p:spPr>
          <a:xfrm>
            <a:off x="1828800" y="381000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</a:t>
            </a: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PERFORMANCE: CREATIVE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5AEB643-4C30-4B93-AFAB-3A32FFEF9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CF0422-9B86-5459-80BF-94AEFBB99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311712"/>
              </p:ext>
            </p:extLst>
          </p:nvPr>
        </p:nvGraphicFramePr>
        <p:xfrm>
          <a:off x="381000" y="2667000"/>
          <a:ext cx="8534401" cy="2284839"/>
        </p:xfrm>
        <a:graphic>
          <a:graphicData uri="http://schemas.openxmlformats.org/drawingml/2006/table">
            <a:tbl>
              <a:tblPr/>
              <a:tblGrid>
                <a:gridCol w="1828172">
                  <a:extLst>
                    <a:ext uri="{9D8B030D-6E8A-4147-A177-3AD203B41FA5}">
                      <a16:colId xmlns:a16="http://schemas.microsoft.com/office/drawing/2014/main" val="3956349349"/>
                    </a:ext>
                  </a:extLst>
                </a:gridCol>
                <a:gridCol w="2089257">
                  <a:extLst>
                    <a:ext uri="{9D8B030D-6E8A-4147-A177-3AD203B41FA5}">
                      <a16:colId xmlns:a16="http://schemas.microsoft.com/office/drawing/2014/main" val="2577327576"/>
                    </a:ext>
                  </a:extLst>
                </a:gridCol>
                <a:gridCol w="719528">
                  <a:extLst>
                    <a:ext uri="{9D8B030D-6E8A-4147-A177-3AD203B41FA5}">
                      <a16:colId xmlns:a16="http://schemas.microsoft.com/office/drawing/2014/main" val="4084715953"/>
                    </a:ext>
                  </a:extLst>
                </a:gridCol>
                <a:gridCol w="479685">
                  <a:extLst>
                    <a:ext uri="{9D8B030D-6E8A-4147-A177-3AD203B41FA5}">
                      <a16:colId xmlns:a16="http://schemas.microsoft.com/office/drawing/2014/main" val="1239917480"/>
                    </a:ext>
                  </a:extLst>
                </a:gridCol>
                <a:gridCol w="479685">
                  <a:extLst>
                    <a:ext uri="{9D8B030D-6E8A-4147-A177-3AD203B41FA5}">
                      <a16:colId xmlns:a16="http://schemas.microsoft.com/office/drawing/2014/main" val="700820160"/>
                    </a:ext>
                  </a:extLst>
                </a:gridCol>
                <a:gridCol w="499673">
                  <a:extLst>
                    <a:ext uri="{9D8B030D-6E8A-4147-A177-3AD203B41FA5}">
                      <a16:colId xmlns:a16="http://schemas.microsoft.com/office/drawing/2014/main" val="85045412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8963368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2137088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36174603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val="2154299494"/>
                    </a:ext>
                  </a:extLst>
                </a:gridCol>
              </a:tblGrid>
              <a:tr h="4194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 Name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AdPreviewURL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Impressions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Clicks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CTR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Link Clicks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Engagements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Shares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Reactions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979469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Facebook Brockton Naloxone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https://www.facebook.com/102650498106646_541696727535352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303,731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5,168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1,696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1,907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145424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 Facebook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https://www.facebook.com/102650498106646_541704737534551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264,836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4,868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886480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Facebook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https://www.facebook.com/102650498106646_541687777536247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264,049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2,610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1,268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1,369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806421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Lowell Naloxone Facebook SPA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https://www.facebook.com/102650498106646_541690470869311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53,478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294132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Salem Naloxone Facebook SPA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https://www.facebook.com/102650498106646_541704730867885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53,694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33004"/>
                  </a:ext>
                </a:extLst>
              </a:tr>
              <a:tr h="23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Facebook SPABrockton Naloxone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https://www.facebook.com/102650498106646_541696737535351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32,974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2" marR="6092" marT="6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55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3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05DC398-5630-4336-9D02-1F1ECC690475}"/>
              </a:ext>
            </a:extLst>
          </p:cNvPr>
          <p:cNvSpPr/>
          <p:nvPr/>
        </p:nvSpPr>
        <p:spPr>
          <a:xfrm>
            <a:off x="8044856" y="5375929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92FCE9-BDF5-4867-B055-0D6DC2B37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915400" cy="7715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7CE005-1634-442E-8696-1257CCC38A3F}"/>
              </a:ext>
            </a:extLst>
          </p:cNvPr>
          <p:cNvSpPr txBox="1"/>
          <p:nvPr/>
        </p:nvSpPr>
        <p:spPr>
          <a:xfrm>
            <a:off x="1828800" y="304800"/>
            <a:ext cx="7315200" cy="10156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-  AUDIENCE INSIGHTS</a:t>
            </a:r>
          </a:p>
          <a:p>
            <a:pPr marL="0" marR="0" lvl="0" indent="0" algn="l" fontAlgn="base">
              <a:lnSpc>
                <a:spcPct val="100000"/>
              </a:lnSpc>
            </a:pP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55BF56-1A4C-4D45-876A-D31217AA6B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9BB542-D723-F843-DA5D-3866A7894F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1447800"/>
            <a:ext cx="6629400" cy="466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83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05DC398-5630-4336-9D02-1F1ECC690475}"/>
              </a:ext>
            </a:extLst>
          </p:cNvPr>
          <p:cNvSpPr/>
          <p:nvPr/>
        </p:nvSpPr>
        <p:spPr>
          <a:xfrm>
            <a:off x="8044856" y="5375929"/>
            <a:ext cx="1005843" cy="4353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92FCE9-BDF5-4867-B055-0D6DC2B37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915400" cy="7715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7CE005-1634-442E-8696-1257CCC38A3F}"/>
              </a:ext>
            </a:extLst>
          </p:cNvPr>
          <p:cNvSpPr txBox="1"/>
          <p:nvPr/>
        </p:nvSpPr>
        <p:spPr>
          <a:xfrm>
            <a:off x="1828800" y="304800"/>
            <a:ext cx="7315200" cy="10156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-  AUDIENCE INSIGHTS</a:t>
            </a:r>
          </a:p>
          <a:p>
            <a:pPr marL="0" marR="0" lvl="0" indent="0" algn="l" fontAlgn="base">
              <a:lnSpc>
                <a:spcPct val="100000"/>
              </a:lnSpc>
            </a:pP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55BF56-1A4C-4D45-876A-D31217AA6B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2D7715-AB48-BE57-1EB5-38045B1C1D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1600200"/>
            <a:ext cx="6434137" cy="475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24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5bd05580ac_0_1"/>
          <p:cNvSpPr/>
          <p:nvPr/>
        </p:nvSpPr>
        <p:spPr>
          <a:xfrm>
            <a:off x="3479574" y="2611355"/>
            <a:ext cx="1906552" cy="114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6" tIns="34271" rIns="68566" bIns="34271" anchor="t" anchorCtr="0">
            <a:noAutofit/>
          </a:bodyPr>
          <a:lstStyle/>
          <a:p>
            <a:pPr algn="ctr">
              <a:lnSpc>
                <a:spcPct val="150000"/>
              </a:lnSpc>
              <a:buClr>
                <a:srgbClr val="000000"/>
              </a:buClr>
              <a:buSzPts val="1100"/>
            </a:pPr>
            <a:endParaRPr sz="1100">
              <a:solidFill>
                <a:srgbClr val="52B6B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DDCFB2-F0BA-4A82-9CE7-58B7BD2B7216}"/>
              </a:ext>
            </a:extLst>
          </p:cNvPr>
          <p:cNvSpPr/>
          <p:nvPr/>
        </p:nvSpPr>
        <p:spPr>
          <a:xfrm>
            <a:off x="7976429" y="5395376"/>
            <a:ext cx="1166976" cy="47394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60B158-80C2-4A70-9F6C-18D03E5C9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9075"/>
            <a:ext cx="8839200" cy="857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663AF90-4D46-4AB7-8497-BA2202D94902}"/>
              </a:ext>
            </a:extLst>
          </p:cNvPr>
          <p:cNvSpPr txBox="1"/>
          <p:nvPr/>
        </p:nvSpPr>
        <p:spPr>
          <a:xfrm>
            <a:off x="1981200" y="370701"/>
            <a:ext cx="68580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dirty="0">
                <a:solidFill>
                  <a:srgbClr val="333333">
                    <a:alpha val="100000"/>
                  </a:srgbClr>
                </a:solidFill>
                <a:latin typeface="Arial"/>
              </a:rPr>
              <a:t>SOCIAL – CLICKS BY DEVICE</a:t>
            </a:r>
            <a:endParaRPr lang="en-US" sz="3000" u="none" spc="0" dirty="0">
              <a:solidFill>
                <a:srgbClr val="333333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F0AD56-B5D6-4E17-A432-7CA9CAD1E7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569A8F3-21C8-7D8C-C665-FA37DE55F7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1828800"/>
            <a:ext cx="5194401" cy="444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1143000"/>
            <a:ext cx="84715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NET SPEND BY COMMUNITY: </a:t>
            </a:r>
          </a:p>
          <a:p>
            <a:r>
              <a:rPr lang="en-US" sz="1400" dirty="0">
                <a:latin typeface="+mj-lt"/>
              </a:rPr>
              <a:t>BOURNE:   $5,500</a:t>
            </a:r>
          </a:p>
          <a:p>
            <a:r>
              <a:rPr lang="en-US" sz="1400" dirty="0">
                <a:latin typeface="+mj-lt"/>
              </a:rPr>
              <a:t>SALEM:  $5,500</a:t>
            </a:r>
          </a:p>
          <a:p>
            <a:r>
              <a:rPr lang="en-US" sz="1400" dirty="0">
                <a:latin typeface="+mj-lt"/>
              </a:rPr>
              <a:t>LOWELL:  $5,500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NET SPEND BY LANGUAGE: 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en-US" sz="1400" dirty="0">
                <a:latin typeface="+mj-lt"/>
              </a:rPr>
              <a:t>ENGLISH:  $12,000</a:t>
            </a:r>
          </a:p>
          <a:p>
            <a:pPr>
              <a:buSzPts val="1000"/>
              <a:tabLst>
                <a:tab pos="457200" algn="l"/>
              </a:tabLst>
            </a:pPr>
            <a:r>
              <a:rPr lang="en-US" sz="1400" dirty="0">
                <a:latin typeface="+mj-lt"/>
              </a:rPr>
              <a:t>SPANISH: $4,500</a:t>
            </a:r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BE917F-4B79-4A97-AD7E-7CA9CF11DABF}"/>
              </a:ext>
            </a:extLst>
          </p:cNvPr>
          <p:cNvSpPr txBox="1"/>
          <p:nvPr/>
        </p:nvSpPr>
        <p:spPr>
          <a:xfrm>
            <a:off x="457200" y="35814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TOTAL BUDGET:  $16,500 NET</a:t>
            </a:r>
          </a:p>
        </p:txBody>
      </p:sp>
    </p:spTree>
    <p:extLst>
      <p:ext uri="{BB962C8B-B14F-4D97-AF65-F5344CB8AC3E}">
        <p14:creationId xmlns:p14="http://schemas.microsoft.com/office/powerpoint/2010/main" val="15260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688" y="13439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INFORMATION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457200" y="1143000"/>
            <a:ext cx="84715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COMMUNITY:  </a:t>
            </a:r>
          </a:p>
          <a:p>
            <a:pPr lvl="0"/>
            <a:r>
              <a:rPr lang="en-US" sz="1400" dirty="0">
                <a:latin typeface="+mj-lt"/>
              </a:rPr>
              <a:t>All communities = 5/22 -7/16/2022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LANGUAGE:</a:t>
            </a:r>
          </a:p>
          <a:p>
            <a:pPr lvl="0"/>
            <a:r>
              <a:rPr lang="en-US" sz="1400" dirty="0">
                <a:latin typeface="+mj-lt"/>
              </a:rPr>
              <a:t>English: 5/22 -7/16/2022</a:t>
            </a:r>
          </a:p>
          <a:p>
            <a:pPr lvl="0"/>
            <a:r>
              <a:rPr lang="en-US" sz="1400" dirty="0">
                <a:latin typeface="+mj-lt"/>
              </a:rPr>
              <a:t>Spanish: 5/22 -7/16/2022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FLIGHT DATES BY TACTIC:</a:t>
            </a:r>
          </a:p>
          <a:p>
            <a:pPr lvl="0"/>
            <a:r>
              <a:rPr lang="en-US" sz="1400" dirty="0">
                <a:latin typeface="+mj-lt"/>
              </a:rPr>
              <a:t>Facebook/Instagram: 5/25 -7/16/2022</a:t>
            </a:r>
          </a:p>
          <a:p>
            <a:pPr lvl="0"/>
            <a:r>
              <a:rPr lang="en-US" sz="1400" dirty="0">
                <a:latin typeface="+mj-lt"/>
              </a:rPr>
              <a:t>Display: 5/22 -7/16/2022</a:t>
            </a:r>
          </a:p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7816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92F8EC-B730-4A5E-A4BE-AD256E643615}"/>
              </a:ext>
            </a:extLst>
          </p:cNvPr>
          <p:cNvSpPr/>
          <p:nvPr/>
        </p:nvSpPr>
        <p:spPr>
          <a:xfrm>
            <a:off x="381000" y="118696"/>
            <a:ext cx="8471512" cy="1321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POPULATION BY REGION</a:t>
            </a:r>
            <a:r>
              <a:rPr lang="en-US" sz="1400" b="1" spc="188" dirty="0">
                <a:latin typeface="+mj-lt"/>
                <a:ea typeface="+mj-ea"/>
                <a:cs typeface="+mj-cs"/>
              </a:rPr>
              <a:t> </a:t>
            </a:r>
            <a:r>
              <a:rPr lang="en-US" sz="1100" b="1" spc="188" dirty="0">
                <a:latin typeface="+mj-lt"/>
                <a:ea typeface="+mj-ea"/>
                <a:cs typeface="+mj-cs"/>
              </a:rPr>
              <a:t>(U.S. CENSUS BUREAU DATA 2020):</a:t>
            </a:r>
          </a:p>
          <a:p>
            <a:endParaRPr lang="en-US" b="1" dirty="0">
              <a:solidFill>
                <a:srgbClr val="FF8A00">
                  <a:alpha val="100000"/>
                </a:srgbClr>
              </a:solidFill>
              <a:latin typeface="Arial"/>
            </a:endParaRPr>
          </a:p>
          <a:p>
            <a:endParaRPr lang="en-US" sz="1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AE2CC5-F960-1311-858D-C55CE014C441}"/>
              </a:ext>
            </a:extLst>
          </p:cNvPr>
          <p:cNvSpPr txBox="1"/>
          <p:nvPr/>
        </p:nvSpPr>
        <p:spPr>
          <a:xfrm>
            <a:off x="685800" y="1770320"/>
            <a:ext cx="7391400" cy="14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BROCKTON REGION: 437,296 </a:t>
            </a:r>
          </a:p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SALEM REGION: 707,016</a:t>
            </a:r>
          </a:p>
          <a:p>
            <a:pPr marR="0" lvl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LOWELL REGION: 351,591</a:t>
            </a:r>
          </a:p>
        </p:txBody>
      </p:sp>
    </p:spTree>
    <p:extLst>
      <p:ext uri="{BB962C8B-B14F-4D97-AF65-F5344CB8AC3E}">
        <p14:creationId xmlns:p14="http://schemas.microsoft.com/office/powerpoint/2010/main" val="290320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3300" b="1" spc="188" dirty="0">
                <a:latin typeface="+mj-lt"/>
                <a:ea typeface="+mj-ea"/>
                <a:cs typeface="+mj-cs"/>
              </a:rPr>
              <a:t>CAMPAIGN DELIVERY TOTALS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ECE65C-547E-47A6-9619-B9E665342233}"/>
              </a:ext>
            </a:extLst>
          </p:cNvPr>
          <p:cNvSpPr/>
          <p:nvPr/>
        </p:nvSpPr>
        <p:spPr>
          <a:xfrm>
            <a:off x="381000" y="1676400"/>
            <a:ext cx="3886200" cy="1576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CROSS DEVICE DISPLAY – English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485,033 IMPRESSIONS 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582 CLICKS</a:t>
            </a:r>
          </a:p>
          <a:p>
            <a:pPr marL="28575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0.12% CLICK THROUGH RATE</a:t>
            </a:r>
          </a:p>
          <a:p>
            <a:pPr>
              <a:lnSpc>
                <a:spcPct val="90000"/>
              </a:lnSpc>
              <a:spcAft>
                <a:spcPts val="450"/>
              </a:spcAft>
            </a:pPr>
            <a:endParaRPr lang="en-US" sz="1400" b="1" dirty="0">
              <a:solidFill>
                <a:srgbClr val="FF8A00">
                  <a:alpha val="100000"/>
                </a:srgbClr>
              </a:solidFill>
              <a:highlight>
                <a:srgbClr val="FFFF00"/>
              </a:highlight>
              <a:latin typeface="Arial"/>
            </a:endParaRPr>
          </a:p>
          <a:p>
            <a:pPr>
              <a:lnSpc>
                <a:spcPct val="90000"/>
              </a:lnSpc>
              <a:spcAft>
                <a:spcPts val="450"/>
              </a:spcAft>
            </a:pPr>
            <a:endParaRPr lang="en-US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85598D-F5DA-4C13-BFCA-198669727AE5}"/>
              </a:ext>
            </a:extLst>
          </p:cNvPr>
          <p:cNvSpPr/>
          <p:nvPr/>
        </p:nvSpPr>
        <p:spPr>
          <a:xfrm>
            <a:off x="4343400" y="1371600"/>
            <a:ext cx="4572000" cy="504138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spcAft>
                <a:spcPts val="450"/>
              </a:spcAft>
            </a:pPr>
            <a:endParaRPr lang="en-US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FACEBOOK TRAFFIC ADS - English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832,616 impressions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187,431 total reach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12,646 clicks 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1.52% CTR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244 Post Reactions (likes, loves, </a:t>
            </a:r>
            <a:r>
              <a:rPr lang="en-US" sz="1400" dirty="0" err="1">
                <a:solidFill>
                  <a:prstClr val="black"/>
                </a:solidFill>
                <a:latin typeface="Calibri Light" panose="020F0302020204030204"/>
              </a:rPr>
              <a:t>etc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)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81 Comments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157 Shares</a:t>
            </a:r>
          </a:p>
          <a:p>
            <a:pPr marL="342900" lvl="0" indent="-34290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Aft>
                <a:spcPts val="450"/>
              </a:spcAft>
            </a:pPr>
            <a:r>
              <a:rPr lang="en-US" sz="1400" b="1" dirty="0">
                <a:solidFill>
                  <a:srgbClr val="FF8A00">
                    <a:alpha val="100000"/>
                  </a:srgbClr>
                </a:solidFill>
                <a:latin typeface="Arial"/>
              </a:rPr>
              <a:t>FACEBOOK TRAFFIC ADS - Spanish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140,146 impressions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27,294 total reach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1,533 clicks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1.09% CTR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30 Post Reactions (likes, loves, </a:t>
            </a:r>
            <a:r>
              <a:rPr lang="en-US" sz="1400" dirty="0" err="1">
                <a:solidFill>
                  <a:prstClr val="black"/>
                </a:solidFill>
                <a:latin typeface="Calibri Light" panose="020F0302020204030204"/>
              </a:rPr>
              <a:t>etc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)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4 Comments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 panose="020F0302020204030204"/>
              </a:rPr>
              <a:t>9 Shares</a:t>
            </a:r>
          </a:p>
          <a:p>
            <a:pPr marL="285750" lvl="0" indent="-28575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9EBF28-9FFA-43EC-A8C0-1F2D314C7D1B}"/>
              </a:ext>
            </a:extLst>
          </p:cNvPr>
          <p:cNvSpPr txBox="1"/>
          <p:nvPr/>
        </p:nvSpPr>
        <p:spPr>
          <a:xfrm>
            <a:off x="381000" y="1219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DISPLAY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D2406A-2AD7-42A9-BD7D-1C1D137160A7}"/>
              </a:ext>
            </a:extLst>
          </p:cNvPr>
          <p:cNvSpPr txBox="1"/>
          <p:nvPr/>
        </p:nvSpPr>
        <p:spPr>
          <a:xfrm>
            <a:off x="4343400" y="1219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SOCIAL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12A477-FB2B-442A-A03C-01BE3765A02A}"/>
              </a:ext>
            </a:extLst>
          </p:cNvPr>
          <p:cNvCxnSpPr/>
          <p:nvPr/>
        </p:nvCxnSpPr>
        <p:spPr>
          <a:xfrm>
            <a:off x="3962400" y="1219200"/>
            <a:ext cx="0" cy="487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8B722F4-4A72-492E-F5A6-54B9000304CD}"/>
              </a:ext>
            </a:extLst>
          </p:cNvPr>
          <p:cNvSpPr txBox="1"/>
          <p:nvPr/>
        </p:nvSpPr>
        <p:spPr>
          <a:xfrm>
            <a:off x="304800" y="2895600"/>
            <a:ext cx="3505200" cy="106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8A00">
                    <a:alpha val="10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CROSS DEVICE DISPLAY – Spanish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236,742 IMPRESSIONS 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330 CLICKS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0.14% CLICK THROUGH RATE</a:t>
            </a:r>
          </a:p>
        </p:txBody>
      </p:sp>
    </p:spTree>
    <p:extLst>
      <p:ext uri="{BB962C8B-B14F-4D97-AF65-F5344CB8AC3E}">
        <p14:creationId xmlns:p14="http://schemas.microsoft.com/office/powerpoint/2010/main" val="162435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54E12-64D5-4362-A73B-048E4BCBADD5}"/>
              </a:ext>
            </a:extLst>
          </p:cNvPr>
          <p:cNvSpPr txBox="1"/>
          <p:nvPr/>
        </p:nvSpPr>
        <p:spPr>
          <a:xfrm>
            <a:off x="9939" y="28194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DISPLAY PERFORMANCE</a:t>
            </a:r>
          </a:p>
          <a:p>
            <a:pPr algn="ctr"/>
            <a:r>
              <a:rPr lang="en-US" sz="3200" dirty="0"/>
              <a:t>AUDIENCE TARGETING</a:t>
            </a:r>
          </a:p>
        </p:txBody>
      </p:sp>
    </p:spTree>
    <p:extLst>
      <p:ext uri="{BB962C8B-B14F-4D97-AF65-F5344CB8AC3E}">
        <p14:creationId xmlns:p14="http://schemas.microsoft.com/office/powerpoint/2010/main" val="2050305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A5628E7-02EC-474C-9515-C373EDA1E3EF}"/>
              </a:ext>
            </a:extLst>
          </p:cNvPr>
          <p:cNvSpPr/>
          <p:nvPr/>
        </p:nvSpPr>
        <p:spPr>
          <a:xfrm>
            <a:off x="5791200" y="3878910"/>
            <a:ext cx="1219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9075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381000"/>
            <a:ext cx="7543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OVERALL PERFORMANCE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63" y="288271"/>
            <a:ext cx="1282137" cy="636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92C802-8F84-6E91-D8F3-4B9586433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1828800"/>
            <a:ext cx="6070920" cy="40121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EA4A5D9-158F-5CFC-EAA5-4869BF7206F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3764" b="8573"/>
          <a:stretch/>
        </p:blipFill>
        <p:spPr>
          <a:xfrm>
            <a:off x="76200" y="4031584"/>
            <a:ext cx="2668730" cy="129367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E79F269-F633-733B-ABE2-2D5C4B3001E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9884" b="44297"/>
          <a:stretch/>
        </p:blipFill>
        <p:spPr>
          <a:xfrm>
            <a:off x="76200" y="3089754"/>
            <a:ext cx="2668730" cy="120742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B4C9E4B-8060-398A-62C2-BB798FC33EF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7561"/>
          <a:stretch/>
        </p:blipFill>
        <p:spPr>
          <a:xfrm>
            <a:off x="76200" y="2286000"/>
            <a:ext cx="2668730" cy="104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102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6F69BA-9075-435B-8267-4219F27E5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15400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AD836B-CC74-4331-8E36-CA02168A78CD}"/>
              </a:ext>
            </a:extLst>
          </p:cNvPr>
          <p:cNvSpPr txBox="1"/>
          <p:nvPr/>
        </p:nvSpPr>
        <p:spPr>
          <a:xfrm>
            <a:off x="1828800" y="228600"/>
            <a:ext cx="7162800" cy="553998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3000" u="none" spc="0" dirty="0">
                <a:solidFill>
                  <a:srgbClr val="333333">
                    <a:alpha val="100000"/>
                  </a:srgbClr>
                </a:solidFill>
                <a:latin typeface="Arial"/>
              </a:rPr>
              <a:t>DISPLAY – BY REGION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4A75C-CFA2-4009-A18B-DB1BB66F2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1282137" cy="63642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AAD1E8F-C0FD-C2CE-FBDA-A7851EAC5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325794"/>
              </p:ext>
            </p:extLst>
          </p:nvPr>
        </p:nvGraphicFramePr>
        <p:xfrm>
          <a:off x="1143000" y="2286000"/>
          <a:ext cx="6477000" cy="2858292"/>
        </p:xfrm>
        <a:graphic>
          <a:graphicData uri="http://schemas.openxmlformats.org/drawingml/2006/table">
            <a:tbl>
              <a:tblPr/>
              <a:tblGrid>
                <a:gridCol w="2899679">
                  <a:extLst>
                    <a:ext uri="{9D8B030D-6E8A-4147-A177-3AD203B41FA5}">
                      <a16:colId xmlns:a16="http://schemas.microsoft.com/office/drawing/2014/main" val="1283992239"/>
                    </a:ext>
                  </a:extLst>
                </a:gridCol>
                <a:gridCol w="1544394">
                  <a:extLst>
                    <a:ext uri="{9D8B030D-6E8A-4147-A177-3AD203B41FA5}">
                      <a16:colId xmlns:a16="http://schemas.microsoft.com/office/drawing/2014/main" val="4059162781"/>
                    </a:ext>
                  </a:extLst>
                </a:gridCol>
                <a:gridCol w="1040102">
                  <a:extLst>
                    <a:ext uri="{9D8B030D-6E8A-4147-A177-3AD203B41FA5}">
                      <a16:colId xmlns:a16="http://schemas.microsoft.com/office/drawing/2014/main" val="3597561893"/>
                    </a:ext>
                  </a:extLst>
                </a:gridCol>
                <a:gridCol w="992825">
                  <a:extLst>
                    <a:ext uri="{9D8B030D-6E8A-4147-A177-3AD203B41FA5}">
                      <a16:colId xmlns:a16="http://schemas.microsoft.com/office/drawing/2014/main" val="1545262776"/>
                    </a:ext>
                  </a:extLst>
                </a:gridCol>
              </a:tblGrid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Impressions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Clicks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CTR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335622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ENGLISH BROCKTON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152,277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568447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ENGLISH LOWELL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158,628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695321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ENGLISH SALEM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158,432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3396491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469,337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941662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942363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761578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Impressions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Clicks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CTR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0105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SPANISH BROCKTON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74,405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8332832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SPANISH LOWELL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75,763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333804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149014 - DISPLAY SPANISH SALEM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75,754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702990"/>
                  </a:ext>
                </a:extLst>
              </a:tr>
              <a:tr h="238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225,922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995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534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</TotalTime>
  <Words>2188</Words>
  <Application>Microsoft Office PowerPoint</Application>
  <PresentationFormat>On-screen Show (4:3)</PresentationFormat>
  <Paragraphs>1039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Couture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Export</dc:title>
  <dc:subject>PPT Export</dc:subject>
  <dc:creator>Moat</dc:creator>
  <cp:keywords>moat export data ads</cp:keywords>
  <dc:description>PPT export of data</dc:description>
  <cp:lastModifiedBy>Mattson, Kristin</cp:lastModifiedBy>
  <cp:revision>228</cp:revision>
  <dcterms:created xsi:type="dcterms:W3CDTF">2018-06-25T15:59:33Z</dcterms:created>
  <dcterms:modified xsi:type="dcterms:W3CDTF">2022-07-19T18:24:13Z</dcterms:modified>
  <cp:category>ppt export</cp:category>
</cp:coreProperties>
</file>