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218958667" r:id="rId1"/>
  </p:sldMasterIdLst>
  <p:notesMasterIdLst>
    <p:notesMasterId r:id="rId31"/>
  </p:notesMasterIdLst>
  <p:sldIdLst>
    <p:sldId id="261" r:id="rId2"/>
    <p:sldId id="263" r:id="rId3"/>
    <p:sldId id="348" r:id="rId4"/>
    <p:sldId id="346" r:id="rId5"/>
    <p:sldId id="371" r:id="rId6"/>
    <p:sldId id="262" r:id="rId7"/>
    <p:sldId id="307" r:id="rId8"/>
    <p:sldId id="257" r:id="rId9"/>
    <p:sldId id="342" r:id="rId10"/>
    <p:sldId id="377" r:id="rId11"/>
    <p:sldId id="379" r:id="rId12"/>
    <p:sldId id="378" r:id="rId13"/>
    <p:sldId id="372" r:id="rId14"/>
    <p:sldId id="328" r:id="rId15"/>
    <p:sldId id="373" r:id="rId16"/>
    <p:sldId id="274" r:id="rId17"/>
    <p:sldId id="292" r:id="rId18"/>
    <p:sldId id="280" r:id="rId19"/>
    <p:sldId id="290" r:id="rId20"/>
    <p:sldId id="306" r:id="rId21"/>
    <p:sldId id="304" r:id="rId22"/>
    <p:sldId id="360" r:id="rId23"/>
    <p:sldId id="374" r:id="rId24"/>
    <p:sldId id="318" r:id="rId25"/>
    <p:sldId id="375" r:id="rId26"/>
    <p:sldId id="376" r:id="rId27"/>
    <p:sldId id="305" r:id="rId28"/>
    <p:sldId id="370" r:id="rId29"/>
    <p:sldId id="272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9E9E"/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>
      <p:cViewPr>
        <p:scale>
          <a:sx n="100" d="100"/>
          <a:sy n="100" d="100"/>
        </p:scale>
        <p:origin x="1668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3CF47-C3C2-455A-8579-EF4FC09354CD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C3AA6F-A110-4CE5-A4EE-A0CCAE4B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252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E6370-7D66-40D1-9DE8-55F100002D5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51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E6370-7D66-40D1-9DE8-55F100002D5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12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E6370-7D66-40D1-9DE8-55F100002D5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025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E6370-7D66-40D1-9DE8-55F100002D5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84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E6370-7D66-40D1-9DE8-55F100002D5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08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E6370-7D66-40D1-9DE8-55F100002D5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4413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your top converting, lower funnel social media tactic. We are re-targeting people who have shown an interest based on engagement with other tactics with the remarketing. We are attributing a lot of sales, and as with all your </a:t>
            </a:r>
            <a:r>
              <a:rPr lang="en-US" dirty="0" err="1"/>
              <a:t>facebook</a:t>
            </a:r>
            <a:r>
              <a:rPr lang="en-US" dirty="0"/>
              <a:t> tactics seeing a high level of social media engagement from people interested in your brand. People are providing testimonials, sharing the ad, and tagging their friends.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E6370-7D66-40D1-9DE8-55F100002D5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811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your top converting, lower funnel social media tactic. We are re-targeting people who have shown an interest based on engagement with other tactics with the remarketing. We are attributing a lot of sales, and as with all your </a:t>
            </a:r>
            <a:r>
              <a:rPr lang="en-US" dirty="0" err="1"/>
              <a:t>facebook</a:t>
            </a:r>
            <a:r>
              <a:rPr lang="en-US" dirty="0"/>
              <a:t> tactics seeing a high level of social media engagement from people interested in your brand. People are providing testimonials, sharing the ad, and tagging their friends.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E6370-7D66-40D1-9DE8-55F100002D5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5174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g5bd05580a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6" name="Google Shape;796;g5bd05580ac_0_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UPDATE IMAGES and TEXT</a:t>
            </a:r>
            <a:endParaRPr/>
          </a:p>
        </p:txBody>
      </p:sp>
      <p:sp>
        <p:nvSpPr>
          <p:cNvPr id="797" name="Google Shape;797;g5bd05580ac_0_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29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39964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7A05E-95FA-485D-A259-CF352D864C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D7F8E-58F6-48C7-8E08-E893A6FEBD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F8E02-91E6-4B14-83A0-328D4747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7ACD5-2782-4E3A-AE2E-DA11A202D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A7F02-5D87-4313-9955-CD288D6A2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010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9211B-CC73-4D13-9D99-C05BAD5D8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38BE70-AFBC-4C9E-9BDB-F65E38F6F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415F9-D261-45AA-90E6-0727B8740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D6FDA-0928-4FCA-A138-0A5D60270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D0AD8-B1D1-4BDD-B42E-9B5B94F0C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882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6B46DC-5B47-4BA2-BB0B-7676F8538C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394F7F-2B7E-4061-A2A3-0DC315F3B2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06223-9EC7-4E0A-B45B-D38E42F07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9445E-0D7E-4301-ADBE-8E9375BF9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EF29E-1E0C-4537-94FE-397480AB7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691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2330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5140450" y="0"/>
            <a:ext cx="4002360" cy="6858000"/>
          </a:xfrm>
          <a:custGeom>
            <a:avLst/>
            <a:gdLst/>
            <a:ahLst/>
            <a:cxnLst/>
            <a:rect l="l" t="t" r="r" b="b"/>
            <a:pathLst>
              <a:path w="10674350" h="13716000">
                <a:moveTo>
                  <a:pt x="3668886" y="0"/>
                </a:moveTo>
                <a:lnTo>
                  <a:pt x="10674350" y="0"/>
                </a:lnTo>
                <a:lnTo>
                  <a:pt x="7005462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vert="horz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328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&amp; Tabl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93450" y="6283577"/>
            <a:ext cx="8036863" cy="27749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lang="en-US" sz="525" kern="1200" dirty="0">
                <a:solidFill>
                  <a:srgbClr val="98989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dirty="0"/>
              <a:t>Insert source info here or delete box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 hasCustomPrompt="1"/>
          </p:nvPr>
        </p:nvSpPr>
        <p:spPr>
          <a:xfrm>
            <a:off x="4533310" y="1397000"/>
            <a:ext cx="3997003" cy="44831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Click icons to insert chart or table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3450" y="1574660"/>
            <a:ext cx="3754147" cy="2467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 b="1" i="0">
                <a:solidFill>
                  <a:srgbClr val="0CBAB4"/>
                </a:solidFill>
              </a:defRPr>
            </a:lvl1pPr>
          </a:lstStyle>
          <a:p>
            <a:pPr lvl="0"/>
            <a:r>
              <a:rPr lang="en-US" dirty="0"/>
              <a:t>SUBHEADER</a:t>
            </a: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493450" y="1821386"/>
            <a:ext cx="3754147" cy="823752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20000"/>
              </a:lnSpc>
              <a:spcBef>
                <a:spcPts val="750"/>
              </a:spcBef>
              <a:buNone/>
              <a:defRPr sz="975" baseline="0">
                <a:solidFill>
                  <a:srgbClr val="424242"/>
                </a:solidFill>
              </a:defRPr>
            </a:lvl1pPr>
            <a:lvl2pPr marL="171450" indent="-171450">
              <a:lnSpc>
                <a:spcPct val="120000"/>
              </a:lnSpc>
              <a:buFont typeface="Arial" charset="0"/>
              <a:buChar char="•"/>
              <a:defRPr sz="825">
                <a:solidFill>
                  <a:srgbClr val="424242"/>
                </a:solidFill>
              </a:defRPr>
            </a:lvl2pPr>
            <a:lvl3pPr marL="342900" indent="-171450">
              <a:lnSpc>
                <a:spcPct val="120000"/>
              </a:lnSpc>
              <a:defRPr sz="675">
                <a:solidFill>
                  <a:srgbClr val="424242"/>
                </a:solidFill>
              </a:defRPr>
            </a:lvl3pPr>
            <a:lvl4pPr>
              <a:lnSpc>
                <a:spcPct val="120000"/>
              </a:lnSpc>
              <a:defRPr sz="975"/>
            </a:lvl4pPr>
            <a:lvl5pPr>
              <a:lnSpc>
                <a:spcPct val="120000"/>
              </a:lnSpc>
              <a:defRPr sz="975"/>
            </a:lvl5pPr>
          </a:lstStyle>
          <a:p>
            <a:pPr lvl="0"/>
            <a:r>
              <a:rPr lang="en-US" dirty="0"/>
              <a:t>This is body copy text. You may duplicate this box with the ”</a:t>
            </a:r>
            <a:r>
              <a:rPr lang="en-US" dirty="0" err="1"/>
              <a:t>Subheader</a:t>
            </a:r>
            <a:r>
              <a:rPr lang="en-US" dirty="0"/>
              <a:t>” box if you need more text boxes.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493450" y="605396"/>
            <a:ext cx="8036791" cy="4614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2438" b="1" kern="1200" cap="all" spc="225" dirty="0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dirty="0"/>
              <a:t>SLIDE HEADER</a:t>
            </a:r>
          </a:p>
        </p:txBody>
      </p:sp>
    </p:spTree>
    <p:extLst>
      <p:ext uri="{BB962C8B-B14F-4D97-AF65-F5344CB8AC3E}">
        <p14:creationId xmlns:p14="http://schemas.microsoft.com/office/powerpoint/2010/main" val="2665520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- MAX 7">
  <p:cSld name="Agenda - MAX 7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5176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CBCA2-4D08-492C-B65D-D590B750E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43EF1-71A0-4B84-9B15-F10EF03C9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BF175-E617-423F-9A86-FAF1B35F1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2ADDF-35CD-43AF-A178-8421CD4C1835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46343-474E-4AF1-B180-92220F84B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12353-ECB4-46CE-8AF4-C55D96B6A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4051E-F4AB-4E78-B8F4-2ACF3EBC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535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98196-87E4-45EF-812D-934F75F1C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0C7A39-D222-4571-9070-64E6393C4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04623D-D13B-4797-BADE-A8C0C3795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9C2BF-A612-481B-93BB-FBDD21F85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CA834-71EE-43DC-8EAB-16AD40D48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76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40E12-48A4-4715-8824-DEE3AB02D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2236F-6B83-4052-ADC4-5F89AF241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A0FB4C-B38F-49E6-BE0D-87B5141DF8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400555-9B28-4E71-98C4-D52694FA8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BEA06A-2FDD-4756-9B45-5A4F560B0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7D4419-725F-4B35-B023-85762CC1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068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2A6C3-8F44-4B54-8759-4ADAF3E88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DF63C6-73C0-4434-8EAF-576F27B19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5CF97-1B7E-4019-876B-EB7FBB45E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6C7D9D-74FB-41F8-A306-63AC5CB3A4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B65780-97C6-43A7-AF32-07E090CB4A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26B73A-185D-4049-BC0A-B3C144B65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4351B2-4732-4C84-8118-5CCCA4C09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9E2F85-88CA-4811-893C-983A881C1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562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723A3-7E5E-4416-8954-0E256FCEA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F482F2-9CE3-4713-BBB3-A60A5942F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F11F2A-2023-4ED4-9665-3CC84058E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F5446B-D1F3-4333-B8D3-3C1480F56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755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574F0B-FD56-4866-812A-448C2E84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AFCEF2-BC57-475C-9EB2-2F04D2DDB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4D7DDB-8F5B-4DD7-812D-B2FFA193C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265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314B3-D209-450F-83C6-5A3CF1D22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01657-AD4E-402B-8C37-B18529FC1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AC4A4D-2A28-4549-B6C3-92634DDD5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9DC97C-3A77-4D27-9A2A-8A0D30CE2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55C6A-15C5-4F2A-8F89-5FBEFE5B9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76963-2348-49D1-934D-D7A01B6F1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087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89466-07FE-405E-B1CA-A1276FCA0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7E9076-45D2-4E7C-AB46-55BF19B1B6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F03B8A-92F8-42C8-BC3D-0300F646D7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40953A-4E83-4A39-B252-42A050BF0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E9C45E-EEB5-46EC-89FA-B974CDCF0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44508E-37E1-4840-857C-0814ECC46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66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02D30E-67C4-41A0-AC7E-0EF7828A9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97B646-7229-4A47-B87E-01726EF5A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81F68-9130-4A6F-9C78-77169D889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889E8C-D323-4FDD-A75F-129CA6F598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7D887-DBF1-4145-9EFE-93AE94C88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424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218958668" r:id="rId1"/>
    <p:sldLayoutId id="2218958669" r:id="rId2"/>
    <p:sldLayoutId id="2218958670" r:id="rId3"/>
    <p:sldLayoutId id="2218958671" r:id="rId4"/>
    <p:sldLayoutId id="2218958672" r:id="rId5"/>
    <p:sldLayoutId id="2218958673" r:id="rId6"/>
    <p:sldLayoutId id="2218958674" r:id="rId7"/>
    <p:sldLayoutId id="2218958675" r:id="rId8"/>
    <p:sldLayoutId id="2218958676" r:id="rId9"/>
    <p:sldLayoutId id="2218958677" r:id="rId10"/>
    <p:sldLayoutId id="2218958678" r:id="rId11"/>
    <p:sldLayoutId id="2218958679" r:id="rId12"/>
    <p:sldLayoutId id="2218958680" r:id="rId13"/>
    <p:sldLayoutId id="2218958681" r:id="rId14"/>
    <p:sldLayoutId id="2218958682" r:id="rId1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4.png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5.png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6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2819400"/>
            <a:ext cx="7239000" cy="1938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999" dirty="0">
                <a:latin typeface="Couture" pitchFamily="34" charset="0"/>
              </a:rPr>
              <a:t>WRAP REPORT  </a:t>
            </a:r>
          </a:p>
          <a:p>
            <a:pPr algn="ctr"/>
            <a:endParaRPr lang="en-US" sz="2999" dirty="0">
              <a:latin typeface="Couture" pitchFamily="34" charset="0"/>
            </a:endParaRPr>
          </a:p>
          <a:p>
            <a:pPr algn="ctr"/>
            <a:r>
              <a:rPr lang="en-US" sz="2999" dirty="0">
                <a:latin typeface="Couture" pitchFamily="34" charset="0"/>
              </a:rPr>
              <a:t>ORAU – BMC</a:t>
            </a:r>
          </a:p>
          <a:p>
            <a:pPr algn="ctr"/>
            <a:r>
              <a:rPr lang="en-US" sz="2999" dirty="0">
                <a:latin typeface="Couture" pitchFamily="34" charset="0"/>
              </a:rPr>
              <a:t>Campaign 5 – MOUD Digital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029D79-ECCC-46DA-A2EF-E40A6A8374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6362284"/>
            <a:ext cx="944188" cy="46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887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6F69BA-9075-435B-8267-4219F27E5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915400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AD836B-CC74-4331-8E36-CA02168A78CD}"/>
              </a:ext>
            </a:extLst>
          </p:cNvPr>
          <p:cNvSpPr txBox="1"/>
          <p:nvPr/>
        </p:nvSpPr>
        <p:spPr>
          <a:xfrm>
            <a:off x="1828800" y="228600"/>
            <a:ext cx="7162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DISPLAY – BY ZIP CODE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44A75C-CFA2-4009-A18B-DB1BB66F2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6200"/>
            <a:ext cx="1282137" cy="63642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E81558C-F088-EF1F-37D2-5122D43BF9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705437"/>
              </p:ext>
            </p:extLst>
          </p:nvPr>
        </p:nvGraphicFramePr>
        <p:xfrm>
          <a:off x="990600" y="1295400"/>
          <a:ext cx="7086599" cy="5372697"/>
        </p:xfrm>
        <a:graphic>
          <a:graphicData uri="http://schemas.openxmlformats.org/drawingml/2006/table">
            <a:tbl>
              <a:tblPr/>
              <a:tblGrid>
                <a:gridCol w="1258691">
                  <a:extLst>
                    <a:ext uri="{9D8B030D-6E8A-4147-A177-3AD203B41FA5}">
                      <a16:colId xmlns:a16="http://schemas.microsoft.com/office/drawing/2014/main" val="2776853507"/>
                    </a:ext>
                  </a:extLst>
                </a:gridCol>
                <a:gridCol w="3310526">
                  <a:extLst>
                    <a:ext uri="{9D8B030D-6E8A-4147-A177-3AD203B41FA5}">
                      <a16:colId xmlns:a16="http://schemas.microsoft.com/office/drawing/2014/main" val="4178315370"/>
                    </a:ext>
                  </a:extLst>
                </a:gridCol>
                <a:gridCol w="1258691">
                  <a:extLst>
                    <a:ext uri="{9D8B030D-6E8A-4147-A177-3AD203B41FA5}">
                      <a16:colId xmlns:a16="http://schemas.microsoft.com/office/drawing/2014/main" val="3382989826"/>
                    </a:ext>
                  </a:extLst>
                </a:gridCol>
                <a:gridCol w="1258691">
                  <a:extLst>
                    <a:ext uri="{9D8B030D-6E8A-4147-A177-3AD203B41FA5}">
                      <a16:colId xmlns:a16="http://schemas.microsoft.com/office/drawing/2014/main" val="3797302189"/>
                    </a:ext>
                  </a:extLst>
                </a:gridCol>
              </a:tblGrid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Zip Codes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Location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Impressions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Clicks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092744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02301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60,882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2749967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01810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Andover,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39,884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9003369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02360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Plymouth,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33,728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0768802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01852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32,331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9744644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01876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Tewksbury,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27,935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010260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01821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Billerica,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27,914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5428391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01826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Dracut,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27,400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7034331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01844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Methuen,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27,126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7671933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01824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Chelmsford,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26,062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3547854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01902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Lynn,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25,475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9349295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01851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22,938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9547930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01960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Peabody,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19,666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3569874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02302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19,659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1993559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02043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Hingham,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18,175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4552701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01930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Gloucester,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17,612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9835230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01915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Beverly,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17,571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8449213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01950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Newburyport,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16,082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5118179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01886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Westford,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15,964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4731743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01913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Amesbury,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15,058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846828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02050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Marshfield,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12,661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7028455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01832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Haverhill,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12,191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310600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02571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Wareham,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12,126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7153138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02359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Pembroke,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11,681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856568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01854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10,741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0119514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02324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Bridgewater,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9,860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591025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01945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Marblehead,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9,110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01047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01845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Andover,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8,945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5324899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01835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Haverhill,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8,897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2705589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01830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Haverhill,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7,912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635818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02370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Rockland,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7,568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1301276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02351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Abington,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7,465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39454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02066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Scituate,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7,161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5176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128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6F69BA-9075-435B-8267-4219F27E5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915400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AD836B-CC74-4331-8E36-CA02168A78CD}"/>
              </a:ext>
            </a:extLst>
          </p:cNvPr>
          <p:cNvSpPr txBox="1"/>
          <p:nvPr/>
        </p:nvSpPr>
        <p:spPr>
          <a:xfrm>
            <a:off x="1828800" y="228600"/>
            <a:ext cx="7162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DISPLAY – BY ZIP CODE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44A75C-CFA2-4009-A18B-DB1BB66F2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6200"/>
            <a:ext cx="1282137" cy="63642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E81558C-F088-EF1F-37D2-5122D43BF9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018702"/>
              </p:ext>
            </p:extLst>
          </p:nvPr>
        </p:nvGraphicFramePr>
        <p:xfrm>
          <a:off x="914400" y="1143000"/>
          <a:ext cx="7086599" cy="5372697"/>
        </p:xfrm>
        <a:graphic>
          <a:graphicData uri="http://schemas.openxmlformats.org/drawingml/2006/table">
            <a:tbl>
              <a:tblPr/>
              <a:tblGrid>
                <a:gridCol w="1258691">
                  <a:extLst>
                    <a:ext uri="{9D8B030D-6E8A-4147-A177-3AD203B41FA5}">
                      <a16:colId xmlns:a16="http://schemas.microsoft.com/office/drawing/2014/main" val="2776853507"/>
                    </a:ext>
                  </a:extLst>
                </a:gridCol>
                <a:gridCol w="3310526">
                  <a:extLst>
                    <a:ext uri="{9D8B030D-6E8A-4147-A177-3AD203B41FA5}">
                      <a16:colId xmlns:a16="http://schemas.microsoft.com/office/drawing/2014/main" val="4178315370"/>
                    </a:ext>
                  </a:extLst>
                </a:gridCol>
                <a:gridCol w="1258691">
                  <a:extLst>
                    <a:ext uri="{9D8B030D-6E8A-4147-A177-3AD203B41FA5}">
                      <a16:colId xmlns:a16="http://schemas.microsoft.com/office/drawing/2014/main" val="3382989826"/>
                    </a:ext>
                  </a:extLst>
                </a:gridCol>
                <a:gridCol w="1258691">
                  <a:extLst>
                    <a:ext uri="{9D8B030D-6E8A-4147-A177-3AD203B41FA5}">
                      <a16:colId xmlns:a16="http://schemas.microsoft.com/office/drawing/2014/main" val="3797302189"/>
                    </a:ext>
                  </a:extLst>
                </a:gridCol>
              </a:tblGrid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Zip Codes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Location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Impressions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Clicks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092744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01879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Tyngsboro,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6,784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4761588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01834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Groveland,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5,649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1081220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01940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Lynnfield,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5,304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6769901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01850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4,722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5678883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01905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Lynn,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4,647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604812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02364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Kingston,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3,812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1478710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02332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Duxbury,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3,786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6654146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01938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Ipswich,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3,664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1412739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02738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3,642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2976351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02333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 Bridgewater,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3,346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9494132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01741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Carlisle,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3,243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8834120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01904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Lynn,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3,205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4846424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02339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Hanover,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3,144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5486699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02061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Norwell,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3,072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3664333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02739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Mattapoisett,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3,034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5080067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01949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Middleton,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2,546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343071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01833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Georgetown,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2,441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5420659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01921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Boxford,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2,216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926818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02382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Whitman,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4569868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02770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Rochester,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0359638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02330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Carver,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6473929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02347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Lakeville,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7399086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01944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Manchester-by-the-Sea,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301720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01862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Billerica,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0619061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01929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Essex,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0283302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02362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Plymouth,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3467219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02379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 Bridgewater,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6334919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02338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Halifax,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652579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02341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Hanson,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7941784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01903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Lynn,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8143728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01863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Chelmsford,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9137939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02045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3611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3620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6F69BA-9075-435B-8267-4219F27E5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915400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AD836B-CC74-4331-8E36-CA02168A78CD}"/>
              </a:ext>
            </a:extLst>
          </p:cNvPr>
          <p:cNvSpPr txBox="1"/>
          <p:nvPr/>
        </p:nvSpPr>
        <p:spPr>
          <a:xfrm>
            <a:off x="1828800" y="228600"/>
            <a:ext cx="7162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DISPLAY – BY ZIP CODE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44A75C-CFA2-4009-A18B-DB1BB66F2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6200"/>
            <a:ext cx="1282137" cy="63642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E81558C-F088-EF1F-37D2-5122D43BF9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710946"/>
              </p:ext>
            </p:extLst>
          </p:nvPr>
        </p:nvGraphicFramePr>
        <p:xfrm>
          <a:off x="914400" y="1143000"/>
          <a:ext cx="7086599" cy="2279326"/>
        </p:xfrm>
        <a:graphic>
          <a:graphicData uri="http://schemas.openxmlformats.org/drawingml/2006/table">
            <a:tbl>
              <a:tblPr/>
              <a:tblGrid>
                <a:gridCol w="1258691">
                  <a:extLst>
                    <a:ext uri="{9D8B030D-6E8A-4147-A177-3AD203B41FA5}">
                      <a16:colId xmlns:a16="http://schemas.microsoft.com/office/drawing/2014/main" val="2776853507"/>
                    </a:ext>
                  </a:extLst>
                </a:gridCol>
                <a:gridCol w="3310526">
                  <a:extLst>
                    <a:ext uri="{9D8B030D-6E8A-4147-A177-3AD203B41FA5}">
                      <a16:colId xmlns:a16="http://schemas.microsoft.com/office/drawing/2014/main" val="4178315370"/>
                    </a:ext>
                  </a:extLst>
                </a:gridCol>
                <a:gridCol w="1258691">
                  <a:extLst>
                    <a:ext uri="{9D8B030D-6E8A-4147-A177-3AD203B41FA5}">
                      <a16:colId xmlns:a16="http://schemas.microsoft.com/office/drawing/2014/main" val="3382989826"/>
                    </a:ext>
                  </a:extLst>
                </a:gridCol>
                <a:gridCol w="1258691">
                  <a:extLst>
                    <a:ext uri="{9D8B030D-6E8A-4147-A177-3AD203B41FA5}">
                      <a16:colId xmlns:a16="http://schemas.microsoft.com/office/drawing/2014/main" val="3797302189"/>
                    </a:ext>
                  </a:extLst>
                </a:gridCol>
              </a:tblGrid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Zip Codes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Location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Impressions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Clicks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092744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01922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Byfield,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5908317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01908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Nahant,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5364972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01901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Lynn,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6669644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01853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9755116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02331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Duxbury,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9541066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01822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Billerica,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7017512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01831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Haverhill,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0840462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02767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Bridgewater,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8534268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02367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Plympton,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360946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02044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Hingham,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239945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01812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Andover,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7285935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02304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5929325"/>
                  </a:ext>
                </a:extLst>
              </a:tr>
              <a:tr h="625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02359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Hanson,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7271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409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6F69BA-9075-435B-8267-4219F27E5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075"/>
            <a:ext cx="8915400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AD836B-CC74-4331-8E36-CA02168A78CD}"/>
              </a:ext>
            </a:extLst>
          </p:cNvPr>
          <p:cNvSpPr txBox="1"/>
          <p:nvPr/>
        </p:nvSpPr>
        <p:spPr>
          <a:xfrm>
            <a:off x="1752600" y="381000"/>
            <a:ext cx="7162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DISPLAY – CREATIVE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44A75C-CFA2-4009-A18B-DB1BB66F2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3676529-6624-B266-4D41-62CE3DC056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513932"/>
              </p:ext>
            </p:extLst>
          </p:nvPr>
        </p:nvGraphicFramePr>
        <p:xfrm>
          <a:off x="1219200" y="1981200"/>
          <a:ext cx="6781800" cy="3732620"/>
        </p:xfrm>
        <a:graphic>
          <a:graphicData uri="http://schemas.openxmlformats.org/drawingml/2006/table">
            <a:tbl>
              <a:tblPr/>
              <a:tblGrid>
                <a:gridCol w="3375896">
                  <a:extLst>
                    <a:ext uri="{9D8B030D-6E8A-4147-A177-3AD203B41FA5}">
                      <a16:colId xmlns:a16="http://schemas.microsoft.com/office/drawing/2014/main" val="3836970937"/>
                    </a:ext>
                  </a:extLst>
                </a:gridCol>
                <a:gridCol w="1470391">
                  <a:extLst>
                    <a:ext uri="{9D8B030D-6E8A-4147-A177-3AD203B41FA5}">
                      <a16:colId xmlns:a16="http://schemas.microsoft.com/office/drawing/2014/main" val="1246191057"/>
                    </a:ext>
                  </a:extLst>
                </a:gridCol>
                <a:gridCol w="990262">
                  <a:extLst>
                    <a:ext uri="{9D8B030D-6E8A-4147-A177-3AD203B41FA5}">
                      <a16:colId xmlns:a16="http://schemas.microsoft.com/office/drawing/2014/main" val="347192631"/>
                    </a:ext>
                  </a:extLst>
                </a:gridCol>
                <a:gridCol w="945251">
                  <a:extLst>
                    <a:ext uri="{9D8B030D-6E8A-4147-A177-3AD203B41FA5}">
                      <a16:colId xmlns:a16="http://schemas.microsoft.com/office/drawing/2014/main" val="709950303"/>
                    </a:ext>
                  </a:extLst>
                </a:gridCol>
              </a:tblGrid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Creative Name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Impressions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Clicks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CTR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621240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Bupe 160x600_052022.png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4.55%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5682132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Bupe 300x250_052022.png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6,111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65832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Bupe 300x600 copy_052022.png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3.85%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348325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Bupe 320x50_052022.png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60,192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736967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Bupe 728x90_052022.png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19,602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0508694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Bupe SPA 160x600_052022.png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6.67%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7220408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Bupe SPA 300x250_052022.png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2,344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6577576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Bupe SPA 300x600_052022.png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5.71%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289407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Bupe SPA 320x50_052022.png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30,816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2041219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Bupe SPA 728x90_052022.png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11,196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8629804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Methadone 160x600_052022.png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6.98%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0662197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Methadone 300x250_052022.png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6,273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071651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Methadone 300x600_052022.png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5.29%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9230899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Methadone 320x50_052022.png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47,782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7939786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Methadone 728x90_052022.png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14,572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158462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Methadone SPA 160x600_052022.png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6.25%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3163017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Methadone SPA 300x250_052022.png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2,227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1329259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Methadone SPA 300x600_052022.png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10.17%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0327673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Methadone SPA 320x50_052022.png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23,370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5943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569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6F69BA-9075-435B-8267-4219F27E5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075"/>
            <a:ext cx="8915400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AD836B-CC74-4331-8E36-CA02168A78CD}"/>
              </a:ext>
            </a:extLst>
          </p:cNvPr>
          <p:cNvSpPr txBox="1"/>
          <p:nvPr/>
        </p:nvSpPr>
        <p:spPr>
          <a:xfrm>
            <a:off x="1752600" y="381000"/>
            <a:ext cx="7162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DISPLAY – CREATIVE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44A75C-CFA2-4009-A18B-DB1BB66F2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3676529-6624-B266-4D41-62CE3DC056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586239"/>
              </p:ext>
            </p:extLst>
          </p:nvPr>
        </p:nvGraphicFramePr>
        <p:xfrm>
          <a:off x="1143000" y="1981200"/>
          <a:ext cx="6781800" cy="3732620"/>
        </p:xfrm>
        <a:graphic>
          <a:graphicData uri="http://schemas.openxmlformats.org/drawingml/2006/table">
            <a:tbl>
              <a:tblPr/>
              <a:tblGrid>
                <a:gridCol w="3375896">
                  <a:extLst>
                    <a:ext uri="{9D8B030D-6E8A-4147-A177-3AD203B41FA5}">
                      <a16:colId xmlns:a16="http://schemas.microsoft.com/office/drawing/2014/main" val="3836970937"/>
                    </a:ext>
                  </a:extLst>
                </a:gridCol>
                <a:gridCol w="1470391">
                  <a:extLst>
                    <a:ext uri="{9D8B030D-6E8A-4147-A177-3AD203B41FA5}">
                      <a16:colId xmlns:a16="http://schemas.microsoft.com/office/drawing/2014/main" val="1246191057"/>
                    </a:ext>
                  </a:extLst>
                </a:gridCol>
                <a:gridCol w="990262">
                  <a:extLst>
                    <a:ext uri="{9D8B030D-6E8A-4147-A177-3AD203B41FA5}">
                      <a16:colId xmlns:a16="http://schemas.microsoft.com/office/drawing/2014/main" val="347192631"/>
                    </a:ext>
                  </a:extLst>
                </a:gridCol>
                <a:gridCol w="945251">
                  <a:extLst>
                    <a:ext uri="{9D8B030D-6E8A-4147-A177-3AD203B41FA5}">
                      <a16:colId xmlns:a16="http://schemas.microsoft.com/office/drawing/2014/main" val="709950303"/>
                    </a:ext>
                  </a:extLst>
                </a:gridCol>
              </a:tblGrid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Creative Name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Impressions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Clicks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CTR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621240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Bupe 160x600_052022.png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3.70%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3649762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Bupe 300x250_052022.png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6,475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361268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Bupe 300x600_052022.png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3.77%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1900130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Bupe 320x50_052022.png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70,746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4273679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Bupe 728x90_052022.png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21,054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3861374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Bupe SPA 160x600_052022.png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4.76%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3201432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Bupe SPA 300x250_052022.png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2,723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5659218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Bupe SPA 300x600_052022.png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9.09%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9276484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Bupe SPA 320x50_052022.png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28,294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7467804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Bupe SPA 728x90_052022.png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11,115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2908008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Methadone 300x250_052022.png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5,776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5436128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Methadone 300x600_052022.png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4.21%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971186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Methadone 320x50_052022.png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34,935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474612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Methadone 728x90_052022.png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15,898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9656160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Methadone SPA 160x600_052022.png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5.26%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4983201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Methadone SPA 300x250_052022.png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2,610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102398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Methadone SPA 300x600_052022.png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5.56%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5778805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Methadone SPA 320x50_052022.png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24,157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6716559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Methadone SPA 728x90_052022.png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9,812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4503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0482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6F69BA-9075-435B-8267-4219F27E5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075"/>
            <a:ext cx="8915400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AD836B-CC74-4331-8E36-CA02168A78CD}"/>
              </a:ext>
            </a:extLst>
          </p:cNvPr>
          <p:cNvSpPr txBox="1"/>
          <p:nvPr/>
        </p:nvSpPr>
        <p:spPr>
          <a:xfrm>
            <a:off x="1752600" y="381000"/>
            <a:ext cx="7162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DISPLAY – CREATIVE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44A75C-CFA2-4009-A18B-DB1BB66F2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3676529-6624-B266-4D41-62CE3DC056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225518"/>
              </p:ext>
            </p:extLst>
          </p:nvPr>
        </p:nvGraphicFramePr>
        <p:xfrm>
          <a:off x="1295400" y="1905000"/>
          <a:ext cx="6781800" cy="3545989"/>
        </p:xfrm>
        <a:graphic>
          <a:graphicData uri="http://schemas.openxmlformats.org/drawingml/2006/table">
            <a:tbl>
              <a:tblPr/>
              <a:tblGrid>
                <a:gridCol w="3375896">
                  <a:extLst>
                    <a:ext uri="{9D8B030D-6E8A-4147-A177-3AD203B41FA5}">
                      <a16:colId xmlns:a16="http://schemas.microsoft.com/office/drawing/2014/main" val="3836970937"/>
                    </a:ext>
                  </a:extLst>
                </a:gridCol>
                <a:gridCol w="1470391">
                  <a:extLst>
                    <a:ext uri="{9D8B030D-6E8A-4147-A177-3AD203B41FA5}">
                      <a16:colId xmlns:a16="http://schemas.microsoft.com/office/drawing/2014/main" val="1246191057"/>
                    </a:ext>
                  </a:extLst>
                </a:gridCol>
                <a:gridCol w="990262">
                  <a:extLst>
                    <a:ext uri="{9D8B030D-6E8A-4147-A177-3AD203B41FA5}">
                      <a16:colId xmlns:a16="http://schemas.microsoft.com/office/drawing/2014/main" val="347192631"/>
                    </a:ext>
                  </a:extLst>
                </a:gridCol>
                <a:gridCol w="945251">
                  <a:extLst>
                    <a:ext uri="{9D8B030D-6E8A-4147-A177-3AD203B41FA5}">
                      <a16:colId xmlns:a16="http://schemas.microsoft.com/office/drawing/2014/main" val="709950303"/>
                    </a:ext>
                  </a:extLst>
                </a:gridCol>
              </a:tblGrid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Creative Name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Impressions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Clicks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CTR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621240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Bupe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160x600_052022.png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2.33%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5893827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Bupe 300x600_052022.png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4.06%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339239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Bupe 320x50_052022.png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63,051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3598827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Bupe 728x90_052022.png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21,945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17101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Bupe SPA 160x600_052022.png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7.41%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29252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Bupe SPA 300x250_052022.png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2,913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0092727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Bupe SPA 300x600_052022.png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6.94%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122530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Bupe SPA 320x50_052022.png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31,768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2565637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Methadone 160x600_052022.png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5.26%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2711339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Methadone 300x250_052022.png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11,928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0056065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Methadone 300x600_052022.png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4.04%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652153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Methadone 320x50_052022.png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42,129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0841291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Methadone 728x90_052022.png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15,382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926164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Methadone SPA 160x600_052022.png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12.50%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5243788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Methadone SPA 300x250_052022.png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2,570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1836593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Methadone SPA 300x600_052022.png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10.77%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257075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Methadone SPA 320x50_052022.png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25,135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1803892"/>
                  </a:ext>
                </a:extLst>
              </a:tr>
              <a:tr h="76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Methadone SPA 728x90_052022.png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15,202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0.24%</a:t>
                      </a:r>
                    </a:p>
                  </a:txBody>
                  <a:tcPr marL="3751" marR="3751" marT="37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5899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992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6F69BA-9075-435B-8267-4219F27E5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075"/>
            <a:ext cx="9067800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AD836B-CC74-4331-8E36-CA02168A78CD}"/>
              </a:ext>
            </a:extLst>
          </p:cNvPr>
          <p:cNvSpPr txBox="1"/>
          <p:nvPr/>
        </p:nvSpPr>
        <p:spPr>
          <a:xfrm>
            <a:off x="1752600" y="381000"/>
            <a:ext cx="76962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DISPLAY – BY DEVICE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44A75C-CFA2-4009-A18B-DB1BB66F2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1DFB039-436A-E03B-DE07-6D597D9C1A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1676400"/>
            <a:ext cx="6448425" cy="473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8880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A70AF5-A83F-4538-81AF-C5C62E82573D}"/>
              </a:ext>
            </a:extLst>
          </p:cNvPr>
          <p:cNvSpPr txBox="1"/>
          <p:nvPr/>
        </p:nvSpPr>
        <p:spPr>
          <a:xfrm>
            <a:off x="228600" y="304800"/>
            <a:ext cx="8686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TOP VIEWED SITES – DISPLAY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450B6D4-6508-4287-8045-9CE7A4D93C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2306" y="6254933"/>
            <a:ext cx="944188" cy="4686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C392E8C-BCEF-4AA0-8B9C-E3BC89EC59C4}"/>
              </a:ext>
            </a:extLst>
          </p:cNvPr>
          <p:cNvSpPr txBox="1"/>
          <p:nvPr/>
        </p:nvSpPr>
        <p:spPr>
          <a:xfrm>
            <a:off x="304800" y="838200"/>
            <a:ext cx="1973826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107.5 WBLS</a:t>
            </a:r>
          </a:p>
          <a:p>
            <a:r>
              <a:rPr lang="en-US" sz="700" dirty="0"/>
              <a:t>11Alive</a:t>
            </a:r>
          </a:p>
          <a:p>
            <a:r>
              <a:rPr lang="en-US" sz="700" dirty="0"/>
              <a:t>12 Tomatoes</a:t>
            </a:r>
          </a:p>
          <a:p>
            <a:r>
              <a:rPr lang="en-US" sz="700" dirty="0"/>
              <a:t>13 WTHR</a:t>
            </a:r>
          </a:p>
          <a:p>
            <a:r>
              <a:rPr lang="en-US" sz="700" dirty="0"/>
              <a:t>1Weather</a:t>
            </a:r>
          </a:p>
          <a:p>
            <a:r>
              <a:rPr lang="en-US" sz="700" dirty="0"/>
              <a:t>247Sports</a:t>
            </a:r>
          </a:p>
          <a:p>
            <a:r>
              <a:rPr lang="en-US" sz="700" dirty="0"/>
              <a:t>2KMTCentral</a:t>
            </a:r>
          </a:p>
          <a:p>
            <a:r>
              <a:rPr lang="en-US" sz="700" dirty="0"/>
              <a:t>3 Tiles</a:t>
            </a:r>
          </a:p>
          <a:p>
            <a:r>
              <a:rPr lang="en-US" sz="700" dirty="0"/>
              <a:t>6pm</a:t>
            </a:r>
          </a:p>
          <a:p>
            <a:r>
              <a:rPr lang="en-US" sz="700" dirty="0"/>
              <a:t>911 Emergency Dispatcher App</a:t>
            </a:r>
          </a:p>
          <a:p>
            <a:r>
              <a:rPr lang="en-US" sz="700" dirty="0"/>
              <a:t>A Family Feast</a:t>
            </a:r>
          </a:p>
          <a:p>
            <a:r>
              <a:rPr lang="en-US" sz="700" dirty="0"/>
              <a:t>ABC</a:t>
            </a:r>
          </a:p>
          <a:p>
            <a:r>
              <a:rPr lang="en-US" sz="700" dirty="0"/>
              <a:t>AccuWeather</a:t>
            </a:r>
          </a:p>
          <a:p>
            <a:r>
              <a:rPr lang="en-US" sz="700" dirty="0" err="1"/>
              <a:t>ActiveBeat</a:t>
            </a:r>
            <a:endParaRPr lang="en-US" sz="700" dirty="0"/>
          </a:p>
          <a:p>
            <a:r>
              <a:rPr lang="en-US" sz="700" dirty="0"/>
              <a:t>Add a Pinch</a:t>
            </a:r>
          </a:p>
          <a:p>
            <a:r>
              <a:rPr lang="en-US" sz="700" dirty="0"/>
              <a:t>Adult Swim</a:t>
            </a:r>
          </a:p>
          <a:p>
            <a:r>
              <a:rPr lang="en-US" sz="700" dirty="0"/>
              <a:t>AL.com</a:t>
            </a:r>
          </a:p>
          <a:p>
            <a:r>
              <a:rPr lang="en-US" sz="700" dirty="0"/>
              <a:t>All </a:t>
            </a:r>
            <a:r>
              <a:rPr lang="en-US" sz="700" dirty="0" err="1"/>
              <a:t>Kpop</a:t>
            </a:r>
            <a:endParaRPr lang="en-US" sz="700" dirty="0"/>
          </a:p>
          <a:p>
            <a:r>
              <a:rPr lang="en-US" sz="700" dirty="0" err="1"/>
              <a:t>Allrecipes</a:t>
            </a:r>
            <a:endParaRPr lang="en-US" sz="700" dirty="0"/>
          </a:p>
          <a:p>
            <a:r>
              <a:rPr lang="en-US" sz="700" dirty="0"/>
              <a:t>Alternative Press Magazine</a:t>
            </a:r>
          </a:p>
          <a:p>
            <a:r>
              <a:rPr lang="en-US" sz="700" dirty="0"/>
              <a:t>Amino</a:t>
            </a:r>
          </a:p>
          <a:p>
            <a:r>
              <a:rPr lang="en-US" sz="700" dirty="0"/>
              <a:t>Animal Crossing</a:t>
            </a:r>
          </a:p>
          <a:p>
            <a:r>
              <a:rPr lang="en-US" sz="700" dirty="0"/>
              <a:t>AOL</a:t>
            </a:r>
          </a:p>
          <a:p>
            <a:r>
              <a:rPr lang="en-US" sz="700" dirty="0"/>
              <a:t>AP News</a:t>
            </a:r>
          </a:p>
          <a:p>
            <a:r>
              <a:rPr lang="en-US" sz="700" dirty="0"/>
              <a:t>Apartment Therapy</a:t>
            </a:r>
          </a:p>
          <a:p>
            <a:r>
              <a:rPr lang="en-US" sz="700" dirty="0"/>
              <a:t>Apple Insider</a:t>
            </a:r>
          </a:p>
          <a:p>
            <a:r>
              <a:rPr lang="en-US" sz="700" dirty="0"/>
              <a:t>Architectural Digest</a:t>
            </a:r>
          </a:p>
          <a:p>
            <a:r>
              <a:rPr lang="en-US" sz="700" dirty="0" err="1"/>
              <a:t>Arkadium</a:t>
            </a:r>
            <a:r>
              <a:rPr lang="en-US" sz="700" dirty="0"/>
              <a:t> Games</a:t>
            </a:r>
          </a:p>
          <a:p>
            <a:r>
              <a:rPr lang="en-US" sz="700" dirty="0" err="1"/>
              <a:t>Astrostyle</a:t>
            </a:r>
            <a:endParaRPr lang="en-US" sz="700" dirty="0"/>
          </a:p>
          <a:p>
            <a:r>
              <a:rPr lang="en-US" sz="700" dirty="0"/>
              <a:t>Atlas Obscura</a:t>
            </a:r>
          </a:p>
          <a:p>
            <a:r>
              <a:rPr lang="en-US" sz="700" dirty="0" err="1"/>
              <a:t>Audacy</a:t>
            </a:r>
            <a:endParaRPr lang="en-US" sz="700" dirty="0"/>
          </a:p>
          <a:p>
            <a:r>
              <a:rPr lang="en-US" sz="700" dirty="0" err="1"/>
              <a:t>Audiomack</a:t>
            </a:r>
            <a:endParaRPr lang="en-US" sz="700" dirty="0"/>
          </a:p>
          <a:p>
            <a:r>
              <a:rPr lang="en-US" sz="700" dirty="0" err="1"/>
              <a:t>Autoblog</a:t>
            </a:r>
            <a:endParaRPr lang="en-US" sz="700" dirty="0"/>
          </a:p>
          <a:p>
            <a:r>
              <a:rPr lang="en-US" sz="700" dirty="0" err="1"/>
              <a:t>AutoTrader</a:t>
            </a:r>
            <a:endParaRPr lang="en-US" sz="700" dirty="0"/>
          </a:p>
          <a:p>
            <a:r>
              <a:rPr lang="en-US" sz="700" dirty="0"/>
              <a:t>Averie Cooks</a:t>
            </a:r>
          </a:p>
          <a:p>
            <a:r>
              <a:rPr lang="en-US" sz="700" dirty="0"/>
              <a:t>AZ Central</a:t>
            </a:r>
          </a:p>
          <a:p>
            <a:r>
              <a:rPr lang="en-US" sz="700" dirty="0"/>
              <a:t>Baby Names</a:t>
            </a:r>
          </a:p>
          <a:p>
            <a:r>
              <a:rPr lang="en-US" sz="700" dirty="0"/>
              <a:t>Baby Tracker</a:t>
            </a:r>
          </a:p>
          <a:p>
            <a:r>
              <a:rPr lang="en-US" sz="700" dirty="0"/>
              <a:t>Backgammon</a:t>
            </a:r>
          </a:p>
          <a:p>
            <a:r>
              <a:rPr lang="en-US" sz="700" dirty="0" err="1"/>
              <a:t>Barchart</a:t>
            </a:r>
            <a:endParaRPr lang="en-US" sz="700" dirty="0"/>
          </a:p>
          <a:p>
            <a:r>
              <a:rPr lang="en-US" sz="700" dirty="0"/>
              <a:t>Barstool Sports</a:t>
            </a:r>
          </a:p>
          <a:p>
            <a:r>
              <a:rPr lang="en-US" sz="700" dirty="0"/>
              <a:t>Baseball Reference</a:t>
            </a:r>
          </a:p>
          <a:p>
            <a:r>
              <a:rPr lang="en-US" sz="700" dirty="0"/>
              <a:t>Bazooka Boy</a:t>
            </a:r>
          </a:p>
          <a:p>
            <a:r>
              <a:rPr lang="en-US" sz="700" dirty="0"/>
              <a:t>BBC</a:t>
            </a:r>
          </a:p>
          <a:p>
            <a:r>
              <a:rPr lang="en-US" sz="700" dirty="0"/>
              <a:t>Belly Full</a:t>
            </a:r>
          </a:p>
          <a:p>
            <a:r>
              <a:rPr lang="en-US" sz="700" dirty="0"/>
              <a:t>Best Life</a:t>
            </a:r>
          </a:p>
          <a:p>
            <a:r>
              <a:rPr lang="en-US" sz="700" dirty="0"/>
              <a:t>Best Products</a:t>
            </a:r>
          </a:p>
          <a:p>
            <a:r>
              <a:rPr lang="en-US" sz="700" dirty="0"/>
              <a:t>BET</a:t>
            </a:r>
          </a:p>
          <a:p>
            <a:r>
              <a:rPr lang="en-US" sz="700" dirty="0"/>
              <a:t>Better Homes and Gardens</a:t>
            </a:r>
          </a:p>
          <a:p>
            <a:r>
              <a:rPr lang="en-US" sz="700" dirty="0"/>
              <a:t>Bible</a:t>
            </a:r>
          </a:p>
          <a:p>
            <a:r>
              <a:rPr lang="en-US" sz="700" dirty="0"/>
              <a:t>Bingo</a:t>
            </a:r>
          </a:p>
          <a:p>
            <a:r>
              <a:rPr lang="en-US" sz="700" dirty="0"/>
              <a:t>Biography</a:t>
            </a:r>
          </a:p>
          <a:p>
            <a:r>
              <a:rPr lang="en-US" sz="700" dirty="0" err="1"/>
              <a:t>BitLife</a:t>
            </a:r>
            <a:endParaRPr lang="en-US" sz="700" dirty="0"/>
          </a:p>
          <a:p>
            <a:endParaRPr lang="en-US" sz="7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7C43D4-C0EE-28B8-6C06-C6DE1BBD8E1E}"/>
              </a:ext>
            </a:extLst>
          </p:cNvPr>
          <p:cNvSpPr txBox="1"/>
          <p:nvPr/>
        </p:nvSpPr>
        <p:spPr>
          <a:xfrm>
            <a:off x="1600200" y="838200"/>
            <a:ext cx="1973826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Black Enterprise</a:t>
            </a:r>
          </a:p>
          <a:p>
            <a:r>
              <a:rPr lang="en-US" sz="700" dirty="0"/>
              <a:t>Blackjack</a:t>
            </a:r>
          </a:p>
          <a:p>
            <a:r>
              <a:rPr lang="en-US" sz="700" dirty="0" err="1"/>
              <a:t>BladeForums</a:t>
            </a:r>
            <a:endParaRPr lang="en-US" sz="700" dirty="0"/>
          </a:p>
          <a:p>
            <a:r>
              <a:rPr lang="en-US" sz="700" dirty="0"/>
              <a:t>Bleacher Report</a:t>
            </a:r>
          </a:p>
          <a:p>
            <a:r>
              <a:rPr lang="en-US" sz="700" dirty="0"/>
              <a:t>Bleeding Cool</a:t>
            </a:r>
          </a:p>
          <a:p>
            <a:r>
              <a:rPr lang="en-US" sz="700" dirty="0"/>
              <a:t>Block Puzzle</a:t>
            </a:r>
          </a:p>
          <a:p>
            <a:r>
              <a:rPr lang="en-US" sz="700" dirty="0" err="1"/>
              <a:t>Blockscapes</a:t>
            </a:r>
            <a:endParaRPr lang="en-US" sz="700" dirty="0"/>
          </a:p>
          <a:p>
            <a:r>
              <a:rPr lang="en-US" sz="700" dirty="0"/>
              <a:t>Bloomberg: Business News</a:t>
            </a:r>
          </a:p>
          <a:p>
            <a:r>
              <a:rPr lang="en-US" sz="700" dirty="0"/>
              <a:t>Boat Trader</a:t>
            </a:r>
          </a:p>
          <a:p>
            <a:r>
              <a:rPr lang="en-US" sz="700" dirty="0"/>
              <a:t>Bob Vila</a:t>
            </a:r>
          </a:p>
          <a:p>
            <a:r>
              <a:rPr lang="en-US" sz="700" dirty="0"/>
              <a:t>Boggle With Friends</a:t>
            </a:r>
          </a:p>
          <a:p>
            <a:r>
              <a:rPr lang="en-US" sz="700" dirty="0"/>
              <a:t>Bon Appetit</a:t>
            </a:r>
          </a:p>
          <a:p>
            <a:r>
              <a:rPr lang="en-US" sz="700" dirty="0" err="1"/>
              <a:t>BoostMobile</a:t>
            </a:r>
            <a:endParaRPr lang="en-US" sz="700" dirty="0"/>
          </a:p>
          <a:p>
            <a:r>
              <a:rPr lang="en-US" sz="700" dirty="0"/>
              <a:t>Bored Panda</a:t>
            </a:r>
          </a:p>
          <a:p>
            <a:r>
              <a:rPr lang="en-US" sz="700" dirty="0" err="1"/>
              <a:t>Bossip</a:t>
            </a:r>
            <a:endParaRPr lang="en-US" sz="700" dirty="0"/>
          </a:p>
          <a:p>
            <a:r>
              <a:rPr lang="en-US" sz="700" dirty="0"/>
              <a:t>Boston</a:t>
            </a:r>
          </a:p>
          <a:p>
            <a:r>
              <a:rPr lang="en-US" sz="700" dirty="0"/>
              <a:t>Boston Herald</a:t>
            </a:r>
          </a:p>
          <a:p>
            <a:r>
              <a:rPr lang="en-US" sz="700" dirty="0" err="1"/>
              <a:t>Bowmasters</a:t>
            </a:r>
            <a:endParaRPr lang="en-US" sz="700" dirty="0"/>
          </a:p>
          <a:p>
            <a:r>
              <a:rPr lang="en-US" sz="700" dirty="0" err="1"/>
              <a:t>BoxRec</a:t>
            </a:r>
            <a:endParaRPr lang="en-US" sz="700" dirty="0"/>
          </a:p>
          <a:p>
            <a:r>
              <a:rPr lang="en-US" sz="700" dirty="0"/>
              <a:t>Bravo</a:t>
            </a:r>
          </a:p>
          <a:p>
            <a:r>
              <a:rPr lang="en-US" sz="700" dirty="0"/>
              <a:t>Bristol Live</a:t>
            </a:r>
          </a:p>
          <a:p>
            <a:r>
              <a:rPr lang="en-US" sz="700" dirty="0"/>
              <a:t>Britannica</a:t>
            </a:r>
          </a:p>
          <a:p>
            <a:r>
              <a:rPr lang="en-US" sz="700" dirty="0" err="1"/>
              <a:t>Broadcastify</a:t>
            </a:r>
            <a:endParaRPr lang="en-US" sz="700" dirty="0"/>
          </a:p>
          <a:p>
            <a:r>
              <a:rPr lang="en-US" sz="700" dirty="0" err="1"/>
              <a:t>BroBible</a:t>
            </a:r>
            <a:endParaRPr lang="en-US" sz="700" dirty="0"/>
          </a:p>
          <a:p>
            <a:r>
              <a:rPr lang="en-US" sz="700" dirty="0"/>
              <a:t>Budget Bytes</a:t>
            </a:r>
          </a:p>
          <a:p>
            <a:r>
              <a:rPr lang="en-US" sz="700" dirty="0"/>
              <a:t>Business Insider</a:t>
            </a:r>
          </a:p>
          <a:p>
            <a:r>
              <a:rPr lang="en-US" sz="700" dirty="0"/>
              <a:t>Business Today</a:t>
            </a:r>
          </a:p>
          <a:p>
            <a:r>
              <a:rPr lang="en-US" sz="700" dirty="0"/>
              <a:t>Bustle</a:t>
            </a:r>
          </a:p>
          <a:p>
            <a:r>
              <a:rPr lang="en-US" sz="700" dirty="0"/>
              <a:t>Buzzfeed</a:t>
            </a:r>
          </a:p>
          <a:p>
            <a:r>
              <a:rPr lang="en-US" sz="700" dirty="0"/>
              <a:t>Cafe </a:t>
            </a:r>
            <a:r>
              <a:rPr lang="en-US" sz="700" dirty="0" err="1"/>
              <a:t>Delites</a:t>
            </a:r>
            <a:endParaRPr lang="en-US" sz="700" dirty="0"/>
          </a:p>
          <a:p>
            <a:r>
              <a:rPr lang="en-US" sz="700" dirty="0"/>
              <a:t>Calamity Mod</a:t>
            </a:r>
          </a:p>
          <a:p>
            <a:r>
              <a:rPr lang="en-US" sz="700" dirty="0" err="1"/>
              <a:t>CallApp</a:t>
            </a:r>
            <a:endParaRPr lang="en-US" sz="700" dirty="0"/>
          </a:p>
          <a:p>
            <a:r>
              <a:rPr lang="en-US" sz="700" dirty="0"/>
              <a:t>Canasta</a:t>
            </a:r>
          </a:p>
          <a:p>
            <a:r>
              <a:rPr lang="en-US" sz="700" dirty="0"/>
              <a:t>Card Games</a:t>
            </a:r>
          </a:p>
          <a:p>
            <a:r>
              <a:rPr lang="en-US" sz="700" dirty="0"/>
              <a:t>Career Sidekick</a:t>
            </a:r>
          </a:p>
          <a:p>
            <a:r>
              <a:rPr lang="en-US" sz="700" dirty="0"/>
              <a:t>CarGurus</a:t>
            </a:r>
          </a:p>
          <a:p>
            <a:r>
              <a:rPr lang="en-US" sz="700" dirty="0"/>
              <a:t>Cars.com</a:t>
            </a:r>
          </a:p>
          <a:p>
            <a:r>
              <a:rPr lang="en-US" sz="700" dirty="0"/>
              <a:t>Casino Slot Machine</a:t>
            </a:r>
          </a:p>
          <a:p>
            <a:r>
              <a:rPr lang="en-US" sz="700" dirty="0" err="1"/>
              <a:t>Castbox</a:t>
            </a:r>
            <a:endParaRPr lang="en-US" sz="700" dirty="0"/>
          </a:p>
          <a:p>
            <a:r>
              <a:rPr lang="en-US" sz="700" dirty="0"/>
              <a:t>CBS</a:t>
            </a:r>
          </a:p>
          <a:p>
            <a:r>
              <a:rPr lang="en-US" sz="700" dirty="0"/>
              <a:t>CBS Sports</a:t>
            </a:r>
          </a:p>
          <a:p>
            <a:r>
              <a:rPr lang="en-US" sz="700" dirty="0"/>
              <a:t>Celeb Dirty Laundry</a:t>
            </a:r>
          </a:p>
          <a:p>
            <a:r>
              <a:rPr lang="en-US" sz="700" dirty="0"/>
              <a:t>Celebrating The Soaps</a:t>
            </a:r>
          </a:p>
          <a:p>
            <a:r>
              <a:rPr lang="en-US" sz="700" dirty="0" err="1"/>
              <a:t>Celebuzz</a:t>
            </a:r>
            <a:endParaRPr lang="en-US" sz="700" dirty="0"/>
          </a:p>
          <a:p>
            <a:r>
              <a:rPr lang="en-US" sz="700" dirty="0"/>
              <a:t>Checkers</a:t>
            </a:r>
          </a:p>
          <a:p>
            <a:r>
              <a:rPr lang="en-US" sz="700" dirty="0"/>
              <a:t>Chegg</a:t>
            </a:r>
          </a:p>
          <a:p>
            <a:r>
              <a:rPr lang="en-US" sz="700" dirty="0"/>
              <a:t>Chess</a:t>
            </a:r>
          </a:p>
          <a:p>
            <a:r>
              <a:rPr lang="en-US" sz="700" dirty="0"/>
              <a:t>Chicago Tribune</a:t>
            </a:r>
          </a:p>
          <a:p>
            <a:r>
              <a:rPr lang="en-US" sz="700" dirty="0"/>
              <a:t>Chip and Company</a:t>
            </a:r>
          </a:p>
          <a:p>
            <a:r>
              <a:rPr lang="en-US" sz="700" dirty="0"/>
              <a:t>Chocolate Covered Katie</a:t>
            </a:r>
          </a:p>
          <a:p>
            <a:r>
              <a:rPr lang="en-US" sz="700" dirty="0"/>
              <a:t>Choice Hotels</a:t>
            </a:r>
          </a:p>
          <a:p>
            <a:r>
              <a:rPr lang="en-US" sz="700" dirty="0"/>
              <a:t>City Takeover</a:t>
            </a:r>
          </a:p>
          <a:p>
            <a:r>
              <a:rPr lang="en-US" sz="700" dirty="0"/>
              <a:t>Classic Cars</a:t>
            </a:r>
          </a:p>
          <a:p>
            <a:endParaRPr lang="en-US" sz="7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AF2F682-3E5B-1F3C-44A1-EF23F4E8DF75}"/>
              </a:ext>
            </a:extLst>
          </p:cNvPr>
          <p:cNvSpPr txBox="1"/>
          <p:nvPr/>
        </p:nvSpPr>
        <p:spPr>
          <a:xfrm>
            <a:off x="2743200" y="838200"/>
            <a:ext cx="1973826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Classmates</a:t>
            </a:r>
          </a:p>
          <a:p>
            <a:r>
              <a:rPr lang="en-US" sz="700" dirty="0"/>
              <a:t>Closer Weekly</a:t>
            </a:r>
          </a:p>
          <a:p>
            <a:r>
              <a:rPr lang="en-US" sz="700" dirty="0" err="1"/>
              <a:t>ClutchPoints</a:t>
            </a:r>
            <a:endParaRPr lang="en-US" sz="700" dirty="0"/>
          </a:p>
          <a:p>
            <a:r>
              <a:rPr lang="en-US" sz="700" dirty="0"/>
              <a:t>CNN</a:t>
            </a:r>
          </a:p>
          <a:p>
            <a:r>
              <a:rPr lang="en-US" sz="700" dirty="0"/>
              <a:t>Collider</a:t>
            </a:r>
          </a:p>
          <a:p>
            <a:r>
              <a:rPr lang="en-US" sz="700" dirty="0"/>
              <a:t>Comics Kingdom</a:t>
            </a:r>
          </a:p>
          <a:p>
            <a:r>
              <a:rPr lang="en-US" sz="700" dirty="0"/>
              <a:t>Complex</a:t>
            </a:r>
          </a:p>
          <a:p>
            <a:r>
              <a:rPr lang="en-US" sz="700" dirty="0"/>
              <a:t>Conde Nast</a:t>
            </a:r>
          </a:p>
          <a:p>
            <a:r>
              <a:rPr lang="en-US" sz="700" dirty="0"/>
              <a:t>Conserve Energy Future</a:t>
            </a:r>
          </a:p>
          <a:p>
            <a:r>
              <a:rPr lang="en-US" sz="700" dirty="0"/>
              <a:t>Convert Units</a:t>
            </a:r>
          </a:p>
          <a:p>
            <a:r>
              <a:rPr lang="en-US" sz="700" dirty="0"/>
              <a:t>Cookie and Kate</a:t>
            </a:r>
          </a:p>
          <a:p>
            <a:r>
              <a:rPr lang="en-US" sz="700" dirty="0"/>
              <a:t>Cooking Classy</a:t>
            </a:r>
          </a:p>
          <a:p>
            <a:r>
              <a:rPr lang="en-US" sz="700" dirty="0"/>
              <a:t>Copy Kat</a:t>
            </a:r>
          </a:p>
          <a:p>
            <a:r>
              <a:rPr lang="en-US" sz="700" dirty="0"/>
              <a:t>Cosmopolitan</a:t>
            </a:r>
          </a:p>
          <a:p>
            <a:r>
              <a:rPr lang="en-US" sz="700" dirty="0"/>
              <a:t>Country Living</a:t>
            </a:r>
          </a:p>
          <a:p>
            <a:r>
              <a:rPr lang="en-US" sz="700" dirty="0"/>
              <a:t>Coupons</a:t>
            </a:r>
          </a:p>
          <a:p>
            <a:r>
              <a:rPr lang="en-US" sz="700" dirty="0"/>
              <a:t>Cox</a:t>
            </a:r>
          </a:p>
          <a:p>
            <a:r>
              <a:rPr lang="en-US" sz="700" dirty="0"/>
              <a:t>Craft Island</a:t>
            </a:r>
          </a:p>
          <a:p>
            <a:r>
              <a:rPr lang="en-US" sz="700" dirty="0"/>
              <a:t>Crazy Games</a:t>
            </a:r>
          </a:p>
          <a:p>
            <a:r>
              <a:rPr lang="en-US" sz="700" dirty="0" err="1"/>
              <a:t>Creaders</a:t>
            </a:r>
            <a:endParaRPr lang="en-US" sz="700" dirty="0"/>
          </a:p>
          <a:p>
            <a:r>
              <a:rPr lang="en-US" sz="700" dirty="0"/>
              <a:t>Creative </a:t>
            </a:r>
            <a:r>
              <a:rPr lang="en-US" sz="700" dirty="0" err="1"/>
              <a:t>Bloq</a:t>
            </a:r>
            <a:endParaRPr lang="en-US" sz="700" dirty="0"/>
          </a:p>
          <a:p>
            <a:r>
              <a:rPr lang="en-US" sz="700" dirty="0"/>
              <a:t>Cribbage</a:t>
            </a:r>
          </a:p>
          <a:p>
            <a:r>
              <a:rPr lang="en-US" sz="700" dirty="0"/>
              <a:t>Crooks and Liars</a:t>
            </a:r>
          </a:p>
          <a:p>
            <a:r>
              <a:rPr lang="en-US" sz="700" dirty="0"/>
              <a:t>Crossword</a:t>
            </a:r>
          </a:p>
          <a:p>
            <a:r>
              <a:rPr lang="en-US" sz="700" dirty="0" err="1"/>
              <a:t>CurseForge</a:t>
            </a:r>
            <a:endParaRPr lang="en-US" sz="700" dirty="0"/>
          </a:p>
          <a:p>
            <a:r>
              <a:rPr lang="en-US" sz="700" dirty="0"/>
              <a:t>Daily Caller</a:t>
            </a:r>
          </a:p>
          <a:p>
            <a:r>
              <a:rPr lang="en-US" sz="700" dirty="0"/>
              <a:t>Daily Choices</a:t>
            </a:r>
          </a:p>
          <a:p>
            <a:r>
              <a:rPr lang="en-US" sz="700" dirty="0"/>
              <a:t>Daily Freeman</a:t>
            </a:r>
          </a:p>
          <a:p>
            <a:r>
              <a:rPr lang="en-US" sz="700" dirty="0"/>
              <a:t>Daily Kos</a:t>
            </a:r>
          </a:p>
          <a:p>
            <a:r>
              <a:rPr lang="en-US" sz="700" dirty="0"/>
              <a:t>Daily Mail</a:t>
            </a:r>
          </a:p>
          <a:p>
            <a:r>
              <a:rPr lang="en-US" sz="700" dirty="0"/>
              <a:t>Daily Soap Dish</a:t>
            </a:r>
          </a:p>
          <a:p>
            <a:r>
              <a:rPr lang="en-US" sz="700" dirty="0"/>
              <a:t>Daily Voice</a:t>
            </a:r>
          </a:p>
          <a:p>
            <a:r>
              <a:rPr lang="en-US" sz="700" dirty="0" err="1"/>
              <a:t>Dailyhunt</a:t>
            </a:r>
            <a:endParaRPr lang="en-US" sz="700" dirty="0"/>
          </a:p>
          <a:p>
            <a:r>
              <a:rPr lang="en-US" sz="700" dirty="0"/>
              <a:t>Damn Delicious</a:t>
            </a:r>
          </a:p>
          <a:p>
            <a:r>
              <a:rPr lang="en-US" sz="700" dirty="0" err="1"/>
              <a:t>DatPiff</a:t>
            </a:r>
            <a:endParaRPr lang="en-US" sz="700" dirty="0"/>
          </a:p>
          <a:p>
            <a:r>
              <a:rPr lang="en-US" sz="700" dirty="0" err="1"/>
              <a:t>Dazzly</a:t>
            </a:r>
            <a:endParaRPr lang="en-US" sz="700" dirty="0"/>
          </a:p>
          <a:p>
            <a:r>
              <a:rPr lang="en-US" sz="700" dirty="0"/>
              <a:t>DCUM</a:t>
            </a:r>
          </a:p>
          <a:p>
            <a:r>
              <a:rPr lang="en-US" sz="700" dirty="0"/>
              <a:t>Deadline</a:t>
            </a:r>
          </a:p>
          <a:p>
            <a:r>
              <a:rPr lang="en-US" sz="700" dirty="0"/>
              <a:t>Deal News</a:t>
            </a:r>
          </a:p>
          <a:p>
            <a:r>
              <a:rPr lang="en-US" sz="700" dirty="0" err="1"/>
              <a:t>Dealmoon</a:t>
            </a:r>
            <a:endParaRPr lang="en-US" sz="700" dirty="0"/>
          </a:p>
          <a:p>
            <a:r>
              <a:rPr lang="en-US" sz="700" dirty="0"/>
              <a:t>Delightful E Made</a:t>
            </a:r>
          </a:p>
          <a:p>
            <a:r>
              <a:rPr lang="en-US" sz="700" dirty="0"/>
              <a:t>Delish</a:t>
            </a:r>
          </a:p>
          <a:p>
            <a:r>
              <a:rPr lang="en-US" sz="700" dirty="0"/>
              <a:t>Den of Geek</a:t>
            </a:r>
          </a:p>
          <a:p>
            <a:r>
              <a:rPr lang="en-US" sz="700" dirty="0" err="1"/>
              <a:t>Diario</a:t>
            </a:r>
            <a:r>
              <a:rPr lang="en-US" sz="700" dirty="0"/>
              <a:t> Deportivo Diez</a:t>
            </a:r>
          </a:p>
          <a:p>
            <a:r>
              <a:rPr lang="en-US" sz="700" dirty="0"/>
              <a:t>Dictionary</a:t>
            </a:r>
          </a:p>
          <a:p>
            <a:r>
              <a:rPr lang="en-US" sz="700" dirty="0" err="1"/>
              <a:t>Diethood</a:t>
            </a:r>
            <a:endParaRPr lang="en-US" sz="700" dirty="0"/>
          </a:p>
          <a:p>
            <a:r>
              <a:rPr lang="en-US" sz="700" dirty="0"/>
              <a:t>Disney Food Blog</a:t>
            </a:r>
          </a:p>
          <a:p>
            <a:r>
              <a:rPr lang="en-US" sz="700" dirty="0" err="1"/>
              <a:t>Distractify</a:t>
            </a:r>
            <a:endParaRPr lang="en-US" sz="700" dirty="0"/>
          </a:p>
          <a:p>
            <a:r>
              <a:rPr lang="en-US" sz="700" dirty="0"/>
              <a:t>DMV</a:t>
            </a:r>
          </a:p>
          <a:p>
            <a:r>
              <a:rPr lang="en-US" sz="700" dirty="0"/>
              <a:t>Dominoes</a:t>
            </a:r>
          </a:p>
          <a:p>
            <a:r>
              <a:rPr lang="en-US" sz="700" dirty="0"/>
              <a:t>Donga</a:t>
            </a:r>
          </a:p>
          <a:p>
            <a:r>
              <a:rPr lang="en-US" sz="700" dirty="0"/>
              <a:t>Doodle</a:t>
            </a:r>
          </a:p>
          <a:p>
            <a:r>
              <a:rPr lang="en-US" sz="700" dirty="0"/>
              <a:t>Dot Esports</a:t>
            </a:r>
          </a:p>
          <a:p>
            <a:endParaRPr lang="en-US" sz="7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4738F43-0EB9-D298-7F3F-F599E831EB89}"/>
              </a:ext>
            </a:extLst>
          </p:cNvPr>
          <p:cNvSpPr txBox="1"/>
          <p:nvPr/>
        </p:nvSpPr>
        <p:spPr>
          <a:xfrm>
            <a:off x="3810000" y="838200"/>
            <a:ext cx="1973826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 err="1"/>
              <a:t>Douban</a:t>
            </a:r>
            <a:endParaRPr lang="en-US" sz="700" dirty="0"/>
          </a:p>
          <a:p>
            <a:r>
              <a:rPr lang="en-US" sz="700" dirty="0"/>
              <a:t>Drudge Report</a:t>
            </a:r>
          </a:p>
          <a:p>
            <a:r>
              <a:rPr lang="en-US" sz="700" dirty="0"/>
              <a:t>Drugs.com</a:t>
            </a:r>
          </a:p>
          <a:p>
            <a:r>
              <a:rPr lang="en-US" sz="700" dirty="0"/>
              <a:t>E!</a:t>
            </a:r>
          </a:p>
          <a:p>
            <a:r>
              <a:rPr lang="en-US" sz="700" dirty="0"/>
              <a:t>Eat Well 101</a:t>
            </a:r>
          </a:p>
          <a:p>
            <a:r>
              <a:rPr lang="en-US" sz="700" dirty="0" err="1"/>
              <a:t>EatingWell</a:t>
            </a:r>
            <a:endParaRPr lang="en-US" sz="700" dirty="0"/>
          </a:p>
          <a:p>
            <a:r>
              <a:rPr lang="en-US" sz="700" dirty="0" err="1"/>
              <a:t>eBaum's</a:t>
            </a:r>
            <a:r>
              <a:rPr lang="en-US" sz="700" dirty="0"/>
              <a:t> World</a:t>
            </a:r>
          </a:p>
          <a:p>
            <a:r>
              <a:rPr lang="en-US" sz="700" dirty="0"/>
              <a:t>eBay</a:t>
            </a:r>
          </a:p>
          <a:p>
            <a:r>
              <a:rPr lang="en-US" sz="700" dirty="0"/>
              <a:t>Eighties Kids</a:t>
            </a:r>
          </a:p>
          <a:p>
            <a:r>
              <a:rPr lang="en-US" sz="700" dirty="0"/>
              <a:t>El </a:t>
            </a:r>
            <a:r>
              <a:rPr lang="en-US" sz="700" dirty="0" err="1"/>
              <a:t>Diario</a:t>
            </a:r>
            <a:r>
              <a:rPr lang="en-US" sz="700" dirty="0"/>
              <a:t> NY</a:t>
            </a:r>
          </a:p>
          <a:p>
            <a:r>
              <a:rPr lang="en-US" sz="700" dirty="0"/>
              <a:t>El Nuevo</a:t>
            </a:r>
          </a:p>
          <a:p>
            <a:r>
              <a:rPr lang="en-US" sz="700" dirty="0"/>
              <a:t>Elite Daily</a:t>
            </a:r>
          </a:p>
          <a:p>
            <a:r>
              <a:rPr lang="en-US" sz="700" dirty="0"/>
              <a:t>Elle</a:t>
            </a:r>
          </a:p>
          <a:p>
            <a:r>
              <a:rPr lang="en-US" sz="700" dirty="0"/>
              <a:t>Empire</a:t>
            </a:r>
          </a:p>
          <a:p>
            <a:r>
              <a:rPr lang="en-US" sz="700" dirty="0"/>
              <a:t>Encyclopedia</a:t>
            </a:r>
          </a:p>
          <a:p>
            <a:r>
              <a:rPr lang="en-US" sz="700" dirty="0" err="1"/>
              <a:t>eNotes</a:t>
            </a:r>
            <a:endParaRPr lang="en-US" sz="700" dirty="0"/>
          </a:p>
          <a:p>
            <a:r>
              <a:rPr lang="en-US" sz="700" dirty="0"/>
              <a:t>Entertainment Tonight</a:t>
            </a:r>
          </a:p>
          <a:p>
            <a:r>
              <a:rPr lang="en-US" sz="700" dirty="0"/>
              <a:t>Entertainment Weekly</a:t>
            </a:r>
          </a:p>
          <a:p>
            <a:r>
              <a:rPr lang="en-US" sz="700" dirty="0" err="1"/>
              <a:t>Epicstream</a:t>
            </a:r>
            <a:endParaRPr lang="en-US" sz="700" dirty="0"/>
          </a:p>
          <a:p>
            <a:r>
              <a:rPr lang="en-US" sz="700" dirty="0" err="1"/>
              <a:t>Equibase</a:t>
            </a:r>
            <a:endParaRPr lang="en-US" sz="700" dirty="0"/>
          </a:p>
          <a:p>
            <a:r>
              <a:rPr lang="en-US" sz="700" dirty="0"/>
              <a:t>ESPN</a:t>
            </a:r>
          </a:p>
          <a:p>
            <a:r>
              <a:rPr lang="en-US" sz="700" dirty="0"/>
              <a:t>Esquire</a:t>
            </a:r>
          </a:p>
          <a:p>
            <a:r>
              <a:rPr lang="en-US" sz="700" dirty="0"/>
              <a:t>Eurosport</a:t>
            </a:r>
          </a:p>
          <a:p>
            <a:r>
              <a:rPr lang="en-US" sz="700" dirty="0" err="1"/>
              <a:t>Evermatch</a:t>
            </a:r>
            <a:endParaRPr lang="en-US" sz="700" dirty="0"/>
          </a:p>
          <a:p>
            <a:r>
              <a:rPr lang="en-US" sz="700" dirty="0"/>
              <a:t>Express</a:t>
            </a:r>
          </a:p>
          <a:p>
            <a:r>
              <a:rPr lang="en-US" sz="700" dirty="0"/>
              <a:t>Extra</a:t>
            </a:r>
          </a:p>
          <a:p>
            <a:r>
              <a:rPr lang="en-US" sz="700" dirty="0" err="1"/>
              <a:t>Facty</a:t>
            </a:r>
            <a:r>
              <a:rPr lang="en-US" sz="700" dirty="0"/>
              <a:t> Health</a:t>
            </a:r>
          </a:p>
          <a:p>
            <a:r>
              <a:rPr lang="en-US" sz="700" dirty="0"/>
              <a:t>Fadeaway World</a:t>
            </a:r>
          </a:p>
          <a:p>
            <a:r>
              <a:rPr lang="en-US" sz="700" dirty="0"/>
              <a:t>Family Education</a:t>
            </a:r>
          </a:p>
          <a:p>
            <a:r>
              <a:rPr lang="en-US" sz="700" dirty="0"/>
              <a:t>Family Handyman</a:t>
            </a:r>
          </a:p>
          <a:p>
            <a:r>
              <a:rPr lang="en-US" sz="700" dirty="0"/>
              <a:t>Famous Birthdays</a:t>
            </a:r>
          </a:p>
          <a:p>
            <a:r>
              <a:rPr lang="en-US" sz="700" dirty="0"/>
              <a:t>Fandango</a:t>
            </a:r>
          </a:p>
          <a:p>
            <a:r>
              <a:rPr lang="en-US" sz="700" dirty="0"/>
              <a:t>Fandom</a:t>
            </a:r>
          </a:p>
          <a:p>
            <a:r>
              <a:rPr lang="en-US" sz="700" dirty="0"/>
              <a:t>FanGraphs</a:t>
            </a:r>
          </a:p>
          <a:p>
            <a:r>
              <a:rPr lang="en-US" sz="700" dirty="0" err="1"/>
              <a:t>Fantrax</a:t>
            </a:r>
            <a:endParaRPr lang="en-US" sz="700" dirty="0"/>
          </a:p>
          <a:p>
            <a:r>
              <a:rPr lang="en-US" sz="700" dirty="0" err="1"/>
              <a:t>FAQtoids</a:t>
            </a:r>
            <a:endParaRPr lang="en-US" sz="700" dirty="0"/>
          </a:p>
          <a:p>
            <a:r>
              <a:rPr lang="en-US" sz="700" dirty="0"/>
              <a:t>Far Out Magazine</a:t>
            </a:r>
          </a:p>
          <a:p>
            <a:r>
              <a:rPr lang="en-US" sz="700" dirty="0"/>
              <a:t>Fark.com</a:t>
            </a:r>
          </a:p>
          <a:p>
            <a:r>
              <a:rPr lang="en-US" sz="700" dirty="0"/>
              <a:t>Fatherly</a:t>
            </a:r>
          </a:p>
          <a:p>
            <a:r>
              <a:rPr lang="en-US" sz="700" dirty="0"/>
              <a:t>Field &amp; Stream</a:t>
            </a:r>
          </a:p>
          <a:p>
            <a:r>
              <a:rPr lang="en-US" sz="700" dirty="0"/>
              <a:t>Find A Grave</a:t>
            </a:r>
          </a:p>
          <a:p>
            <a:r>
              <a:rPr lang="en-US" sz="700" dirty="0"/>
              <a:t>FiveThirtyEight</a:t>
            </a:r>
          </a:p>
          <a:p>
            <a:r>
              <a:rPr lang="en-US" sz="700" dirty="0"/>
              <a:t>Flickr</a:t>
            </a:r>
          </a:p>
          <a:p>
            <a:r>
              <a:rPr lang="en-US" sz="700" dirty="0"/>
              <a:t>FlightAware</a:t>
            </a:r>
          </a:p>
          <a:p>
            <a:r>
              <a:rPr lang="en-US" sz="700" dirty="0"/>
              <a:t>Flightradar24</a:t>
            </a:r>
          </a:p>
          <a:p>
            <a:r>
              <a:rPr lang="en-US" sz="700" dirty="0" err="1"/>
              <a:t>Flixster</a:t>
            </a:r>
            <a:r>
              <a:rPr lang="en-US" sz="700" dirty="0"/>
              <a:t> - Showtimes + Tickets</a:t>
            </a:r>
          </a:p>
          <a:p>
            <a:r>
              <a:rPr lang="en-US" sz="700" dirty="0" err="1"/>
              <a:t>Fodors</a:t>
            </a:r>
            <a:endParaRPr lang="en-US" sz="700" dirty="0"/>
          </a:p>
          <a:p>
            <a:r>
              <a:rPr lang="en-US" sz="700" dirty="0"/>
              <a:t>Food &amp; Wine Magazine</a:t>
            </a:r>
          </a:p>
          <a:p>
            <a:r>
              <a:rPr lang="en-US" sz="700" dirty="0"/>
              <a:t>Food Network</a:t>
            </a:r>
          </a:p>
          <a:p>
            <a:r>
              <a:rPr lang="en-US" sz="700" dirty="0"/>
              <a:t>Food52</a:t>
            </a:r>
          </a:p>
          <a:p>
            <a:r>
              <a:rPr lang="en-US" sz="700" dirty="0"/>
              <a:t>Foodie Crush</a:t>
            </a:r>
          </a:p>
          <a:p>
            <a:r>
              <a:rPr lang="en-US" sz="700" dirty="0"/>
              <a:t>Footwear News</a:t>
            </a:r>
          </a:p>
          <a:p>
            <a:r>
              <a:rPr lang="en-US" sz="700" dirty="0"/>
              <a:t>Forbes</a:t>
            </a:r>
          </a:p>
          <a:p>
            <a:endParaRPr lang="en-US" sz="7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5CC1CCE-B779-E28D-AA73-596A5B12EED8}"/>
              </a:ext>
            </a:extLst>
          </p:cNvPr>
          <p:cNvSpPr txBox="1"/>
          <p:nvPr/>
        </p:nvSpPr>
        <p:spPr>
          <a:xfrm>
            <a:off x="5036574" y="838200"/>
            <a:ext cx="1973826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Ford</a:t>
            </a:r>
          </a:p>
          <a:p>
            <a:r>
              <a:rPr lang="en-US" sz="700" dirty="0"/>
              <a:t>Fortnite</a:t>
            </a:r>
          </a:p>
          <a:p>
            <a:r>
              <a:rPr lang="en-US" sz="700" dirty="0"/>
              <a:t>Fortune</a:t>
            </a:r>
          </a:p>
          <a:p>
            <a:r>
              <a:rPr lang="en-US" sz="700" dirty="0" err="1"/>
              <a:t>FotMob</a:t>
            </a:r>
            <a:endParaRPr lang="en-US" sz="700" dirty="0"/>
          </a:p>
          <a:p>
            <a:r>
              <a:rPr lang="en-US" sz="700" dirty="0"/>
              <a:t>Fox Business</a:t>
            </a:r>
          </a:p>
          <a:p>
            <a:r>
              <a:rPr lang="en-US" sz="700" dirty="0"/>
              <a:t>Fox News</a:t>
            </a:r>
          </a:p>
          <a:p>
            <a:r>
              <a:rPr lang="en-US" sz="700" dirty="0"/>
              <a:t>FUTBIN</a:t>
            </a:r>
          </a:p>
          <a:p>
            <a:r>
              <a:rPr lang="en-US" sz="700" dirty="0" err="1"/>
              <a:t>Gaana</a:t>
            </a:r>
            <a:r>
              <a:rPr lang="en-US" sz="700" dirty="0"/>
              <a:t> Music</a:t>
            </a:r>
          </a:p>
          <a:p>
            <a:r>
              <a:rPr lang="en-US" sz="700" dirty="0"/>
              <a:t>Game Rant</a:t>
            </a:r>
          </a:p>
          <a:p>
            <a:r>
              <a:rPr lang="en-US" sz="700" dirty="0"/>
              <a:t>Game8</a:t>
            </a:r>
          </a:p>
          <a:p>
            <a:r>
              <a:rPr lang="en-US" sz="700" dirty="0" err="1"/>
              <a:t>Gameknot</a:t>
            </a:r>
            <a:endParaRPr lang="en-US" sz="700" dirty="0"/>
          </a:p>
          <a:p>
            <a:r>
              <a:rPr lang="en-US" sz="700" dirty="0" err="1"/>
              <a:t>GamePress</a:t>
            </a:r>
            <a:endParaRPr lang="en-US" sz="700" dirty="0"/>
          </a:p>
          <a:p>
            <a:r>
              <a:rPr lang="en-US" sz="700" dirty="0" err="1"/>
              <a:t>Gamepur</a:t>
            </a:r>
            <a:endParaRPr lang="en-US" sz="700" dirty="0"/>
          </a:p>
          <a:p>
            <a:r>
              <a:rPr lang="en-US" sz="700" dirty="0" err="1"/>
              <a:t>GamesRadar</a:t>
            </a:r>
            <a:r>
              <a:rPr lang="en-US" sz="700" dirty="0"/>
              <a:t>+</a:t>
            </a:r>
          </a:p>
          <a:p>
            <a:r>
              <a:rPr lang="en-US" sz="700" dirty="0" err="1"/>
              <a:t>GameWith</a:t>
            </a:r>
            <a:endParaRPr lang="en-US" sz="700" dirty="0"/>
          </a:p>
          <a:p>
            <a:r>
              <a:rPr lang="en-US" sz="700" dirty="0"/>
              <a:t>GasBuddy</a:t>
            </a:r>
          </a:p>
          <a:p>
            <a:r>
              <a:rPr lang="en-US" sz="700" dirty="0"/>
              <a:t>Geared to You</a:t>
            </a:r>
          </a:p>
          <a:p>
            <a:r>
              <a:rPr lang="en-US" sz="700" dirty="0"/>
              <a:t>Genius</a:t>
            </a:r>
          </a:p>
          <a:p>
            <a:r>
              <a:rPr lang="en-US" sz="700" dirty="0"/>
              <a:t>George Takei</a:t>
            </a:r>
          </a:p>
          <a:p>
            <a:r>
              <a:rPr lang="en-US" sz="700" dirty="0" err="1"/>
              <a:t>Gfinity</a:t>
            </a:r>
            <a:r>
              <a:rPr lang="en-US" sz="700" dirty="0"/>
              <a:t> Esports</a:t>
            </a:r>
          </a:p>
          <a:p>
            <a:r>
              <a:rPr lang="en-US" sz="700" dirty="0"/>
              <a:t>Gimme Some Oven</a:t>
            </a:r>
          </a:p>
          <a:p>
            <a:r>
              <a:rPr lang="en-US" sz="700" dirty="0"/>
              <a:t>Gin Rummy</a:t>
            </a:r>
          </a:p>
          <a:p>
            <a:r>
              <a:rPr lang="en-US" sz="700" dirty="0"/>
              <a:t>Gizmodo</a:t>
            </a:r>
          </a:p>
          <a:p>
            <a:r>
              <a:rPr lang="en-US" sz="700" dirty="0"/>
              <a:t>Glamour</a:t>
            </a:r>
          </a:p>
          <a:p>
            <a:r>
              <a:rPr lang="en-US" sz="700" dirty="0"/>
              <a:t>Glassdoor</a:t>
            </a:r>
          </a:p>
          <a:p>
            <a:r>
              <a:rPr lang="en-US" sz="700" dirty="0"/>
              <a:t>Go Escape!</a:t>
            </a:r>
          </a:p>
          <a:p>
            <a:r>
              <a:rPr lang="en-US" sz="700" dirty="0"/>
              <a:t>Goal.com</a:t>
            </a:r>
          </a:p>
          <a:p>
            <a:r>
              <a:rPr lang="en-US" sz="700" dirty="0"/>
              <a:t>Gold Price</a:t>
            </a:r>
          </a:p>
          <a:p>
            <a:r>
              <a:rPr lang="en-US" sz="700" dirty="0"/>
              <a:t>Golf Monthly</a:t>
            </a:r>
          </a:p>
          <a:p>
            <a:r>
              <a:rPr lang="en-US" sz="700" dirty="0"/>
              <a:t>Good Housekeeping</a:t>
            </a:r>
          </a:p>
          <a:p>
            <a:r>
              <a:rPr lang="en-US" sz="700" dirty="0" err="1"/>
              <a:t>GreaterGood</a:t>
            </a:r>
            <a:endParaRPr lang="en-US" sz="700" dirty="0"/>
          </a:p>
          <a:p>
            <a:r>
              <a:rPr lang="en-US" sz="700" dirty="0" err="1"/>
              <a:t>GreatSchools</a:t>
            </a:r>
            <a:endParaRPr lang="en-US" sz="700" dirty="0"/>
          </a:p>
          <a:p>
            <a:r>
              <a:rPr lang="en-US" sz="700" dirty="0"/>
              <a:t>Greek Rank</a:t>
            </a:r>
          </a:p>
          <a:p>
            <a:r>
              <a:rPr lang="en-US" sz="700" dirty="0"/>
              <a:t>Groupon</a:t>
            </a:r>
          </a:p>
          <a:p>
            <a:r>
              <a:rPr lang="en-US" sz="700" dirty="0"/>
              <a:t>GSN</a:t>
            </a:r>
          </a:p>
          <a:p>
            <a:r>
              <a:rPr lang="en-US" sz="700" dirty="0"/>
              <a:t>Guitar</a:t>
            </a:r>
          </a:p>
          <a:p>
            <a:r>
              <a:rPr lang="en-US" sz="700" dirty="0"/>
              <a:t>Harper's Bazaar</a:t>
            </a:r>
          </a:p>
          <a:p>
            <a:r>
              <a:rPr lang="en-US" sz="700" dirty="0"/>
              <a:t>Heavy.com</a:t>
            </a:r>
          </a:p>
          <a:p>
            <a:r>
              <a:rPr lang="en-US" sz="700" dirty="0"/>
              <a:t>Hello Magazine</a:t>
            </a:r>
          </a:p>
          <a:p>
            <a:r>
              <a:rPr lang="en-US" sz="700" dirty="0"/>
              <a:t>Herald Weekly</a:t>
            </a:r>
          </a:p>
          <a:p>
            <a:r>
              <a:rPr lang="en-US" sz="700" dirty="0"/>
              <a:t>HGTV</a:t>
            </a:r>
          </a:p>
          <a:p>
            <a:r>
              <a:rPr lang="en-US" sz="700" dirty="0" err="1"/>
              <a:t>HipHopDX</a:t>
            </a:r>
            <a:endParaRPr lang="en-US" sz="700" dirty="0"/>
          </a:p>
          <a:p>
            <a:r>
              <a:rPr lang="en-US" sz="700" dirty="0"/>
              <a:t>History</a:t>
            </a:r>
          </a:p>
          <a:p>
            <a:r>
              <a:rPr lang="en-US" sz="700" dirty="0"/>
              <a:t>Hollywood Life</a:t>
            </a:r>
          </a:p>
          <a:p>
            <a:r>
              <a:rPr lang="en-US" sz="700" dirty="0" err="1"/>
              <a:t>Hometalk</a:t>
            </a:r>
            <a:endParaRPr lang="en-US" sz="700" dirty="0"/>
          </a:p>
          <a:p>
            <a:r>
              <a:rPr lang="en-US" sz="700" dirty="0"/>
              <a:t>Horoscope</a:t>
            </a:r>
          </a:p>
          <a:p>
            <a:r>
              <a:rPr lang="en-US" sz="700" dirty="0"/>
              <a:t>HOT 97</a:t>
            </a:r>
          </a:p>
          <a:p>
            <a:r>
              <a:rPr lang="en-US" sz="700" dirty="0" err="1"/>
              <a:t>HotNewHipHop</a:t>
            </a:r>
            <a:endParaRPr lang="en-US" sz="700" dirty="0"/>
          </a:p>
          <a:p>
            <a:r>
              <a:rPr lang="en-US" sz="700" dirty="0"/>
              <a:t>House Beautiful</a:t>
            </a:r>
          </a:p>
          <a:p>
            <a:r>
              <a:rPr lang="en-US" sz="700" dirty="0"/>
              <a:t>HowStuffWorks</a:t>
            </a:r>
          </a:p>
          <a:p>
            <a:r>
              <a:rPr lang="en-US" sz="700" dirty="0"/>
              <a:t>How-To Geek</a:t>
            </a:r>
          </a:p>
          <a:p>
            <a:r>
              <a:rPr lang="en-US" sz="700" dirty="0"/>
              <a:t>Huffington Post</a:t>
            </a:r>
          </a:p>
          <a:p>
            <a:r>
              <a:rPr lang="en-US" sz="700" dirty="0" err="1"/>
              <a:t>Imgur</a:t>
            </a:r>
            <a:endParaRPr lang="en-US" sz="700" dirty="0"/>
          </a:p>
          <a:p>
            <a:endParaRPr lang="en-US" sz="7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69E9672-D78C-547D-F1CC-1865AF0AE958}"/>
              </a:ext>
            </a:extLst>
          </p:cNvPr>
          <p:cNvSpPr txBox="1"/>
          <p:nvPr/>
        </p:nvSpPr>
        <p:spPr>
          <a:xfrm>
            <a:off x="6019800" y="838200"/>
            <a:ext cx="1973826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In Touch Weekly</a:t>
            </a:r>
          </a:p>
          <a:p>
            <a:r>
              <a:rPr lang="en-US" sz="700" dirty="0" err="1"/>
              <a:t>IndieWire</a:t>
            </a:r>
            <a:endParaRPr lang="en-US" sz="700" dirty="0"/>
          </a:p>
          <a:p>
            <a:r>
              <a:rPr lang="en-US" sz="700" dirty="0"/>
              <a:t>Infinite Connections</a:t>
            </a:r>
          </a:p>
          <a:p>
            <a:r>
              <a:rPr lang="en-US" sz="700" dirty="0"/>
              <a:t>Infoplease</a:t>
            </a:r>
          </a:p>
          <a:p>
            <a:r>
              <a:rPr lang="en-US" sz="700" dirty="0" err="1"/>
              <a:t>Inforum</a:t>
            </a:r>
            <a:endParaRPr lang="en-US" sz="700" dirty="0"/>
          </a:p>
          <a:p>
            <a:r>
              <a:rPr lang="en-US" sz="700" dirty="0"/>
              <a:t>Inked</a:t>
            </a:r>
          </a:p>
          <a:p>
            <a:r>
              <a:rPr lang="en-US" sz="700" dirty="0"/>
              <a:t>Inside Lacrosse</a:t>
            </a:r>
          </a:p>
          <a:p>
            <a:r>
              <a:rPr lang="en-US" sz="700" dirty="0"/>
              <a:t>Insider</a:t>
            </a:r>
          </a:p>
          <a:p>
            <a:r>
              <a:rPr lang="en-US" sz="700" dirty="0" err="1"/>
              <a:t>InStyle</a:t>
            </a:r>
            <a:endParaRPr lang="en-US" sz="700" dirty="0"/>
          </a:p>
          <a:p>
            <a:r>
              <a:rPr lang="en-US" sz="700" dirty="0"/>
              <a:t>Interesting Engineering</a:t>
            </a:r>
          </a:p>
          <a:p>
            <a:r>
              <a:rPr lang="en-US" sz="700" dirty="0"/>
              <a:t>Inverse</a:t>
            </a:r>
          </a:p>
          <a:p>
            <a:r>
              <a:rPr lang="en-US" sz="700" dirty="0"/>
              <a:t>Investor Place</a:t>
            </a:r>
          </a:p>
          <a:p>
            <a:r>
              <a:rPr lang="en-US" sz="700" dirty="0"/>
              <a:t>JCPenney</a:t>
            </a:r>
          </a:p>
          <a:p>
            <a:r>
              <a:rPr lang="en-US" sz="700" dirty="0"/>
              <a:t>Jezebel</a:t>
            </a:r>
          </a:p>
          <a:p>
            <a:r>
              <a:rPr lang="en-US" sz="700" dirty="0"/>
              <a:t>Kik</a:t>
            </a:r>
          </a:p>
          <a:p>
            <a:r>
              <a:rPr lang="en-US" sz="700" dirty="0"/>
              <a:t>Kiplinger</a:t>
            </a:r>
          </a:p>
          <a:p>
            <a:r>
              <a:rPr lang="en-US" sz="700" dirty="0"/>
              <a:t>Kmart</a:t>
            </a:r>
          </a:p>
          <a:p>
            <a:r>
              <a:rPr lang="en-US" sz="700" dirty="0"/>
              <a:t>Know Your Meme</a:t>
            </a:r>
          </a:p>
          <a:p>
            <a:r>
              <a:rPr lang="en-US" sz="700" dirty="0" err="1"/>
              <a:t>Kpop</a:t>
            </a:r>
            <a:r>
              <a:rPr lang="en-US" sz="700" dirty="0"/>
              <a:t> Profiles</a:t>
            </a:r>
          </a:p>
          <a:p>
            <a:r>
              <a:rPr lang="en-US" sz="700" dirty="0"/>
              <a:t>La Opinion</a:t>
            </a:r>
          </a:p>
          <a:p>
            <a:r>
              <a:rPr lang="en-US" sz="700" dirty="0"/>
              <a:t>LA Times</a:t>
            </a:r>
          </a:p>
          <a:p>
            <a:r>
              <a:rPr lang="en-US" sz="700" dirty="0"/>
              <a:t>Larry Brown Sports</a:t>
            </a:r>
          </a:p>
          <a:p>
            <a:r>
              <a:rPr lang="en-US" sz="700" dirty="0"/>
              <a:t>Latest Hairstyles</a:t>
            </a:r>
          </a:p>
          <a:p>
            <a:r>
              <a:rPr lang="en-US" sz="700" dirty="0"/>
              <a:t>Law and Crime</a:t>
            </a:r>
          </a:p>
          <a:p>
            <a:r>
              <a:rPr lang="en-US" sz="700" dirty="0"/>
              <a:t>League Athletics</a:t>
            </a:r>
          </a:p>
          <a:p>
            <a:r>
              <a:rPr lang="en-US" sz="700" dirty="0"/>
              <a:t>League of Graphs</a:t>
            </a:r>
          </a:p>
          <a:p>
            <a:r>
              <a:rPr lang="en-US" sz="700" dirty="0"/>
              <a:t>Legacy.com</a:t>
            </a:r>
          </a:p>
          <a:p>
            <a:r>
              <a:rPr lang="en-US" sz="700" dirty="0"/>
              <a:t>Life &amp; Style</a:t>
            </a:r>
          </a:p>
          <a:p>
            <a:r>
              <a:rPr lang="en-US" sz="700" dirty="0" err="1"/>
              <a:t>LiveScore</a:t>
            </a:r>
            <a:endParaRPr lang="en-US" sz="700" dirty="0"/>
          </a:p>
          <a:p>
            <a:r>
              <a:rPr lang="en-US" sz="700" dirty="0" err="1"/>
              <a:t>LiveXLive</a:t>
            </a:r>
            <a:endParaRPr lang="en-US" sz="700" dirty="0"/>
          </a:p>
          <a:p>
            <a:r>
              <a:rPr lang="en-US" sz="700" dirty="0"/>
              <a:t>Livingly</a:t>
            </a:r>
          </a:p>
          <a:p>
            <a:r>
              <a:rPr lang="en-US" sz="700" dirty="0"/>
              <a:t>Looper</a:t>
            </a:r>
          </a:p>
          <a:p>
            <a:r>
              <a:rPr lang="en-US" sz="700" dirty="0"/>
              <a:t>Louder</a:t>
            </a:r>
          </a:p>
          <a:p>
            <a:r>
              <a:rPr lang="en-US" sz="700" dirty="0"/>
              <a:t>Mail.com</a:t>
            </a:r>
          </a:p>
          <a:p>
            <a:r>
              <a:rPr lang="en-US" sz="700" dirty="0"/>
              <a:t>Manta</a:t>
            </a:r>
          </a:p>
          <a:p>
            <a:r>
              <a:rPr lang="en-US" sz="700" dirty="0"/>
              <a:t>MapQuest</a:t>
            </a:r>
          </a:p>
          <a:p>
            <a:r>
              <a:rPr lang="en-US" sz="700" dirty="0"/>
              <a:t>Marie Claire</a:t>
            </a:r>
          </a:p>
          <a:p>
            <a:r>
              <a:rPr lang="en-US" sz="700" dirty="0"/>
              <a:t>Martha Stewart</a:t>
            </a:r>
          </a:p>
          <a:p>
            <a:r>
              <a:rPr lang="en-US" sz="700" dirty="0"/>
              <a:t>Mashable</a:t>
            </a:r>
          </a:p>
          <a:p>
            <a:r>
              <a:rPr lang="en-US" sz="700" dirty="0"/>
              <a:t>Mashed</a:t>
            </a:r>
          </a:p>
          <a:p>
            <a:r>
              <a:rPr lang="en-US" sz="700" dirty="0"/>
              <a:t>Mass Live</a:t>
            </a:r>
          </a:p>
          <a:p>
            <a:r>
              <a:rPr lang="en-US" sz="700" dirty="0"/>
              <a:t>Match</a:t>
            </a:r>
          </a:p>
          <a:p>
            <a:r>
              <a:rPr lang="en-US" sz="700" dirty="0"/>
              <a:t>McCormick</a:t>
            </a:r>
          </a:p>
          <a:p>
            <a:r>
              <a:rPr lang="en-US" sz="700" dirty="0" err="1"/>
              <a:t>Mediaite</a:t>
            </a:r>
            <a:endParaRPr lang="en-US" sz="700" dirty="0"/>
          </a:p>
          <a:p>
            <a:r>
              <a:rPr lang="en-US" sz="700" dirty="0"/>
              <a:t>Medical News Today</a:t>
            </a:r>
          </a:p>
          <a:p>
            <a:r>
              <a:rPr lang="en-US" sz="700" dirty="0" err="1"/>
              <a:t>MedicineNet</a:t>
            </a:r>
            <a:endParaRPr lang="en-US" sz="700" dirty="0"/>
          </a:p>
          <a:p>
            <a:r>
              <a:rPr lang="en-US" sz="700" dirty="0" err="1"/>
              <a:t>Mediotiempo</a:t>
            </a:r>
            <a:endParaRPr lang="en-US" sz="700" dirty="0"/>
          </a:p>
          <a:p>
            <a:r>
              <a:rPr lang="en-US" sz="700" dirty="0"/>
              <a:t>Men's Health</a:t>
            </a:r>
          </a:p>
          <a:p>
            <a:r>
              <a:rPr lang="en-US" sz="700" dirty="0"/>
              <a:t>Men's Journal</a:t>
            </a:r>
          </a:p>
          <a:p>
            <a:r>
              <a:rPr lang="en-US" sz="700" dirty="0"/>
              <a:t>Mental Floss</a:t>
            </a:r>
          </a:p>
          <a:p>
            <a:r>
              <a:rPr lang="en-US" sz="700" dirty="0"/>
              <a:t>Mercury News</a:t>
            </a:r>
          </a:p>
          <a:p>
            <a:r>
              <a:rPr lang="en-US" sz="700" dirty="0"/>
              <a:t>Merriam Webster</a:t>
            </a:r>
          </a:p>
          <a:p>
            <a:r>
              <a:rPr lang="en-US" sz="700" dirty="0" err="1"/>
              <a:t>MetroUS</a:t>
            </a:r>
            <a:endParaRPr lang="en-US" sz="700" dirty="0"/>
          </a:p>
          <a:p>
            <a:endParaRPr lang="en-US" sz="7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6AED8B-8A03-246A-9103-74A970FE3637}"/>
              </a:ext>
            </a:extLst>
          </p:cNvPr>
          <p:cNvSpPr txBox="1"/>
          <p:nvPr/>
        </p:nvSpPr>
        <p:spPr>
          <a:xfrm>
            <a:off x="7239000" y="838200"/>
            <a:ext cx="1973826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Miami Herald</a:t>
            </a:r>
          </a:p>
          <a:p>
            <a:r>
              <a:rPr lang="en-US" sz="700" dirty="0"/>
              <a:t>Miami New Times</a:t>
            </a:r>
          </a:p>
          <a:p>
            <a:r>
              <a:rPr lang="en-US" sz="700" dirty="0"/>
              <a:t>MLB</a:t>
            </a:r>
          </a:p>
          <a:p>
            <a:r>
              <a:rPr lang="en-US" sz="700" dirty="0"/>
              <a:t>MMA Fighting</a:t>
            </a:r>
          </a:p>
          <a:p>
            <a:r>
              <a:rPr lang="en-US" sz="700" dirty="0"/>
              <a:t>MMA Mania</a:t>
            </a:r>
          </a:p>
          <a:p>
            <a:r>
              <a:rPr lang="en-US" sz="700" dirty="0"/>
              <a:t>Moms.com</a:t>
            </a:r>
          </a:p>
          <a:p>
            <a:r>
              <a:rPr lang="en-US" sz="700" dirty="0"/>
              <a:t>Motherly</a:t>
            </a:r>
          </a:p>
          <a:p>
            <a:r>
              <a:rPr lang="en-US" sz="700" dirty="0" err="1"/>
              <a:t>Movieweb</a:t>
            </a:r>
            <a:endParaRPr lang="en-US" sz="700" dirty="0"/>
          </a:p>
          <a:p>
            <a:r>
              <a:rPr lang="en-US" sz="700" dirty="0"/>
              <a:t>Mr Gun</a:t>
            </a:r>
          </a:p>
          <a:p>
            <a:r>
              <a:rPr lang="en-US" sz="700" dirty="0"/>
              <a:t>MSN</a:t>
            </a:r>
          </a:p>
          <a:p>
            <a:r>
              <a:rPr lang="en-US" sz="700" dirty="0"/>
              <a:t>Mundo Deportivo</a:t>
            </a:r>
          </a:p>
          <a:p>
            <a:r>
              <a:rPr lang="en-US" sz="700" dirty="0"/>
              <a:t>Muscle and Fitness</a:t>
            </a:r>
          </a:p>
          <a:p>
            <a:r>
              <a:rPr lang="en-US" sz="700" dirty="0" err="1"/>
              <a:t>MyAnimeList</a:t>
            </a:r>
            <a:endParaRPr lang="en-US" sz="700" dirty="0"/>
          </a:p>
          <a:p>
            <a:r>
              <a:rPr lang="en-US" sz="700" dirty="0"/>
              <a:t>MyFitnessPal</a:t>
            </a:r>
          </a:p>
          <a:p>
            <a:r>
              <a:rPr lang="en-US" sz="700" dirty="0" err="1"/>
              <a:t>MyRadar</a:t>
            </a:r>
            <a:endParaRPr lang="en-US" sz="700" dirty="0"/>
          </a:p>
          <a:p>
            <a:r>
              <a:rPr lang="en-US" sz="700" dirty="0" err="1"/>
              <a:t>MyRecipes</a:t>
            </a:r>
            <a:endParaRPr lang="en-US" sz="700" dirty="0"/>
          </a:p>
          <a:p>
            <a:r>
              <a:rPr lang="en-US" sz="700" dirty="0"/>
              <a:t>National Review</a:t>
            </a:r>
          </a:p>
          <a:p>
            <a:r>
              <a:rPr lang="en-US" sz="700" dirty="0"/>
              <a:t>NBA</a:t>
            </a:r>
          </a:p>
          <a:p>
            <a:r>
              <a:rPr lang="en-US" sz="700" dirty="0"/>
              <a:t>NBC </a:t>
            </a:r>
          </a:p>
          <a:p>
            <a:r>
              <a:rPr lang="en-US" sz="700" dirty="0"/>
              <a:t>NBC News</a:t>
            </a:r>
          </a:p>
          <a:p>
            <a:r>
              <a:rPr lang="en-US" sz="700" dirty="0"/>
              <a:t>NBC Sports</a:t>
            </a:r>
          </a:p>
          <a:p>
            <a:r>
              <a:rPr lang="en-US" sz="700" dirty="0"/>
              <a:t>NCAA</a:t>
            </a:r>
          </a:p>
          <a:p>
            <a:r>
              <a:rPr lang="en-US" sz="700" dirty="0"/>
              <a:t>NDTV</a:t>
            </a:r>
          </a:p>
          <a:p>
            <a:r>
              <a:rPr lang="en-US" sz="700" dirty="0"/>
              <a:t>New York Post</a:t>
            </a:r>
          </a:p>
          <a:p>
            <a:r>
              <a:rPr lang="en-US" sz="700" dirty="0"/>
              <a:t>New York Times</a:t>
            </a:r>
          </a:p>
          <a:p>
            <a:r>
              <a:rPr lang="en-US" sz="700" dirty="0"/>
              <a:t>Newsday</a:t>
            </a:r>
          </a:p>
          <a:p>
            <a:r>
              <a:rPr lang="en-US" sz="700" dirty="0"/>
              <a:t>Newser</a:t>
            </a:r>
          </a:p>
          <a:p>
            <a:r>
              <a:rPr lang="en-US" sz="700" dirty="0"/>
              <a:t>Newsmax</a:t>
            </a:r>
          </a:p>
          <a:p>
            <a:r>
              <a:rPr lang="en-US" sz="700" dirty="0" err="1"/>
              <a:t>NewsTalk</a:t>
            </a:r>
            <a:r>
              <a:rPr lang="en-US" sz="700" dirty="0"/>
              <a:t> 1290 KWFS</a:t>
            </a:r>
          </a:p>
          <a:p>
            <a:r>
              <a:rPr lang="en-US" sz="700" dirty="0"/>
              <a:t>Newsweek</a:t>
            </a:r>
          </a:p>
          <a:p>
            <a:r>
              <a:rPr lang="en-US" sz="700" dirty="0"/>
              <a:t>NHL</a:t>
            </a:r>
          </a:p>
          <a:p>
            <a:r>
              <a:rPr lang="en-US" sz="700" dirty="0"/>
              <a:t>Nicki Swift</a:t>
            </a:r>
          </a:p>
          <a:p>
            <a:r>
              <a:rPr lang="en-US" sz="700" dirty="0"/>
              <a:t>Nintendo</a:t>
            </a:r>
          </a:p>
          <a:p>
            <a:r>
              <a:rPr lang="en-US" sz="700" dirty="0"/>
              <a:t>Nj.com</a:t>
            </a:r>
          </a:p>
          <a:p>
            <a:r>
              <a:rPr lang="en-US" sz="700" dirty="0"/>
              <a:t>NOLA.com</a:t>
            </a:r>
          </a:p>
          <a:p>
            <a:r>
              <a:rPr lang="en-US" sz="700" dirty="0"/>
              <a:t>NY Daily News</a:t>
            </a:r>
          </a:p>
          <a:p>
            <a:r>
              <a:rPr lang="en-US" sz="700" dirty="0"/>
              <a:t>OK Magazine</a:t>
            </a:r>
          </a:p>
          <a:p>
            <a:r>
              <a:rPr lang="en-US" sz="700" dirty="0"/>
              <a:t>On TV Tonight</a:t>
            </a:r>
          </a:p>
          <a:p>
            <a:r>
              <a:rPr lang="en-US" sz="700" dirty="0"/>
              <a:t>Once Upon a Chef</a:t>
            </a:r>
          </a:p>
          <a:p>
            <a:r>
              <a:rPr lang="en-US" sz="700" dirty="0" err="1"/>
              <a:t>OnDemandKorea</a:t>
            </a:r>
            <a:endParaRPr lang="en-US" sz="700" dirty="0"/>
          </a:p>
          <a:p>
            <a:r>
              <a:rPr lang="en-US" sz="700" dirty="0"/>
              <a:t>Oprah</a:t>
            </a:r>
          </a:p>
          <a:p>
            <a:r>
              <a:rPr lang="en-US" sz="700" dirty="0" err="1"/>
              <a:t>OurTime</a:t>
            </a:r>
            <a:endParaRPr lang="en-US" sz="700" dirty="0"/>
          </a:p>
          <a:p>
            <a:r>
              <a:rPr lang="en-US" sz="700" dirty="0"/>
              <a:t>Outdoor Life</a:t>
            </a:r>
          </a:p>
          <a:p>
            <a:r>
              <a:rPr lang="en-US" sz="700" dirty="0"/>
              <a:t>Page Six</a:t>
            </a:r>
          </a:p>
          <a:p>
            <a:r>
              <a:rPr lang="en-US" sz="700" dirty="0"/>
              <a:t>Parade</a:t>
            </a:r>
          </a:p>
          <a:p>
            <a:r>
              <a:rPr lang="en-US" sz="700" dirty="0"/>
              <a:t>Paste Magazine</a:t>
            </a:r>
          </a:p>
          <a:p>
            <a:r>
              <a:rPr lang="en-US" sz="700" dirty="0"/>
              <a:t>Pats Pulpit</a:t>
            </a:r>
          </a:p>
          <a:p>
            <a:r>
              <a:rPr lang="en-US" sz="700" dirty="0"/>
              <a:t>PC Gamer</a:t>
            </a:r>
          </a:p>
          <a:p>
            <a:r>
              <a:rPr lang="en-US" sz="700" dirty="0"/>
              <a:t>PC Mag</a:t>
            </a:r>
          </a:p>
          <a:p>
            <a:r>
              <a:rPr lang="en-US" sz="700" dirty="0"/>
              <a:t>People</a:t>
            </a:r>
          </a:p>
          <a:p>
            <a:r>
              <a:rPr lang="en-US" sz="700" dirty="0"/>
              <a:t>Perez Hilton</a:t>
            </a:r>
          </a:p>
          <a:p>
            <a:r>
              <a:rPr lang="en-US" sz="700" dirty="0"/>
              <a:t>Pet Finder</a:t>
            </a:r>
          </a:p>
          <a:p>
            <a:r>
              <a:rPr lang="en-US" sz="700" dirty="0"/>
              <a:t>Pinch of Yum</a:t>
            </a:r>
          </a:p>
          <a:p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11910505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A70AF5-A83F-4538-81AF-C5C62E82573D}"/>
              </a:ext>
            </a:extLst>
          </p:cNvPr>
          <p:cNvSpPr txBox="1"/>
          <p:nvPr/>
        </p:nvSpPr>
        <p:spPr>
          <a:xfrm>
            <a:off x="427703" y="304800"/>
            <a:ext cx="8686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TOP VIEWED SITES – DISPLAY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450B6D4-6508-4287-8045-9CE7A4D93C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2306" y="6254933"/>
            <a:ext cx="944188" cy="46867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04ED863-F816-8A42-7156-51A30C23E3CD}"/>
              </a:ext>
            </a:extLst>
          </p:cNvPr>
          <p:cNvSpPr txBox="1"/>
          <p:nvPr/>
        </p:nvSpPr>
        <p:spPr>
          <a:xfrm>
            <a:off x="457200" y="914400"/>
            <a:ext cx="16002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Plenty of Fish</a:t>
            </a:r>
          </a:p>
          <a:p>
            <a:r>
              <a:rPr lang="en-US" sz="700" dirty="0"/>
              <a:t>Podcast Addict</a:t>
            </a:r>
          </a:p>
          <a:p>
            <a:r>
              <a:rPr lang="en-US" sz="700" dirty="0"/>
              <a:t>Police Scanner</a:t>
            </a:r>
          </a:p>
          <a:p>
            <a:r>
              <a:rPr lang="en-US" sz="700" dirty="0"/>
              <a:t>Political Flare</a:t>
            </a:r>
          </a:p>
          <a:p>
            <a:r>
              <a:rPr lang="en-US" sz="700" dirty="0"/>
              <a:t>Political Wire</a:t>
            </a:r>
          </a:p>
          <a:p>
            <a:r>
              <a:rPr lang="en-US" sz="700" dirty="0"/>
              <a:t>PolitiFact</a:t>
            </a:r>
          </a:p>
          <a:p>
            <a:r>
              <a:rPr lang="en-US" sz="700" dirty="0"/>
              <a:t>Popular Mechanics</a:t>
            </a:r>
          </a:p>
          <a:p>
            <a:r>
              <a:rPr lang="en-US" sz="700" dirty="0"/>
              <a:t>Popular Science</a:t>
            </a:r>
          </a:p>
          <a:p>
            <a:r>
              <a:rPr lang="en-US" sz="700" dirty="0"/>
              <a:t>Prevention</a:t>
            </a:r>
          </a:p>
          <a:p>
            <a:r>
              <a:rPr lang="en-US" sz="700" dirty="0"/>
              <a:t>Primera Hora</a:t>
            </a:r>
          </a:p>
          <a:p>
            <a:r>
              <a:rPr lang="en-US" sz="700" dirty="0"/>
              <a:t>Pro Football Network</a:t>
            </a:r>
          </a:p>
          <a:p>
            <a:r>
              <a:rPr lang="en-US" sz="700" dirty="0"/>
              <a:t>Pro Football Reference</a:t>
            </a:r>
          </a:p>
          <a:p>
            <a:r>
              <a:rPr lang="en-US" sz="700" dirty="0"/>
              <a:t>Pro Game Guides</a:t>
            </a:r>
          </a:p>
          <a:p>
            <a:r>
              <a:rPr lang="en-US" sz="700" dirty="0" err="1"/>
              <a:t>RadarOnline</a:t>
            </a:r>
            <a:endParaRPr lang="en-US" sz="700" dirty="0"/>
          </a:p>
          <a:p>
            <a:r>
              <a:rPr lang="en-US" sz="700" dirty="0"/>
              <a:t>Ranker</a:t>
            </a:r>
          </a:p>
          <a:p>
            <a:r>
              <a:rPr lang="en-US" sz="700" dirty="0"/>
              <a:t>Rate My Professors</a:t>
            </a:r>
          </a:p>
          <a:p>
            <a:r>
              <a:rPr lang="en-US" sz="700" dirty="0"/>
              <a:t>Raw Story</a:t>
            </a:r>
          </a:p>
          <a:p>
            <a:r>
              <a:rPr lang="en-US" sz="700" dirty="0"/>
              <a:t>Real Simple</a:t>
            </a:r>
          </a:p>
          <a:p>
            <a:r>
              <a:rPr lang="en-US" sz="700" dirty="0"/>
              <a:t>RealClearPolitics</a:t>
            </a:r>
          </a:p>
          <a:p>
            <a:r>
              <a:rPr lang="en-US" sz="700" dirty="0"/>
              <a:t>Redbook</a:t>
            </a:r>
          </a:p>
          <a:p>
            <a:r>
              <a:rPr lang="en-US" sz="700" dirty="0"/>
              <a:t>Reddit</a:t>
            </a:r>
          </a:p>
          <a:p>
            <a:r>
              <a:rPr lang="en-US" sz="700" dirty="0"/>
              <a:t>Refinery29</a:t>
            </a:r>
          </a:p>
          <a:p>
            <a:r>
              <a:rPr lang="en-US" sz="700" dirty="0"/>
              <a:t>RetailMeNot</a:t>
            </a:r>
          </a:p>
          <a:p>
            <a:r>
              <a:rPr lang="en-US" sz="700" dirty="0"/>
              <a:t>Reuters</a:t>
            </a:r>
          </a:p>
          <a:p>
            <a:r>
              <a:rPr lang="en-US" sz="700" dirty="0"/>
              <a:t>Rolling Stone</a:t>
            </a:r>
          </a:p>
          <a:p>
            <a:r>
              <a:rPr lang="en-US" sz="700" dirty="0"/>
              <a:t>Rotten Tomatoes</a:t>
            </a:r>
          </a:p>
          <a:p>
            <a:r>
              <a:rPr lang="en-US" sz="700" dirty="0"/>
              <a:t>Salary.com</a:t>
            </a:r>
          </a:p>
          <a:p>
            <a:r>
              <a:rPr lang="en-US" sz="700" dirty="0" err="1"/>
              <a:t>Sallys</a:t>
            </a:r>
            <a:r>
              <a:rPr lang="en-US" sz="700" dirty="0"/>
              <a:t> Baking Addiction</a:t>
            </a:r>
          </a:p>
          <a:p>
            <a:r>
              <a:rPr lang="en-US" sz="700" dirty="0"/>
              <a:t>San Francisco Chronicle</a:t>
            </a:r>
          </a:p>
          <a:p>
            <a:r>
              <a:rPr lang="en-US" sz="700" dirty="0"/>
              <a:t>Scary Mommy</a:t>
            </a:r>
          </a:p>
          <a:p>
            <a:r>
              <a:rPr lang="en-US" sz="700" dirty="0"/>
              <a:t>Science</a:t>
            </a:r>
          </a:p>
          <a:p>
            <a:r>
              <a:rPr lang="en-US" sz="700" dirty="0"/>
              <a:t>SELF Magazine</a:t>
            </a:r>
          </a:p>
          <a:p>
            <a:r>
              <a:rPr lang="en-US" sz="700" dirty="0"/>
              <a:t>SFGATE</a:t>
            </a:r>
          </a:p>
          <a:p>
            <a:r>
              <a:rPr lang="en-US" sz="700" dirty="0"/>
              <a:t>Shape Magazine</a:t>
            </a:r>
          </a:p>
          <a:p>
            <a:r>
              <a:rPr lang="en-US" sz="700" dirty="0" err="1"/>
              <a:t>Skinnytaste</a:t>
            </a:r>
            <a:endParaRPr lang="en-US" sz="700" dirty="0"/>
          </a:p>
          <a:p>
            <a:r>
              <a:rPr lang="en-US" sz="700" dirty="0"/>
              <a:t>Sky Sports</a:t>
            </a:r>
          </a:p>
          <a:p>
            <a:r>
              <a:rPr lang="en-US" sz="700" dirty="0"/>
              <a:t>Slate</a:t>
            </a:r>
          </a:p>
          <a:p>
            <a:r>
              <a:rPr lang="en-US" sz="700" dirty="0" err="1"/>
              <a:t>SmartNews</a:t>
            </a:r>
            <a:endParaRPr lang="en-US" sz="700" dirty="0"/>
          </a:p>
          <a:p>
            <a:r>
              <a:rPr lang="en-US" sz="700" dirty="0"/>
              <a:t>Snopes</a:t>
            </a:r>
          </a:p>
          <a:p>
            <a:r>
              <a:rPr lang="en-US" sz="700" dirty="0"/>
              <a:t>Soap Hub</a:t>
            </a:r>
          </a:p>
          <a:p>
            <a:r>
              <a:rPr lang="en-US" sz="700" dirty="0"/>
              <a:t>Soap Opera Spy</a:t>
            </a:r>
          </a:p>
          <a:p>
            <a:r>
              <a:rPr lang="en-US" sz="700" dirty="0" err="1"/>
              <a:t>Someecards</a:t>
            </a:r>
            <a:endParaRPr lang="en-US" sz="700" dirty="0"/>
          </a:p>
          <a:p>
            <a:r>
              <a:rPr lang="en-US" sz="700" dirty="0"/>
              <a:t>Southern Living</a:t>
            </a:r>
          </a:p>
          <a:p>
            <a:r>
              <a:rPr lang="en-US" sz="700" dirty="0" err="1"/>
              <a:t>SpanishDict</a:t>
            </a:r>
            <a:endParaRPr lang="en-US" sz="700" dirty="0"/>
          </a:p>
          <a:p>
            <a:r>
              <a:rPr lang="en-US" sz="700" dirty="0"/>
              <a:t>Sporting News</a:t>
            </a:r>
          </a:p>
          <a:p>
            <a:r>
              <a:rPr lang="en-US" sz="700" dirty="0"/>
              <a:t>Sports Illustrated</a:t>
            </a:r>
          </a:p>
          <a:p>
            <a:r>
              <a:rPr lang="en-US" sz="700" dirty="0"/>
              <a:t>Spotify</a:t>
            </a:r>
          </a:p>
          <a:p>
            <a:r>
              <a:rPr lang="en-US" sz="700" dirty="0" err="1"/>
              <a:t>Stocktwits</a:t>
            </a:r>
            <a:endParaRPr lang="en-US" sz="700" dirty="0"/>
          </a:p>
          <a:p>
            <a:r>
              <a:rPr lang="en-US" sz="700" dirty="0"/>
              <a:t>Taste of Country</a:t>
            </a:r>
          </a:p>
          <a:p>
            <a:r>
              <a:rPr lang="en-US" sz="700" dirty="0"/>
              <a:t>Text Free</a:t>
            </a:r>
          </a:p>
          <a:p>
            <a:r>
              <a:rPr lang="en-US" sz="700" dirty="0" err="1"/>
              <a:t>TextNow</a:t>
            </a:r>
            <a:endParaRPr lang="en-US" sz="700" dirty="0"/>
          </a:p>
          <a:p>
            <a:r>
              <a:rPr lang="en-US" sz="700" dirty="0"/>
              <a:t>The American Digest</a:t>
            </a:r>
          </a:p>
          <a:p>
            <a:r>
              <a:rPr lang="en-US" sz="700" dirty="0"/>
              <a:t>The American Spectator</a:t>
            </a:r>
          </a:p>
          <a:p>
            <a:endParaRPr lang="en-US" sz="7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E05BC1D-B889-CA62-AAF1-A9FFDA4577F7}"/>
              </a:ext>
            </a:extLst>
          </p:cNvPr>
          <p:cNvSpPr txBox="1"/>
          <p:nvPr/>
        </p:nvSpPr>
        <p:spPr>
          <a:xfrm>
            <a:off x="1981200" y="914400"/>
            <a:ext cx="16002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The Boston Globe</a:t>
            </a:r>
          </a:p>
          <a:p>
            <a:r>
              <a:rPr lang="en-US" sz="700" dirty="0"/>
              <a:t>The Daily Beast</a:t>
            </a:r>
          </a:p>
          <a:p>
            <a:r>
              <a:rPr lang="en-US" sz="700" dirty="0"/>
              <a:t>The Daily Conservative</a:t>
            </a:r>
          </a:p>
          <a:p>
            <a:r>
              <a:rPr lang="en-US" sz="700" dirty="0"/>
              <a:t>The Daily Dot</a:t>
            </a:r>
          </a:p>
          <a:p>
            <a:r>
              <a:rPr lang="en-US" sz="700" dirty="0"/>
              <a:t>The Daily Star</a:t>
            </a:r>
          </a:p>
          <a:p>
            <a:r>
              <a:rPr lang="en-US" sz="700" dirty="0"/>
              <a:t>The Daily Wire</a:t>
            </a:r>
          </a:p>
          <a:p>
            <a:r>
              <a:rPr lang="en-US" sz="700" dirty="0"/>
              <a:t>The Drive</a:t>
            </a:r>
          </a:p>
          <a:p>
            <a:r>
              <a:rPr lang="en-US" sz="700" dirty="0"/>
              <a:t>The Economic Times</a:t>
            </a:r>
          </a:p>
          <a:p>
            <a:r>
              <a:rPr lang="en-US" sz="700" dirty="0"/>
              <a:t>The Escapist</a:t>
            </a:r>
          </a:p>
          <a:p>
            <a:r>
              <a:rPr lang="en-US" sz="700" dirty="0"/>
              <a:t>The Gazette</a:t>
            </a:r>
          </a:p>
          <a:p>
            <a:r>
              <a:rPr lang="en-US" sz="700" dirty="0"/>
              <a:t>The Guardian</a:t>
            </a:r>
          </a:p>
          <a:p>
            <a:r>
              <a:rPr lang="en-US" sz="700" dirty="0"/>
              <a:t>The Hill</a:t>
            </a:r>
          </a:p>
          <a:p>
            <a:r>
              <a:rPr lang="en-US" sz="700" dirty="0"/>
              <a:t>The Hockey Writers</a:t>
            </a:r>
          </a:p>
          <a:p>
            <a:r>
              <a:rPr lang="en-US" sz="700" dirty="0"/>
              <a:t>The Hollywood Gossip</a:t>
            </a:r>
          </a:p>
          <a:p>
            <a:r>
              <a:rPr lang="en-US" sz="700" dirty="0"/>
              <a:t>The Hollywood Reporter</a:t>
            </a:r>
          </a:p>
          <a:p>
            <a:r>
              <a:rPr lang="en-US" sz="700" dirty="0"/>
              <a:t>The Hull Truth</a:t>
            </a:r>
          </a:p>
          <a:p>
            <a:r>
              <a:rPr lang="en-US" sz="700" dirty="0"/>
              <a:t>The Onion</a:t>
            </a:r>
          </a:p>
          <a:p>
            <a:r>
              <a:rPr lang="en-US" sz="700" dirty="0"/>
              <a:t>The Political Insider</a:t>
            </a:r>
          </a:p>
          <a:p>
            <a:r>
              <a:rPr lang="en-US" sz="700" dirty="0"/>
              <a:t>The Source</a:t>
            </a:r>
          </a:p>
          <a:p>
            <a:r>
              <a:rPr lang="en-US" sz="700" dirty="0"/>
              <a:t>The Spruce Eats</a:t>
            </a:r>
          </a:p>
          <a:p>
            <a:r>
              <a:rPr lang="en-US" sz="700" dirty="0"/>
              <a:t>The Spun</a:t>
            </a:r>
          </a:p>
          <a:p>
            <a:r>
              <a:rPr lang="en-US" sz="700" dirty="0"/>
              <a:t>The Washington Post</a:t>
            </a:r>
          </a:p>
          <a:p>
            <a:r>
              <a:rPr lang="en-US" sz="700" dirty="0"/>
              <a:t>The Weather Channel</a:t>
            </a:r>
          </a:p>
          <a:p>
            <a:r>
              <a:rPr lang="en-US" sz="700" dirty="0"/>
              <a:t>The World Journal</a:t>
            </a:r>
          </a:p>
          <a:p>
            <a:r>
              <a:rPr lang="en-US" sz="700" dirty="0" err="1"/>
              <a:t>theChive</a:t>
            </a:r>
            <a:endParaRPr lang="en-US" sz="700" dirty="0"/>
          </a:p>
          <a:p>
            <a:r>
              <a:rPr lang="en-US" sz="700" dirty="0"/>
              <a:t>Thesaurus</a:t>
            </a:r>
          </a:p>
          <a:p>
            <a:r>
              <a:rPr lang="en-US" sz="700" dirty="0" err="1"/>
              <a:t>theScore</a:t>
            </a:r>
            <a:endParaRPr lang="en-US" sz="700" dirty="0"/>
          </a:p>
          <a:p>
            <a:r>
              <a:rPr lang="en-US" sz="700" dirty="0"/>
              <a:t>This Old House</a:t>
            </a:r>
          </a:p>
          <a:p>
            <a:r>
              <a:rPr lang="en-US" sz="700" dirty="0"/>
              <a:t>TIME</a:t>
            </a:r>
          </a:p>
          <a:p>
            <a:r>
              <a:rPr lang="en-US" sz="700" dirty="0"/>
              <a:t>TLC</a:t>
            </a:r>
          </a:p>
          <a:p>
            <a:r>
              <a:rPr lang="en-US" sz="700" dirty="0"/>
              <a:t>TMZ</a:t>
            </a:r>
          </a:p>
          <a:p>
            <a:r>
              <a:rPr lang="en-US" sz="700" dirty="0"/>
              <a:t>Town and Country</a:t>
            </a:r>
          </a:p>
          <a:p>
            <a:r>
              <a:rPr lang="en-US" sz="700" dirty="0"/>
              <a:t>Travel and Leisure</a:t>
            </a:r>
          </a:p>
          <a:p>
            <a:r>
              <a:rPr lang="en-US" sz="700" dirty="0" err="1"/>
              <a:t>Tripadvisor</a:t>
            </a:r>
            <a:endParaRPr lang="en-US" sz="700" dirty="0"/>
          </a:p>
          <a:p>
            <a:r>
              <a:rPr lang="en-US" sz="700" dirty="0"/>
              <a:t>Trivia</a:t>
            </a:r>
          </a:p>
          <a:p>
            <a:r>
              <a:rPr lang="en-US" sz="700" dirty="0"/>
              <a:t>Univision</a:t>
            </a:r>
          </a:p>
          <a:p>
            <a:r>
              <a:rPr lang="en-US" sz="700" dirty="0"/>
              <a:t>Upworthy</a:t>
            </a:r>
          </a:p>
          <a:p>
            <a:r>
              <a:rPr lang="en-US" sz="700" dirty="0"/>
              <a:t>Urban Dictionary</a:t>
            </a:r>
          </a:p>
          <a:p>
            <a:r>
              <a:rPr lang="en-US" sz="700" dirty="0"/>
              <a:t>US News</a:t>
            </a:r>
          </a:p>
          <a:p>
            <a:r>
              <a:rPr lang="en-US" sz="700" dirty="0"/>
              <a:t>US Weekly Magazine</a:t>
            </a:r>
          </a:p>
          <a:p>
            <a:r>
              <a:rPr lang="en-US" sz="700" dirty="0"/>
              <a:t>USA</a:t>
            </a:r>
          </a:p>
          <a:p>
            <a:r>
              <a:rPr lang="en-US" sz="700" dirty="0"/>
              <a:t>Vanity Fair</a:t>
            </a:r>
          </a:p>
          <a:p>
            <a:r>
              <a:rPr lang="en-US" sz="700" dirty="0"/>
              <a:t>Variety</a:t>
            </a:r>
          </a:p>
          <a:p>
            <a:r>
              <a:rPr lang="en-US" sz="700" dirty="0"/>
              <a:t>VICE</a:t>
            </a:r>
          </a:p>
          <a:p>
            <a:r>
              <a:rPr lang="en-US" sz="700" dirty="0"/>
              <a:t>Vox</a:t>
            </a:r>
          </a:p>
          <a:p>
            <a:r>
              <a:rPr lang="en-US" sz="700" dirty="0"/>
              <a:t>Washington Examiner</a:t>
            </a:r>
          </a:p>
          <a:p>
            <a:r>
              <a:rPr lang="en-US" sz="700" dirty="0"/>
              <a:t>Washington Times</a:t>
            </a:r>
          </a:p>
          <a:p>
            <a:r>
              <a:rPr lang="en-US" sz="700" dirty="0"/>
              <a:t>Weather Underground</a:t>
            </a:r>
          </a:p>
          <a:p>
            <a:r>
              <a:rPr lang="en-US" sz="700" dirty="0"/>
              <a:t>WeatherBug</a:t>
            </a:r>
          </a:p>
          <a:p>
            <a:r>
              <a:rPr lang="en-US" sz="700" dirty="0"/>
              <a:t>WebMD</a:t>
            </a:r>
          </a:p>
          <a:p>
            <a:r>
              <a:rPr lang="en-US" sz="700" dirty="0"/>
              <a:t>Wheel of Fortune</a:t>
            </a:r>
          </a:p>
          <a:p>
            <a:r>
              <a:rPr lang="en-US" sz="700" dirty="0" err="1"/>
              <a:t>Whitepages</a:t>
            </a:r>
            <a:endParaRPr lang="en-US" sz="700" dirty="0"/>
          </a:p>
          <a:p>
            <a:r>
              <a:rPr lang="en-US" sz="700" dirty="0" err="1"/>
              <a:t>wikiHow</a:t>
            </a:r>
            <a:endParaRPr lang="en-US" sz="700" dirty="0"/>
          </a:p>
          <a:p>
            <a:endParaRPr lang="en-US" sz="7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EB229F2-4A79-2FD7-6038-8D3F280DDA65}"/>
              </a:ext>
            </a:extLst>
          </p:cNvPr>
          <p:cNvSpPr txBox="1"/>
          <p:nvPr/>
        </p:nvSpPr>
        <p:spPr>
          <a:xfrm>
            <a:off x="3276600" y="914400"/>
            <a:ext cx="1600200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Woman's Day</a:t>
            </a:r>
          </a:p>
          <a:p>
            <a:r>
              <a:rPr lang="en-US" sz="700" dirty="0"/>
              <a:t>Women's Heath</a:t>
            </a:r>
          </a:p>
          <a:p>
            <a:r>
              <a:rPr lang="en-US" sz="700" dirty="0"/>
              <a:t>Wrestling Headlines</a:t>
            </a:r>
          </a:p>
          <a:p>
            <a:r>
              <a:rPr lang="en-US" sz="700" dirty="0"/>
              <a:t>Wrestling INC</a:t>
            </a:r>
          </a:p>
          <a:p>
            <a:r>
              <a:rPr lang="en-US" sz="700" dirty="0"/>
              <a:t>WTNH News 8</a:t>
            </a:r>
          </a:p>
          <a:p>
            <a:r>
              <a:rPr lang="en-US" sz="700" dirty="0" err="1"/>
              <a:t>YachtWorld</a:t>
            </a:r>
            <a:endParaRPr lang="en-US" sz="700" dirty="0"/>
          </a:p>
          <a:p>
            <a:r>
              <a:rPr lang="en-US" sz="700" dirty="0"/>
              <a:t>Yahoo</a:t>
            </a:r>
          </a:p>
          <a:p>
            <a:r>
              <a:rPr lang="en-US" sz="700" dirty="0" err="1"/>
              <a:t>YourBump</a:t>
            </a:r>
            <a:endParaRPr lang="en-US" sz="700" dirty="0"/>
          </a:p>
          <a:p>
            <a:r>
              <a:rPr lang="en-US" sz="700" dirty="0" err="1"/>
              <a:t>YourTango</a:t>
            </a:r>
            <a:endParaRPr lang="en-US" sz="700" dirty="0"/>
          </a:p>
          <a:p>
            <a:r>
              <a:rPr lang="en-US" sz="700" dirty="0" err="1"/>
              <a:t>Zimbio</a:t>
            </a:r>
            <a:endParaRPr lang="en-US" sz="700" dirty="0"/>
          </a:p>
          <a:p>
            <a:r>
              <a:rPr lang="en-US" sz="700" dirty="0" err="1"/>
              <a:t>Zoosk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25728885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A70AF5-A83F-4538-81AF-C5C62E82573D}"/>
              </a:ext>
            </a:extLst>
          </p:cNvPr>
          <p:cNvSpPr txBox="1"/>
          <p:nvPr/>
        </p:nvSpPr>
        <p:spPr>
          <a:xfrm>
            <a:off x="228600" y="304800"/>
            <a:ext cx="8686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TOP VIEWED SITES – DISPLAY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450B6D4-6508-4287-8045-9CE7A4D93C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2306" y="6254933"/>
            <a:ext cx="944188" cy="46867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3439BAC-7CA8-451A-96F4-610B301DC1FF}"/>
              </a:ext>
            </a:extLst>
          </p:cNvPr>
          <p:cNvSpPr txBox="1"/>
          <p:nvPr/>
        </p:nvSpPr>
        <p:spPr>
          <a:xfrm>
            <a:off x="457200" y="914400"/>
            <a:ext cx="1973826" cy="601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tmz.com</a:t>
            </a:r>
          </a:p>
          <a:p>
            <a:r>
              <a:rPr lang="en-US" sz="700" dirty="0"/>
              <a:t>topgear.es</a:t>
            </a:r>
          </a:p>
          <a:p>
            <a:r>
              <a:rPr lang="en-US" sz="700" dirty="0"/>
              <a:t>toppoptoday.com</a:t>
            </a:r>
          </a:p>
          <a:p>
            <a:r>
              <a:rPr lang="en-US" sz="700" dirty="0"/>
              <a:t>travel.usnews.com</a:t>
            </a:r>
          </a:p>
          <a:p>
            <a:r>
              <a:rPr lang="en-US" sz="700" dirty="0"/>
              <a:t>travelandleisure.com</a:t>
            </a:r>
          </a:p>
          <a:p>
            <a:r>
              <a:rPr lang="en-US" sz="700" dirty="0"/>
              <a:t>travelerdoor.com</a:t>
            </a:r>
          </a:p>
          <a:p>
            <a:r>
              <a:rPr lang="en-US" sz="700" dirty="0"/>
              <a:t>trendencias.com</a:t>
            </a:r>
          </a:p>
          <a:p>
            <a:r>
              <a:rPr lang="en-US" sz="700" dirty="0"/>
              <a:t>tribuna.com</a:t>
            </a:r>
          </a:p>
          <a:p>
            <a:r>
              <a:rPr lang="en-US" sz="700" dirty="0"/>
              <a:t>tripadvisor.com</a:t>
            </a:r>
          </a:p>
          <a:p>
            <a:r>
              <a:rPr lang="en-US" sz="700" dirty="0"/>
              <a:t>tripadvisor.es</a:t>
            </a:r>
          </a:p>
          <a:p>
            <a:r>
              <a:rPr lang="en-US" sz="700" dirty="0"/>
              <a:t>tripstodiscover.com</a:t>
            </a:r>
          </a:p>
          <a:p>
            <a:r>
              <a:rPr lang="en-US" sz="700" dirty="0"/>
              <a:t>trivia.com</a:t>
            </a:r>
          </a:p>
          <a:p>
            <a:r>
              <a:rPr lang="en-US" sz="700" dirty="0"/>
              <a:t>triviatoday.com</a:t>
            </a:r>
          </a:p>
          <a:p>
            <a:r>
              <a:rPr lang="en-US" sz="700" dirty="0"/>
              <a:t>trome.pe</a:t>
            </a:r>
          </a:p>
          <a:p>
            <a:r>
              <a:rPr lang="en-US" sz="700" dirty="0"/>
              <a:t>TUDN: TU </a:t>
            </a:r>
            <a:r>
              <a:rPr lang="en-US" sz="700" dirty="0" err="1"/>
              <a:t>Deportes</a:t>
            </a:r>
            <a:r>
              <a:rPr lang="en-US" sz="700" dirty="0"/>
              <a:t> Network</a:t>
            </a:r>
          </a:p>
          <a:p>
            <a:r>
              <a:rPr lang="en-US" sz="700" dirty="0" err="1"/>
              <a:t>TuneInRadio</a:t>
            </a:r>
            <a:r>
              <a:rPr lang="en-US" sz="700" dirty="0"/>
              <a:t>: Music &amp; Sports</a:t>
            </a:r>
          </a:p>
          <a:p>
            <a:r>
              <a:rPr lang="en-US" sz="700" dirty="0"/>
              <a:t>tunoticiapr.com</a:t>
            </a:r>
          </a:p>
          <a:p>
            <a:r>
              <a:rPr lang="en-US" sz="700" dirty="0"/>
              <a:t>tuotromedico.com</a:t>
            </a:r>
          </a:p>
          <a:p>
            <a:r>
              <a:rPr lang="en-US" sz="700" dirty="0"/>
              <a:t>turnto10.com</a:t>
            </a:r>
          </a:p>
          <a:p>
            <a:r>
              <a:rPr lang="en-US" sz="700" dirty="0"/>
              <a:t>tuvideopr.com</a:t>
            </a:r>
          </a:p>
          <a:p>
            <a:r>
              <a:rPr lang="en-US" sz="700" dirty="0"/>
              <a:t>tvguide.com</a:t>
            </a:r>
          </a:p>
          <a:p>
            <a:r>
              <a:rPr lang="en-US" sz="700" dirty="0"/>
              <a:t>tvinsider.com</a:t>
            </a:r>
          </a:p>
          <a:p>
            <a:r>
              <a:rPr lang="en-US" sz="700" dirty="0"/>
              <a:t>tvpacifico.mx</a:t>
            </a:r>
          </a:p>
          <a:p>
            <a:r>
              <a:rPr lang="en-US" sz="700" dirty="0"/>
              <a:t>tvynovelas.com</a:t>
            </a:r>
          </a:p>
          <a:p>
            <a:r>
              <a:rPr lang="en-US" sz="700" dirty="0"/>
              <a:t>Univision </a:t>
            </a:r>
            <a:r>
              <a:rPr lang="en-US" sz="700" dirty="0" err="1"/>
              <a:t>Noticias</a:t>
            </a:r>
            <a:endParaRPr lang="en-US" sz="700" dirty="0"/>
          </a:p>
          <a:p>
            <a:r>
              <a:rPr lang="en-US" sz="700" dirty="0"/>
              <a:t>Univision Puerto Rico</a:t>
            </a:r>
          </a:p>
          <a:p>
            <a:r>
              <a:rPr lang="en-US" sz="700" dirty="0"/>
              <a:t>univision.com</a:t>
            </a:r>
          </a:p>
          <a:p>
            <a:r>
              <a:rPr lang="en-US" sz="700" dirty="0"/>
              <a:t>urbandictionary.com</a:t>
            </a:r>
          </a:p>
          <a:p>
            <a:r>
              <a:rPr lang="en-US" sz="700" dirty="0"/>
              <a:t>usatoday.com</a:t>
            </a:r>
          </a:p>
          <a:p>
            <a:r>
              <a:rPr lang="en-US" sz="700" dirty="0"/>
              <a:t>usmagazine.com</a:t>
            </a:r>
          </a:p>
          <a:p>
            <a:r>
              <a:rPr lang="en-US" sz="700" dirty="0"/>
              <a:t>usnews.com</a:t>
            </a:r>
          </a:p>
          <a:p>
            <a:r>
              <a:rPr lang="en-US" sz="700" dirty="0"/>
              <a:t>vaccines.procon.org</a:t>
            </a:r>
          </a:p>
          <a:p>
            <a:r>
              <a:rPr lang="en-US" sz="700" dirty="0"/>
              <a:t>vandal.elespanol.com</a:t>
            </a:r>
          </a:p>
          <a:p>
            <a:r>
              <a:rPr lang="en-US" sz="700" dirty="0"/>
              <a:t>vanguardia.com</a:t>
            </a:r>
          </a:p>
          <a:p>
            <a:r>
              <a:rPr lang="en-US" sz="700" dirty="0"/>
              <a:t>vanguardia.com.mx</a:t>
            </a:r>
          </a:p>
          <a:p>
            <a:r>
              <a:rPr lang="en-US" sz="700" dirty="0"/>
              <a:t>vanityfair.com</a:t>
            </a:r>
          </a:p>
          <a:p>
            <a:r>
              <a:rPr lang="en-US" sz="700" dirty="0"/>
              <a:t>variety.com</a:t>
            </a:r>
          </a:p>
          <a:p>
            <a:r>
              <a:rPr lang="en-US" sz="700" dirty="0"/>
              <a:t>venezuelaaldia.com</a:t>
            </a:r>
          </a:p>
          <a:p>
            <a:r>
              <a:rPr lang="en-US" sz="700" dirty="0"/>
              <a:t>vertele.eldiario.es</a:t>
            </a:r>
          </a:p>
          <a:p>
            <a:r>
              <a:rPr lang="en-US" sz="700" dirty="0"/>
              <a:t>video.foxnews.com</a:t>
            </a:r>
          </a:p>
          <a:p>
            <a:r>
              <a:rPr lang="en-US" sz="700" dirty="0"/>
              <a:t>videos.elmundo.es</a:t>
            </a:r>
          </a:p>
          <a:p>
            <a:r>
              <a:rPr lang="en-US" sz="700" dirty="0"/>
              <a:t>vox.com</a:t>
            </a:r>
          </a:p>
          <a:p>
            <a:r>
              <a:rPr lang="en-US" sz="700" dirty="0"/>
              <a:t>washington.cbslocal.com</a:t>
            </a:r>
          </a:p>
          <a:p>
            <a:r>
              <a:rPr lang="en-US" sz="700" dirty="0"/>
              <a:t>washingtonexaminer.com</a:t>
            </a:r>
          </a:p>
          <a:p>
            <a:r>
              <a:rPr lang="en-US" sz="700" dirty="0"/>
              <a:t>washingtonpost.com</a:t>
            </a:r>
          </a:p>
          <a:p>
            <a:r>
              <a:rPr lang="en-US" sz="700" dirty="0"/>
              <a:t>washingtontimes.com</a:t>
            </a:r>
          </a:p>
          <a:p>
            <a:r>
              <a:rPr lang="en-US" sz="700" dirty="0"/>
              <a:t>wcvb.com</a:t>
            </a:r>
          </a:p>
          <a:p>
            <a:r>
              <a:rPr lang="en-US" sz="700" dirty="0"/>
              <a:t>weather.com</a:t>
            </a:r>
          </a:p>
          <a:p>
            <a:r>
              <a:rPr lang="en-US" sz="700" dirty="0"/>
              <a:t>weatherbug.com</a:t>
            </a:r>
          </a:p>
          <a:p>
            <a:r>
              <a:rPr lang="en-US" sz="700" dirty="0"/>
              <a:t>webmd.com</a:t>
            </a:r>
          </a:p>
          <a:p>
            <a:r>
              <a:rPr lang="en-US" sz="700" dirty="0"/>
              <a:t>webosfritos.es</a:t>
            </a:r>
          </a:p>
          <a:p>
            <a:r>
              <a:rPr lang="en-US" sz="700" dirty="0"/>
              <a:t>whdh.com</a:t>
            </a:r>
          </a:p>
          <a:p>
            <a:endParaRPr lang="en-US" sz="7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6778410-6529-439A-BA04-D3F9E60031B7}"/>
              </a:ext>
            </a:extLst>
          </p:cNvPr>
          <p:cNvSpPr txBox="1"/>
          <p:nvPr/>
        </p:nvSpPr>
        <p:spPr>
          <a:xfrm>
            <a:off x="1905000" y="914400"/>
            <a:ext cx="197382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wickedlocal.com</a:t>
            </a:r>
          </a:p>
          <a:p>
            <a:r>
              <a:rPr lang="en-US" sz="700" dirty="0"/>
              <a:t>wikihow.com</a:t>
            </a:r>
          </a:p>
          <a:p>
            <a:r>
              <a:rPr lang="en-US" sz="700" dirty="0"/>
              <a:t>wired.com</a:t>
            </a:r>
          </a:p>
          <a:p>
            <a:r>
              <a:rPr lang="en-US" sz="700" dirty="0"/>
              <a:t>woman.es</a:t>
            </a:r>
          </a:p>
          <a:p>
            <a:r>
              <a:rPr lang="en-US" sz="700" dirty="0"/>
              <a:t>womansday.com</a:t>
            </a:r>
          </a:p>
          <a:p>
            <a:r>
              <a:rPr lang="en-US" sz="700" dirty="0"/>
              <a:t>women.com</a:t>
            </a:r>
          </a:p>
          <a:p>
            <a:r>
              <a:rPr lang="en-US" sz="700" dirty="0"/>
              <a:t>womenshealthmag.com</a:t>
            </a:r>
          </a:p>
          <a:p>
            <a:r>
              <a:rPr lang="en-US" sz="700" dirty="0"/>
              <a:t>WPRI 12 News - Providence, RI</a:t>
            </a:r>
          </a:p>
          <a:p>
            <a:r>
              <a:rPr lang="en-US" sz="700" dirty="0"/>
              <a:t>wpri.com</a:t>
            </a:r>
          </a:p>
          <a:p>
            <a:r>
              <a:rPr lang="en-US" sz="700" dirty="0"/>
              <a:t>wsj.com</a:t>
            </a:r>
          </a:p>
          <a:p>
            <a:r>
              <a:rPr lang="en-US" sz="700" dirty="0"/>
              <a:t>wtnh.com</a:t>
            </a:r>
          </a:p>
          <a:p>
            <a:r>
              <a:rPr lang="en-US" sz="700" dirty="0"/>
              <a:t>yachtworld.com</a:t>
            </a:r>
          </a:p>
          <a:p>
            <a:r>
              <a:rPr lang="en-US" sz="700" dirty="0"/>
              <a:t>yahoo.com</a:t>
            </a:r>
          </a:p>
          <a:p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3585875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7688" y="134390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450"/>
              </a:spcAft>
            </a:pPr>
            <a:r>
              <a:rPr lang="en-US" sz="3300" b="1" spc="188" dirty="0">
                <a:latin typeface="+mj-lt"/>
                <a:ea typeface="+mj-ea"/>
                <a:cs typeface="+mj-cs"/>
              </a:rPr>
              <a:t>CAMPAIGN TARGETS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592F8EC-B730-4A5E-A4BE-AD256E643615}"/>
              </a:ext>
            </a:extLst>
          </p:cNvPr>
          <p:cNvSpPr/>
          <p:nvPr/>
        </p:nvSpPr>
        <p:spPr>
          <a:xfrm>
            <a:off x="457200" y="990600"/>
            <a:ext cx="8471512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CAMPAIGN GOALS: 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Encourage people with opioid use disorder to utilize treatment and recovery support services available in their communities.</a:t>
            </a:r>
          </a:p>
          <a:p>
            <a:endParaRPr lang="en-US" sz="1400" dirty="0">
              <a:latin typeface="+mj-lt"/>
            </a:endParaRPr>
          </a:p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TARGET AUDIENCES:</a:t>
            </a:r>
            <a:r>
              <a:rPr lang="en-US" sz="1400" dirty="0">
                <a:solidFill>
                  <a:srgbClr val="00B0F0"/>
                </a:solidFill>
                <a:latin typeface="+mj-lt"/>
              </a:rPr>
              <a:t>  </a:t>
            </a:r>
            <a:r>
              <a:rPr lang="en-US" sz="1400" dirty="0">
                <a:latin typeface="+mj-lt"/>
              </a:rPr>
              <a:t>A 18+ with interests in News OR Health &amp; Wellness OR Gambling/gamblers OR PWLE OR People in Recovery OR Family/friends of opioid addicts in Spanish and English languages</a:t>
            </a:r>
          </a:p>
          <a:p>
            <a:endParaRPr lang="en-US" sz="1400" dirty="0">
              <a:solidFill>
                <a:srgbClr val="00B0F0"/>
              </a:solidFill>
              <a:latin typeface="+mj-lt"/>
            </a:endParaRPr>
          </a:p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GEOGRAPHY: </a:t>
            </a:r>
            <a:r>
              <a:rPr lang="en-US" sz="1400" dirty="0">
                <a:latin typeface="+mj-lt"/>
              </a:rPr>
              <a:t>MASSACHUSETTS regions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+mj-lt"/>
              </a:rPr>
              <a:t>BROCKTON REGION</a:t>
            </a:r>
            <a:r>
              <a:rPr lang="en-US" sz="1400" dirty="0">
                <a:latin typeface="+mj-lt"/>
              </a:rPr>
              <a:t>: Abington, Bridgewater, Brockton, Carver, Duxbury, East Bridgewater, Halifax, Hanover, Hanson, Hingham, Hull, Kingston, Lakeville, Marion, Marshfield, Mattapoisett, Middleborough, Norwell, Pembroke, Plymouth, Plympton, Rochester, Rockland, Scituate, Wareham, West Bridgewater, Whitman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+mj-lt"/>
              </a:rPr>
              <a:t>SALEM REGION: </a:t>
            </a:r>
            <a:r>
              <a:rPr lang="en-US" sz="1400" dirty="0">
                <a:latin typeface="+mj-lt"/>
              </a:rPr>
              <a:t>Amesbury, Andover, Beverly, Boxford, Byfield, Danvers, Essex, Georgetown, Gloucester, Groveland, Hamilton, Hathorne, Haverhill, Ipswich, Lynn, Lynnfield, Manchester, Marblehead, Merrimac, Methuen, Middleton, Nahant, Newbury, Newburyport, North Andover, Peabody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+mj-lt"/>
              </a:rPr>
              <a:t>LOWELL REGION</a:t>
            </a:r>
            <a:r>
              <a:rPr lang="en-US" sz="1400" dirty="0">
                <a:latin typeface="+mj-lt"/>
              </a:rPr>
              <a:t>: Lowell, Chelmsford, North Chelmsford, Dracut, Tewksbury, North Billerica, Billerica, Tyngsboro, Andover, Nutting Lake, Westford, Carlisle</a:t>
            </a:r>
          </a:p>
          <a:p>
            <a:endParaRPr lang="en-US" sz="1400" dirty="0">
              <a:solidFill>
                <a:srgbClr val="00B0F0"/>
              </a:solidFill>
              <a:latin typeface="+mj-lt"/>
            </a:endParaRPr>
          </a:p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FLIGHT DATES: </a:t>
            </a:r>
            <a:r>
              <a:rPr lang="en-US" sz="1400" dirty="0">
                <a:latin typeface="+mj-lt"/>
              </a:rPr>
              <a:t> May 22 – July 16, 2022</a:t>
            </a:r>
          </a:p>
          <a:p>
            <a:endParaRPr lang="en-US" sz="1400" dirty="0">
              <a:latin typeface="+mj-lt"/>
            </a:endParaRPr>
          </a:p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CREATIVE: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atin typeface="+mj-lt"/>
              </a:rPr>
              <a:t>Facebook Static Ads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atin typeface="+mj-lt"/>
              </a:rPr>
              <a:t>Display Banners – 300x250, 728x90, 160x600, 300x600, 320x50</a:t>
            </a:r>
          </a:p>
          <a:p>
            <a:endParaRPr lang="en-US" sz="1400" dirty="0">
              <a:latin typeface="+mj-lt"/>
            </a:endParaRPr>
          </a:p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TACTICS: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Cross Device Display: English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Facebook Traffic Ads: Spanish &amp; English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+mj-lt"/>
            </a:endParaRPr>
          </a:p>
          <a:p>
            <a:endParaRPr lang="en-US" sz="1400" spc="38" dirty="0">
              <a:latin typeface="+mj-lt"/>
              <a:cs typeface="Calibri" charset="0"/>
            </a:endParaRPr>
          </a:p>
          <a:p>
            <a:endParaRPr lang="en-US" sz="1400" spc="38" dirty="0">
              <a:latin typeface="+mj-lt"/>
              <a:ea typeface="Calibri" charset="0"/>
              <a:cs typeface="Calibri" charset="0"/>
            </a:endParaRPr>
          </a:p>
          <a:p>
            <a:r>
              <a:rPr lang="nn-NO" sz="1400" spc="38" dirty="0">
                <a:latin typeface="+mj-lt"/>
                <a:ea typeface="Calibri" charset="0"/>
                <a:cs typeface="Calibri" charset="0"/>
              </a:rPr>
              <a:t/>
            </a:r>
            <a:br>
              <a:rPr lang="nn-NO" sz="1400" spc="38" dirty="0">
                <a:latin typeface="+mj-lt"/>
                <a:ea typeface="Calibri" charset="0"/>
                <a:cs typeface="Calibri" charset="0"/>
              </a:rPr>
            </a:br>
            <a:endParaRPr lang="en-US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53890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054E12-64D5-4362-A73B-048E4BCBADD5}"/>
              </a:ext>
            </a:extLst>
          </p:cNvPr>
          <p:cNvSpPr txBox="1"/>
          <p:nvPr/>
        </p:nvSpPr>
        <p:spPr>
          <a:xfrm>
            <a:off x="9939" y="28194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SOCIAL PERFORMANCE</a:t>
            </a:r>
          </a:p>
          <a:p>
            <a:pPr algn="ctr"/>
            <a:r>
              <a:rPr lang="en-US" sz="3200" dirty="0"/>
              <a:t>FACEBOOK &amp; INSTAGRAM</a:t>
            </a:r>
          </a:p>
        </p:txBody>
      </p:sp>
    </p:spTree>
    <p:extLst>
      <p:ext uri="{BB962C8B-B14F-4D97-AF65-F5344CB8AC3E}">
        <p14:creationId xmlns:p14="http://schemas.microsoft.com/office/powerpoint/2010/main" val="7327654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30F7E37-5F12-4B7E-AA73-64FCA5DFA59C}"/>
              </a:ext>
            </a:extLst>
          </p:cNvPr>
          <p:cNvSpPr/>
          <p:nvPr/>
        </p:nvSpPr>
        <p:spPr>
          <a:xfrm>
            <a:off x="1371600" y="4495800"/>
            <a:ext cx="1005843" cy="4353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675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A9FE16D-8E84-4472-8911-9597BF278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5"/>
            <a:ext cx="8839200" cy="85725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6200604-5F9D-4628-868E-E827822FC23D}"/>
              </a:ext>
            </a:extLst>
          </p:cNvPr>
          <p:cNvSpPr txBox="1"/>
          <p:nvPr/>
        </p:nvSpPr>
        <p:spPr>
          <a:xfrm>
            <a:off x="1981200" y="370701"/>
            <a:ext cx="68580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</a:t>
            </a: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PERFORMANCE - OVERALL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5AEB643-4C30-4B93-AFAB-3A32FFEF9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6B5ACA2-EB69-8AB0-DEEB-756382A5DD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3800" y="1828800"/>
            <a:ext cx="5289446" cy="4495800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45EB6596-0EDB-0ED3-ABF9-090BBC60466F}"/>
              </a:ext>
            </a:extLst>
          </p:cNvPr>
          <p:cNvGrpSpPr/>
          <p:nvPr/>
        </p:nvGrpSpPr>
        <p:grpSpPr>
          <a:xfrm>
            <a:off x="6626" y="1828800"/>
            <a:ext cx="3517271" cy="2073965"/>
            <a:chOff x="152400" y="3505200"/>
            <a:chExt cx="3517271" cy="2073965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9DA2E3A2-AE96-6F80-FF9C-9DDE2855874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t="65217" b="18276"/>
            <a:stretch/>
          </p:blipFill>
          <p:spPr>
            <a:xfrm>
              <a:off x="152400" y="4837042"/>
              <a:ext cx="3517271" cy="742123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E9A97867-8D70-15DD-1D43-DCA1A52E725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t="32645" b="51732"/>
            <a:stretch/>
          </p:blipFill>
          <p:spPr>
            <a:xfrm>
              <a:off x="152400" y="4191000"/>
              <a:ext cx="3517271" cy="702365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17CA5C11-30D2-869E-9D68-022D665BB2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b="84893"/>
            <a:stretch/>
          </p:blipFill>
          <p:spPr>
            <a:xfrm>
              <a:off x="152400" y="3505200"/>
              <a:ext cx="3517271" cy="679174"/>
            </a:xfrm>
            <a:prstGeom prst="rect">
              <a:avLst/>
            </a:prstGeom>
          </p:spPr>
        </p:pic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B422555B-84CE-9513-51D3-D762324BCECB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66290" b="18549"/>
          <a:stretch/>
        </p:blipFill>
        <p:spPr>
          <a:xfrm>
            <a:off x="0" y="5257800"/>
            <a:ext cx="3548743" cy="69317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A09CC1A7-7E81-0927-EE8D-4DB668FAB93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33280" b="51398"/>
          <a:stretch/>
        </p:blipFill>
        <p:spPr>
          <a:xfrm>
            <a:off x="0" y="4572000"/>
            <a:ext cx="3548743" cy="70054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EE845EB-B338-E0A3-1BB8-40E7E56B6A0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84570"/>
          <a:stretch/>
        </p:blipFill>
        <p:spPr>
          <a:xfrm>
            <a:off x="0" y="3886200"/>
            <a:ext cx="3548743" cy="705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2115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30F7E37-5F12-4B7E-AA73-64FCA5DFA59C}"/>
              </a:ext>
            </a:extLst>
          </p:cNvPr>
          <p:cNvSpPr/>
          <p:nvPr/>
        </p:nvSpPr>
        <p:spPr>
          <a:xfrm>
            <a:off x="1371600" y="4495800"/>
            <a:ext cx="1005843" cy="4353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675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A9FE16D-8E84-4472-8911-9597BF278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5"/>
            <a:ext cx="8839200" cy="85725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6200604-5F9D-4628-868E-E827822FC23D}"/>
              </a:ext>
            </a:extLst>
          </p:cNvPr>
          <p:cNvSpPr txBox="1"/>
          <p:nvPr/>
        </p:nvSpPr>
        <p:spPr>
          <a:xfrm>
            <a:off x="1981200" y="370701"/>
            <a:ext cx="68580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</a:t>
            </a: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PERFORMANCE - OVERALL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5AEB643-4C30-4B93-AFAB-3A32FFEF9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580FE32-037F-A76D-1C96-90EAE27CEC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0" y="1600200"/>
            <a:ext cx="7834513" cy="39672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EFA6E35-4D49-09CC-3677-B421F008135D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84976"/>
          <a:stretch/>
        </p:blipFill>
        <p:spPr>
          <a:xfrm>
            <a:off x="2514600" y="5715000"/>
            <a:ext cx="4267200" cy="80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5228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30F7E37-5F12-4B7E-AA73-64FCA5DFA59C}"/>
              </a:ext>
            </a:extLst>
          </p:cNvPr>
          <p:cNvSpPr/>
          <p:nvPr/>
        </p:nvSpPr>
        <p:spPr>
          <a:xfrm>
            <a:off x="1371600" y="4495800"/>
            <a:ext cx="1005843" cy="4353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675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A9FE16D-8E84-4472-8911-9597BF278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5"/>
            <a:ext cx="8839200" cy="85725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6200604-5F9D-4628-868E-E827822FC23D}"/>
              </a:ext>
            </a:extLst>
          </p:cNvPr>
          <p:cNvSpPr txBox="1"/>
          <p:nvPr/>
        </p:nvSpPr>
        <p:spPr>
          <a:xfrm>
            <a:off x="1981200" y="370701"/>
            <a:ext cx="68580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</a:t>
            </a: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PERFORMANCE - OVERALL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5AEB643-4C30-4B93-AFAB-3A32FFEF9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EFA6E35-4D49-09CC-3677-B421F008135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67690" b="17338"/>
          <a:stretch/>
        </p:blipFill>
        <p:spPr>
          <a:xfrm>
            <a:off x="12824" y="3162300"/>
            <a:ext cx="3014197" cy="56997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F6A1968-BA4A-1B56-687E-4215F80F9063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51236" b="26292"/>
          <a:stretch/>
        </p:blipFill>
        <p:spPr>
          <a:xfrm>
            <a:off x="0" y="4419600"/>
            <a:ext cx="2978583" cy="5334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E0D4E9F-AEB8-A922-AD89-2D16B3FFF3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24200" y="2286000"/>
            <a:ext cx="5791200" cy="305883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EA73BE7-60A5-C8A4-45E3-F14B3ABABC6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34185" b="51244"/>
          <a:stretch/>
        </p:blipFill>
        <p:spPr>
          <a:xfrm>
            <a:off x="12824" y="2514600"/>
            <a:ext cx="3014197" cy="55473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EE5BC80-0B6F-D56E-E12A-093CE845246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76180"/>
          <a:stretch/>
        </p:blipFill>
        <p:spPr>
          <a:xfrm>
            <a:off x="12824" y="3810000"/>
            <a:ext cx="2978583" cy="56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7828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6A9FE16D-8E84-4472-8911-9597BF278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4"/>
            <a:ext cx="8610600" cy="122872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6200604-5F9D-4628-868E-E827822FC23D}"/>
              </a:ext>
            </a:extLst>
          </p:cNvPr>
          <p:cNvSpPr txBox="1"/>
          <p:nvPr/>
        </p:nvSpPr>
        <p:spPr>
          <a:xfrm>
            <a:off x="1828800" y="381000"/>
            <a:ext cx="68580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</a:t>
            </a: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PERFORMANCE: CREATIVE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5AEB643-4C30-4B93-AFAB-3A32FFEF9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374F9A79-5E88-4AAA-AF64-BF8B51E15279}"/>
              </a:ext>
            </a:extLst>
          </p:cNvPr>
          <p:cNvSpPr txBox="1">
            <a:spLocks/>
          </p:cNvSpPr>
          <p:nvPr/>
        </p:nvSpPr>
        <p:spPr>
          <a:xfrm>
            <a:off x="2590800" y="4343400"/>
            <a:ext cx="3754147" cy="185020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AD TYPE: 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TRAFFIC (CLICK TO WEBSITE)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TOTAL IMPRESSIONS: 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1,132,513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TOTAL CLICKS: 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6,978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CTR: 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0.62%</a:t>
            </a:r>
          </a:p>
          <a:p>
            <a:pPr marL="0" lvl="0" indent="0" algn="ctr">
              <a:spcBef>
                <a:spcPts val="750"/>
              </a:spcBef>
              <a:buNone/>
            </a:pPr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TOTAL REACH: 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174,641</a:t>
            </a:r>
          </a:p>
          <a:p>
            <a:pPr marL="0" indent="0" algn="ctr">
              <a:buNone/>
            </a:pPr>
            <a:endParaRPr lang="en-US" sz="1200" dirty="0">
              <a:highlight>
                <a:srgbClr val="FFFF00"/>
              </a:highlight>
            </a:endParaRPr>
          </a:p>
          <a:p>
            <a:pPr marL="0" indent="0" algn="ctr">
              <a:buNone/>
            </a:pPr>
            <a:endParaRPr lang="en-US" sz="1100" i="1" dirty="0">
              <a:solidFill>
                <a:schemeClr val="tx2"/>
              </a:solidFill>
              <a:highlight>
                <a:srgbClr val="FFFF00"/>
              </a:highlight>
            </a:endParaRPr>
          </a:p>
          <a:p>
            <a:pPr marL="0" indent="0" algn="ctr">
              <a:buNone/>
            </a:pPr>
            <a:endParaRPr lang="en-US" sz="1200" dirty="0">
              <a:solidFill>
                <a:srgbClr val="5C5E63"/>
              </a:solidFill>
            </a:endParaRPr>
          </a:p>
          <a:p>
            <a:pPr marL="0" indent="0" algn="ctr">
              <a:buNone/>
            </a:pPr>
            <a:endParaRPr lang="en-US" sz="11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026061A-54CE-C42C-DDC0-B2517A3227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328485"/>
              </p:ext>
            </p:extLst>
          </p:nvPr>
        </p:nvGraphicFramePr>
        <p:xfrm>
          <a:off x="381000" y="2286000"/>
          <a:ext cx="8115299" cy="1703256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367211821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381297834"/>
                    </a:ext>
                  </a:extLst>
                </a:gridCol>
                <a:gridCol w="807819">
                  <a:extLst>
                    <a:ext uri="{9D8B030D-6E8A-4147-A177-3AD203B41FA5}">
                      <a16:colId xmlns:a16="http://schemas.microsoft.com/office/drawing/2014/main" val="214108722"/>
                    </a:ext>
                  </a:extLst>
                </a:gridCol>
                <a:gridCol w="969620">
                  <a:extLst>
                    <a:ext uri="{9D8B030D-6E8A-4147-A177-3AD203B41FA5}">
                      <a16:colId xmlns:a16="http://schemas.microsoft.com/office/drawing/2014/main" val="4107464430"/>
                    </a:ext>
                  </a:extLst>
                </a:gridCol>
                <a:gridCol w="969620">
                  <a:extLst>
                    <a:ext uri="{9D8B030D-6E8A-4147-A177-3AD203B41FA5}">
                      <a16:colId xmlns:a16="http://schemas.microsoft.com/office/drawing/2014/main" val="1609054474"/>
                    </a:ext>
                  </a:extLst>
                </a:gridCol>
                <a:gridCol w="969620">
                  <a:extLst>
                    <a:ext uri="{9D8B030D-6E8A-4147-A177-3AD203B41FA5}">
                      <a16:colId xmlns:a16="http://schemas.microsoft.com/office/drawing/2014/main" val="75827642"/>
                    </a:ext>
                  </a:extLst>
                </a:gridCol>
                <a:gridCol w="969620">
                  <a:extLst>
                    <a:ext uri="{9D8B030D-6E8A-4147-A177-3AD203B41FA5}">
                      <a16:colId xmlns:a16="http://schemas.microsoft.com/office/drawing/2014/main" val="158457849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Creative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Impressions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Clicks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CTR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Link Clicks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Reach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Frequency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23133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ORAU | BMC Wave 5 MOUD - Brockton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367,540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2,327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0.63%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1,723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57,712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6.37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593351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ORAU | BMC Wave 5 MOUD - Lowell 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376,588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2,255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0.60%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1,786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51,056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7.38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0419327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ORAU | BMC Wave 5 MOUD - Salem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388,385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2,396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0.62%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1,819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65,873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5.90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4055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100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6A9FE16D-8E84-4472-8911-9597BF278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4"/>
            <a:ext cx="8610600" cy="122872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6200604-5F9D-4628-868E-E827822FC23D}"/>
              </a:ext>
            </a:extLst>
          </p:cNvPr>
          <p:cNvSpPr txBox="1"/>
          <p:nvPr/>
        </p:nvSpPr>
        <p:spPr>
          <a:xfrm>
            <a:off x="1828800" y="381000"/>
            <a:ext cx="68580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</a:t>
            </a: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PERFORMANCE: CREATIVE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5AEB643-4C30-4B93-AFAB-3A32FFEF9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0681F1D-FC31-7C5C-5645-ADE36A92C4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" y="2057400"/>
            <a:ext cx="7950955" cy="3227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3788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6A9FE16D-8E84-4472-8911-9597BF278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5"/>
            <a:ext cx="8610600" cy="92392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6200604-5F9D-4628-868E-E827822FC23D}"/>
              </a:ext>
            </a:extLst>
          </p:cNvPr>
          <p:cNvSpPr txBox="1"/>
          <p:nvPr/>
        </p:nvSpPr>
        <p:spPr>
          <a:xfrm>
            <a:off x="1828800" y="381000"/>
            <a:ext cx="68580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</a:t>
            </a: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PERFORMANCE: CREATIVE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5AEB643-4C30-4B93-AFAB-3A32FFEF9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DCD7BBD-7C94-B673-BF7B-768F1345FA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795267"/>
              </p:ext>
            </p:extLst>
          </p:nvPr>
        </p:nvGraphicFramePr>
        <p:xfrm>
          <a:off x="381000" y="1981200"/>
          <a:ext cx="8305800" cy="3352797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3848806679"/>
                    </a:ext>
                  </a:extLst>
                </a:gridCol>
                <a:gridCol w="3285026">
                  <a:extLst>
                    <a:ext uri="{9D8B030D-6E8A-4147-A177-3AD203B41FA5}">
                      <a16:colId xmlns:a16="http://schemas.microsoft.com/office/drawing/2014/main" val="1701646761"/>
                    </a:ext>
                  </a:extLst>
                </a:gridCol>
                <a:gridCol w="609059">
                  <a:extLst>
                    <a:ext uri="{9D8B030D-6E8A-4147-A177-3AD203B41FA5}">
                      <a16:colId xmlns:a16="http://schemas.microsoft.com/office/drawing/2014/main" val="4112053304"/>
                    </a:ext>
                  </a:extLst>
                </a:gridCol>
                <a:gridCol w="314354">
                  <a:extLst>
                    <a:ext uri="{9D8B030D-6E8A-4147-A177-3AD203B41FA5}">
                      <a16:colId xmlns:a16="http://schemas.microsoft.com/office/drawing/2014/main" val="973303225"/>
                    </a:ext>
                  </a:extLst>
                </a:gridCol>
                <a:gridCol w="464162">
                  <a:extLst>
                    <a:ext uri="{9D8B030D-6E8A-4147-A177-3AD203B41FA5}">
                      <a16:colId xmlns:a16="http://schemas.microsoft.com/office/drawing/2014/main" val="3977677635"/>
                    </a:ext>
                  </a:extLst>
                </a:gridCol>
                <a:gridCol w="520647">
                  <a:extLst>
                    <a:ext uri="{9D8B030D-6E8A-4147-A177-3AD203B41FA5}">
                      <a16:colId xmlns:a16="http://schemas.microsoft.com/office/drawing/2014/main" val="2031181004"/>
                    </a:ext>
                  </a:extLst>
                </a:gridCol>
                <a:gridCol w="618883">
                  <a:extLst>
                    <a:ext uri="{9D8B030D-6E8A-4147-A177-3AD203B41FA5}">
                      <a16:colId xmlns:a16="http://schemas.microsoft.com/office/drawing/2014/main" val="4095045012"/>
                    </a:ext>
                  </a:extLst>
                </a:gridCol>
                <a:gridCol w="579588">
                  <a:extLst>
                    <a:ext uri="{9D8B030D-6E8A-4147-A177-3AD203B41FA5}">
                      <a16:colId xmlns:a16="http://schemas.microsoft.com/office/drawing/2014/main" val="683892288"/>
                    </a:ext>
                  </a:extLst>
                </a:gridCol>
                <a:gridCol w="353648">
                  <a:extLst>
                    <a:ext uri="{9D8B030D-6E8A-4147-A177-3AD203B41FA5}">
                      <a16:colId xmlns:a16="http://schemas.microsoft.com/office/drawing/2014/main" val="3011597451"/>
                    </a:ext>
                  </a:extLst>
                </a:gridCol>
                <a:gridCol w="493633">
                  <a:extLst>
                    <a:ext uri="{9D8B030D-6E8A-4147-A177-3AD203B41FA5}">
                      <a16:colId xmlns:a16="http://schemas.microsoft.com/office/drawing/2014/main" val="924254335"/>
                    </a:ext>
                  </a:extLst>
                </a:gridCol>
              </a:tblGrid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Ad Name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AdPreviewURL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Impressions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Clicks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CTR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Link Clicks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Engagement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Commemts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Shares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Reactions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279856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BUPE English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https://www.facebook.com/102650498106646_541478880890470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222,091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1,194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933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7441175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BUPE English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https://www.facebook.com/102650498106646_541561997548825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136,202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815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595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156027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Methadone English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https://www.facebook.com/102650498106646_541570330881325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105,030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681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527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8904024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Methadone English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https://www.facebook.com/102650498106646_541564900881868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93,014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446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463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510586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BUPE English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https://www.facebook.com/102650498106646_541534317551593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110,520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559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0.51%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9125630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Methadone English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https://www.facebook.com/102650498106646_541564900881868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92,837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2134010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Methadone English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https://www.facebook.com/102650498106646_541570330881325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80,857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8087557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Methadone English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https://www.facebook.com/102650498106646_541560707548954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56,244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6141114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Methadone English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https://www.facebook.com/102650498106646_541560707548954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41,444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53416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Methadone Spanish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https://www.facebook.com/102650498106646_541574304214261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32,535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2408140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Methadone Spanish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https://www.facebook.com/102650498106646_541574304214261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29,888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2562462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BUPE Spanish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https://www.facebook.com/102650498106646_541559914215700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26,959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039047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BUPE Spanish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https://www.facebook.com/102650498106646_541536567551368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29,555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6453697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BUPE Spanish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https://www.facebook.com/102650498106646_541510464220645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14,933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4296906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Methadone Spanish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https://www.facebook.com/102650498106646_541558784215813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17,131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3453589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Methadone Spanish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https://www.facebook.com/102650498106646_541567487548276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13,800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8605813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Methadone Spanish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https://www.facebook.com/102650498106646_541567487548276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16,754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8158788"/>
                  </a:ext>
                </a:extLst>
              </a:tr>
              <a:tr h="17646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Methadone Spanish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https://www.facebook.com/102650498106646_541558784215813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12,719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0.90%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000" marR="7000" marT="7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6359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53839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05DC398-5630-4336-9D02-1F1ECC690475}"/>
              </a:ext>
            </a:extLst>
          </p:cNvPr>
          <p:cNvSpPr/>
          <p:nvPr/>
        </p:nvSpPr>
        <p:spPr>
          <a:xfrm>
            <a:off x="8044856" y="5375929"/>
            <a:ext cx="1005843" cy="4353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675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492FCE9-BDF5-4867-B055-0D6DC2B375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5"/>
            <a:ext cx="8915400" cy="77152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77CE005-1634-442E-8696-1257CCC38A3F}"/>
              </a:ext>
            </a:extLst>
          </p:cNvPr>
          <p:cNvSpPr txBox="1"/>
          <p:nvPr/>
        </p:nvSpPr>
        <p:spPr>
          <a:xfrm>
            <a:off x="1828800" y="304800"/>
            <a:ext cx="7315200" cy="1015663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-  AUDIENCE INSIGHTS</a:t>
            </a:r>
          </a:p>
          <a:p>
            <a:pPr marL="0" marR="0" lvl="0" indent="0" algn="l" fontAlgn="base">
              <a:lnSpc>
                <a:spcPct val="100000"/>
              </a:lnSpc>
            </a:pPr>
            <a:endParaRPr lang="en-US" sz="3000" u="none" spc="0" dirty="0">
              <a:solidFill>
                <a:srgbClr val="333333">
                  <a:alpha val="100000"/>
                </a:srgbClr>
              </a:solidFill>
              <a:latin typeface="Arial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055BF56-1A4C-4D45-876A-D31217AA6B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AE55BD0-0FD2-FEA6-8F5F-CDCD2F02BB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2600" y="1676400"/>
            <a:ext cx="6124575" cy="4526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4830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05DC398-5630-4336-9D02-1F1ECC690475}"/>
              </a:ext>
            </a:extLst>
          </p:cNvPr>
          <p:cNvSpPr/>
          <p:nvPr/>
        </p:nvSpPr>
        <p:spPr>
          <a:xfrm>
            <a:off x="8044856" y="5375929"/>
            <a:ext cx="1005843" cy="4353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675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492FCE9-BDF5-4867-B055-0D6DC2B375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5"/>
            <a:ext cx="8915400" cy="77152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77CE005-1634-442E-8696-1257CCC38A3F}"/>
              </a:ext>
            </a:extLst>
          </p:cNvPr>
          <p:cNvSpPr txBox="1"/>
          <p:nvPr/>
        </p:nvSpPr>
        <p:spPr>
          <a:xfrm>
            <a:off x="1828800" y="304800"/>
            <a:ext cx="7315200" cy="1015663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-  AUDIENCE INSIGHTS</a:t>
            </a:r>
          </a:p>
          <a:p>
            <a:pPr marL="0" marR="0" lvl="0" indent="0" algn="l" fontAlgn="base">
              <a:lnSpc>
                <a:spcPct val="100000"/>
              </a:lnSpc>
            </a:pPr>
            <a:endParaRPr lang="en-US" sz="3000" u="none" spc="0" dirty="0">
              <a:solidFill>
                <a:srgbClr val="333333">
                  <a:alpha val="100000"/>
                </a:srgbClr>
              </a:solidFill>
              <a:latin typeface="Arial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055BF56-1A4C-4D45-876A-D31217AA6B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47F1FAB-5A07-02C3-8C39-88C46C76B4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7800" y="1447800"/>
            <a:ext cx="6827420" cy="4881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8245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g5bd05580ac_0_1"/>
          <p:cNvSpPr/>
          <p:nvPr/>
        </p:nvSpPr>
        <p:spPr>
          <a:xfrm>
            <a:off x="3479574" y="2611355"/>
            <a:ext cx="1906552" cy="114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6" tIns="34271" rIns="68566" bIns="34271" anchor="t" anchorCtr="0">
            <a:noAutofit/>
          </a:bodyPr>
          <a:lstStyle/>
          <a:p>
            <a:pPr algn="ctr">
              <a:lnSpc>
                <a:spcPct val="150000"/>
              </a:lnSpc>
              <a:buClr>
                <a:srgbClr val="000000"/>
              </a:buClr>
              <a:buSzPts val="1100"/>
            </a:pPr>
            <a:endParaRPr sz="1100">
              <a:solidFill>
                <a:srgbClr val="52B6B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DDCFB2-F0BA-4A82-9CE7-58B7BD2B7216}"/>
              </a:ext>
            </a:extLst>
          </p:cNvPr>
          <p:cNvSpPr/>
          <p:nvPr/>
        </p:nvSpPr>
        <p:spPr>
          <a:xfrm>
            <a:off x="7976429" y="5395376"/>
            <a:ext cx="1166976" cy="47394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675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B60B158-80C2-4A70-9F6C-18D03E5C95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5"/>
            <a:ext cx="8839200" cy="8572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663AF90-4D46-4AB7-8497-BA2202D94902}"/>
              </a:ext>
            </a:extLst>
          </p:cNvPr>
          <p:cNvSpPr txBox="1"/>
          <p:nvPr/>
        </p:nvSpPr>
        <p:spPr>
          <a:xfrm>
            <a:off x="1981200" y="370701"/>
            <a:ext cx="68580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– CLICKS BY DEVICE</a:t>
            </a:r>
            <a:endParaRPr lang="en-US" sz="3000" u="none" spc="0" dirty="0">
              <a:solidFill>
                <a:srgbClr val="333333">
                  <a:alpha val="100000"/>
                </a:srgbClr>
              </a:solidFill>
              <a:latin typeface="Arial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F0AD56-B5D6-4E17-A432-7CA9CAD1E7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6C5D436-8716-9F30-580E-73674884FF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2600" y="1752600"/>
            <a:ext cx="5590517" cy="466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118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7688" y="134390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450"/>
              </a:spcAft>
            </a:pPr>
            <a:r>
              <a:rPr lang="en-US" sz="3300" b="1" spc="188" dirty="0">
                <a:latin typeface="+mj-lt"/>
                <a:ea typeface="+mj-ea"/>
                <a:cs typeface="+mj-cs"/>
              </a:rPr>
              <a:t>CAMPAIGN INFORMATION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592F8EC-B730-4A5E-A4BE-AD256E643615}"/>
              </a:ext>
            </a:extLst>
          </p:cNvPr>
          <p:cNvSpPr/>
          <p:nvPr/>
        </p:nvSpPr>
        <p:spPr>
          <a:xfrm>
            <a:off x="457200" y="1143000"/>
            <a:ext cx="84715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NET SPEND BY COMMUNITY: </a:t>
            </a:r>
          </a:p>
          <a:p>
            <a:r>
              <a:rPr lang="en-US" sz="1400" dirty="0">
                <a:latin typeface="+mj-lt"/>
              </a:rPr>
              <a:t>BOURNE:   $5,500</a:t>
            </a:r>
          </a:p>
          <a:p>
            <a:r>
              <a:rPr lang="en-US" sz="1400" dirty="0">
                <a:latin typeface="+mj-lt"/>
              </a:rPr>
              <a:t>SALEM:  $5,500</a:t>
            </a:r>
          </a:p>
          <a:p>
            <a:r>
              <a:rPr lang="en-US" sz="1400" dirty="0">
                <a:latin typeface="+mj-lt"/>
              </a:rPr>
              <a:t>LOWELL:  $5,500</a:t>
            </a:r>
          </a:p>
          <a:p>
            <a:endParaRPr lang="en-US" sz="1400" b="1" dirty="0">
              <a:solidFill>
                <a:srgbClr val="FF8A00">
                  <a:alpha val="100000"/>
                </a:srgbClr>
              </a:solidFill>
              <a:latin typeface="Arial"/>
            </a:endParaRPr>
          </a:p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NET SPEND BY LANGUAGE: </a:t>
            </a:r>
          </a:p>
          <a:p>
            <a:pPr>
              <a:buSzPts val="1000"/>
              <a:tabLst>
                <a:tab pos="457200" algn="l"/>
              </a:tabLst>
            </a:pPr>
            <a:r>
              <a:rPr lang="en-US" sz="1400" dirty="0">
                <a:latin typeface="+mj-lt"/>
              </a:rPr>
              <a:t>ENGLISH:  $12,000</a:t>
            </a:r>
          </a:p>
          <a:p>
            <a:pPr>
              <a:buSzPts val="1000"/>
              <a:tabLst>
                <a:tab pos="457200" algn="l"/>
              </a:tabLst>
            </a:pPr>
            <a:r>
              <a:rPr lang="en-US" sz="1400" dirty="0">
                <a:latin typeface="+mj-lt"/>
              </a:rPr>
              <a:t>SPANISH: $4,500</a:t>
            </a:r>
            <a:endParaRPr lang="en-US" sz="1400" b="1" dirty="0">
              <a:solidFill>
                <a:srgbClr val="FF8A00">
                  <a:alpha val="100000"/>
                </a:srgbClr>
              </a:solidFill>
              <a:latin typeface="Arial"/>
            </a:endParaRPr>
          </a:p>
          <a:p>
            <a:endParaRPr lang="en-US" sz="1400" b="1" dirty="0">
              <a:solidFill>
                <a:srgbClr val="FF8A00">
                  <a:alpha val="100000"/>
                </a:srgbClr>
              </a:solidFill>
              <a:latin typeface="Arial"/>
            </a:endParaRPr>
          </a:p>
          <a:p>
            <a:endParaRPr lang="en-US" sz="1400" dirty="0"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BE917F-4B79-4A97-AD7E-7CA9CF11DABF}"/>
              </a:ext>
            </a:extLst>
          </p:cNvPr>
          <p:cNvSpPr txBox="1"/>
          <p:nvPr/>
        </p:nvSpPr>
        <p:spPr>
          <a:xfrm>
            <a:off x="457200" y="35814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TOTAL BUDGET:  $16,500 NET</a:t>
            </a:r>
          </a:p>
        </p:txBody>
      </p:sp>
    </p:spTree>
    <p:extLst>
      <p:ext uri="{BB962C8B-B14F-4D97-AF65-F5344CB8AC3E}">
        <p14:creationId xmlns:p14="http://schemas.microsoft.com/office/powerpoint/2010/main" val="152606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7688" y="134390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450"/>
              </a:spcAft>
            </a:pPr>
            <a:r>
              <a:rPr lang="en-US" sz="3300" b="1" spc="188" dirty="0">
                <a:latin typeface="+mj-lt"/>
                <a:ea typeface="+mj-ea"/>
                <a:cs typeface="+mj-cs"/>
              </a:rPr>
              <a:t>CAMPAIGN INFORMATION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592F8EC-B730-4A5E-A4BE-AD256E643615}"/>
              </a:ext>
            </a:extLst>
          </p:cNvPr>
          <p:cNvSpPr/>
          <p:nvPr/>
        </p:nvSpPr>
        <p:spPr>
          <a:xfrm>
            <a:off x="457200" y="1143000"/>
            <a:ext cx="84715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FLIGHT DATES BY COMMUNITY:  </a:t>
            </a:r>
          </a:p>
          <a:p>
            <a:pPr lvl="0"/>
            <a:r>
              <a:rPr lang="en-US" sz="1400" dirty="0">
                <a:latin typeface="+mj-lt"/>
              </a:rPr>
              <a:t>All communities = 5/22 -7/16/2022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400" dirty="0">
              <a:latin typeface="Arial"/>
            </a:endParaRPr>
          </a:p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FLIGHT DATES BY LANGUAGE:</a:t>
            </a:r>
          </a:p>
          <a:p>
            <a:pPr lvl="0"/>
            <a:r>
              <a:rPr lang="en-US" sz="1400" dirty="0">
                <a:latin typeface="+mj-lt"/>
              </a:rPr>
              <a:t>English: 5/22 -7/16/2022</a:t>
            </a:r>
          </a:p>
          <a:p>
            <a:pPr lvl="0"/>
            <a:r>
              <a:rPr lang="en-US" sz="1400" dirty="0">
                <a:latin typeface="+mj-lt"/>
              </a:rPr>
              <a:t>Spanish: 5/22 -7/16/2022</a:t>
            </a:r>
          </a:p>
          <a:p>
            <a:endParaRPr lang="en-US" sz="1400" b="1" dirty="0">
              <a:solidFill>
                <a:srgbClr val="FF8A00">
                  <a:alpha val="100000"/>
                </a:srgbClr>
              </a:solidFill>
              <a:latin typeface="Arial"/>
            </a:endParaRPr>
          </a:p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FLIGHT DATES BY TACTIC:</a:t>
            </a:r>
          </a:p>
          <a:p>
            <a:pPr lvl="0"/>
            <a:r>
              <a:rPr lang="en-US" sz="1400" dirty="0">
                <a:latin typeface="+mj-lt"/>
              </a:rPr>
              <a:t>Facebook/Instagram: 5/25 -7/16/2022</a:t>
            </a:r>
          </a:p>
          <a:p>
            <a:pPr lvl="0"/>
            <a:r>
              <a:rPr lang="en-US" sz="1400" dirty="0">
                <a:latin typeface="+mj-lt"/>
              </a:rPr>
              <a:t>Display: 5/22 -7/16/2022</a:t>
            </a:r>
          </a:p>
          <a:p>
            <a:endParaRPr lang="en-US" sz="1400" b="1" dirty="0">
              <a:solidFill>
                <a:srgbClr val="FF8A00">
                  <a:alpha val="100000"/>
                </a:srgbClr>
              </a:solidFill>
              <a:latin typeface="Arial"/>
            </a:endParaRPr>
          </a:p>
          <a:p>
            <a:endParaRPr lang="en-US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78165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592F8EC-B730-4A5E-A4BE-AD256E643615}"/>
              </a:ext>
            </a:extLst>
          </p:cNvPr>
          <p:cNvSpPr/>
          <p:nvPr/>
        </p:nvSpPr>
        <p:spPr>
          <a:xfrm>
            <a:off x="381000" y="118696"/>
            <a:ext cx="8471512" cy="1321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>
              <a:solidFill>
                <a:srgbClr val="FF8A00">
                  <a:alpha val="100000"/>
                </a:srgbClr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450"/>
              </a:spcAft>
            </a:pPr>
            <a:r>
              <a:rPr lang="en-US" sz="3300" b="1" spc="188" dirty="0">
                <a:latin typeface="+mj-lt"/>
                <a:ea typeface="+mj-ea"/>
                <a:cs typeface="+mj-cs"/>
              </a:rPr>
              <a:t>POPULATION BY REGION</a:t>
            </a:r>
            <a:r>
              <a:rPr lang="en-US" sz="1400" b="1" spc="188" dirty="0">
                <a:latin typeface="+mj-lt"/>
                <a:ea typeface="+mj-ea"/>
                <a:cs typeface="+mj-cs"/>
              </a:rPr>
              <a:t> </a:t>
            </a:r>
            <a:r>
              <a:rPr lang="en-US" sz="1100" b="1" spc="188" dirty="0">
                <a:latin typeface="+mj-lt"/>
                <a:ea typeface="+mj-ea"/>
                <a:cs typeface="+mj-cs"/>
              </a:rPr>
              <a:t>(U.S. CENSUS BUREAU DATA 2020):</a:t>
            </a:r>
          </a:p>
          <a:p>
            <a:endParaRPr lang="en-US" b="1" dirty="0">
              <a:solidFill>
                <a:srgbClr val="FF8A00">
                  <a:alpha val="100000"/>
                </a:srgbClr>
              </a:solidFill>
              <a:latin typeface="Arial"/>
            </a:endParaRPr>
          </a:p>
          <a:p>
            <a:endParaRPr lang="en-US" sz="14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AE2CC5-F960-1311-858D-C55CE014C441}"/>
              </a:ext>
            </a:extLst>
          </p:cNvPr>
          <p:cNvSpPr txBox="1"/>
          <p:nvPr/>
        </p:nvSpPr>
        <p:spPr>
          <a:xfrm>
            <a:off x="685800" y="1770320"/>
            <a:ext cx="7391400" cy="14932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BROCKTON REGION: 437,296 </a:t>
            </a:r>
          </a:p>
          <a:p>
            <a:pPr marR="0" lvl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SALEM REGION: 707,016</a:t>
            </a:r>
          </a:p>
          <a:p>
            <a:pPr marR="0" lvl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LOWELL REGION: 351,591</a:t>
            </a:r>
          </a:p>
        </p:txBody>
      </p:sp>
    </p:spTree>
    <p:extLst>
      <p:ext uri="{BB962C8B-B14F-4D97-AF65-F5344CB8AC3E}">
        <p14:creationId xmlns:p14="http://schemas.microsoft.com/office/powerpoint/2010/main" val="1522602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450"/>
              </a:spcAft>
            </a:pPr>
            <a:r>
              <a:rPr lang="en-US" sz="3300" b="1" spc="188" dirty="0">
                <a:latin typeface="+mj-lt"/>
                <a:ea typeface="+mj-ea"/>
                <a:cs typeface="+mj-cs"/>
              </a:rPr>
              <a:t>CAMPAIGN DELIVERY TOTALS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DECE65C-547E-47A6-9619-B9E665342233}"/>
              </a:ext>
            </a:extLst>
          </p:cNvPr>
          <p:cNvSpPr/>
          <p:nvPr/>
        </p:nvSpPr>
        <p:spPr>
          <a:xfrm>
            <a:off x="381000" y="1676400"/>
            <a:ext cx="3886200" cy="1576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450"/>
              </a:spcAft>
            </a:pPr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CROSS DEVICE DISPLAY – English</a:t>
            </a:r>
          </a:p>
          <a:p>
            <a:pPr marL="28575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465,452 IMPRESSIONS </a:t>
            </a:r>
          </a:p>
          <a:p>
            <a:pPr marL="28575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820 CLICKS</a:t>
            </a:r>
          </a:p>
          <a:p>
            <a:pPr marL="28575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0.18% CLICK THROUGH RATE</a:t>
            </a:r>
          </a:p>
          <a:p>
            <a:pPr>
              <a:lnSpc>
                <a:spcPct val="90000"/>
              </a:lnSpc>
              <a:spcAft>
                <a:spcPts val="450"/>
              </a:spcAft>
            </a:pPr>
            <a:endParaRPr lang="en-US" sz="1400" b="1" dirty="0">
              <a:solidFill>
                <a:srgbClr val="FF8A00">
                  <a:alpha val="100000"/>
                </a:srgbClr>
              </a:solidFill>
              <a:highlight>
                <a:srgbClr val="FFFF00"/>
              </a:highlight>
              <a:latin typeface="Arial"/>
            </a:endParaRPr>
          </a:p>
          <a:p>
            <a:pPr>
              <a:lnSpc>
                <a:spcPct val="90000"/>
              </a:lnSpc>
              <a:spcAft>
                <a:spcPts val="450"/>
              </a:spcAft>
            </a:pPr>
            <a:endParaRPr lang="en-US"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85598D-F5DA-4C13-BFCA-198669727AE5}"/>
              </a:ext>
            </a:extLst>
          </p:cNvPr>
          <p:cNvSpPr/>
          <p:nvPr/>
        </p:nvSpPr>
        <p:spPr>
          <a:xfrm>
            <a:off x="4343400" y="1371600"/>
            <a:ext cx="4572000" cy="504138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90000"/>
              </a:lnSpc>
              <a:spcAft>
                <a:spcPts val="450"/>
              </a:spcAft>
            </a:pPr>
            <a:endParaRPr lang="en-US" dirty="0">
              <a:solidFill>
                <a:prstClr val="black"/>
              </a:solidFill>
            </a:endParaRPr>
          </a:p>
          <a:p>
            <a:pPr lvl="0">
              <a:lnSpc>
                <a:spcPct val="90000"/>
              </a:lnSpc>
              <a:spcAft>
                <a:spcPts val="450"/>
              </a:spcAft>
            </a:pPr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FACEBOOK TRAFFIC ADS - English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938,239 impressions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210,352 total reach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5,472 clicks 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0.58% CTR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85 Post Reactions (likes, loves, </a:t>
            </a:r>
            <a:r>
              <a:rPr lang="en-US" sz="1400" dirty="0" err="1">
                <a:solidFill>
                  <a:prstClr val="black"/>
                </a:solidFill>
                <a:latin typeface="Calibri Light" panose="020F0302020204030204"/>
              </a:rPr>
              <a:t>etc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)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12 Comments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16 Shares</a:t>
            </a:r>
          </a:p>
          <a:p>
            <a:pPr marL="342900" lvl="0" indent="-34290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prstClr val="black"/>
              </a:solidFill>
            </a:endParaRPr>
          </a:p>
          <a:p>
            <a:pPr lvl="0">
              <a:lnSpc>
                <a:spcPct val="90000"/>
              </a:lnSpc>
              <a:spcAft>
                <a:spcPts val="450"/>
              </a:spcAft>
            </a:pPr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FACEBOOK TRAFFIC ADS - Spanish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194,294 impressions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49,037 total reach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1,506 clicks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0.78% CTR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16 Post Reactions (likes, loves, </a:t>
            </a:r>
            <a:r>
              <a:rPr lang="en-US" sz="1400" dirty="0" err="1">
                <a:solidFill>
                  <a:prstClr val="black"/>
                </a:solidFill>
                <a:latin typeface="Calibri Light" panose="020F0302020204030204"/>
              </a:rPr>
              <a:t>etc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)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0 Comments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2 Shares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prstClr val="black"/>
              </a:solidFill>
              <a:latin typeface="Calibri Light" panose="020F030202020403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9EBF28-9FFA-43EC-A8C0-1F2D314C7D1B}"/>
              </a:ext>
            </a:extLst>
          </p:cNvPr>
          <p:cNvSpPr txBox="1"/>
          <p:nvPr/>
        </p:nvSpPr>
        <p:spPr>
          <a:xfrm>
            <a:off x="381000" y="12192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chemeClr val="accent1">
                    <a:lumMod val="75000"/>
                  </a:schemeClr>
                </a:solidFill>
              </a:rPr>
              <a:t>DISPLAY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D2406A-2AD7-42A9-BD7D-1C1D137160A7}"/>
              </a:ext>
            </a:extLst>
          </p:cNvPr>
          <p:cNvSpPr txBox="1"/>
          <p:nvPr/>
        </p:nvSpPr>
        <p:spPr>
          <a:xfrm>
            <a:off x="4343400" y="12192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chemeClr val="accent1">
                    <a:lumMod val="75000"/>
                  </a:schemeClr>
                </a:solidFill>
              </a:rPr>
              <a:t>SOCIAL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612A477-FB2B-442A-A03C-01BE3765A02A}"/>
              </a:ext>
            </a:extLst>
          </p:cNvPr>
          <p:cNvCxnSpPr/>
          <p:nvPr/>
        </p:nvCxnSpPr>
        <p:spPr>
          <a:xfrm>
            <a:off x="3962400" y="1219200"/>
            <a:ext cx="0" cy="487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C8B722F4-4A72-492E-F5A6-54B9000304CD}"/>
              </a:ext>
            </a:extLst>
          </p:cNvPr>
          <p:cNvSpPr txBox="1"/>
          <p:nvPr/>
        </p:nvSpPr>
        <p:spPr>
          <a:xfrm>
            <a:off x="381000" y="2895600"/>
            <a:ext cx="3429000" cy="106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8A00">
                    <a:alpha val="10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CROSS DEVICE DISPLAY – Spanish</a:t>
            </a:r>
          </a:p>
          <a:p>
            <a:pPr marL="285750" marR="0" lvl="0" indent="-285750" algn="l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235,397 IMPRESSIONS </a:t>
            </a:r>
          </a:p>
          <a:p>
            <a:pPr marL="285750" marR="0" lvl="0" indent="-285750" algn="l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508 CLICKS</a:t>
            </a:r>
          </a:p>
          <a:p>
            <a:pPr marL="285750" marR="0" lvl="0" indent="-285750" algn="l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0.22% CLICK THROUGH RATE</a:t>
            </a:r>
          </a:p>
        </p:txBody>
      </p:sp>
    </p:spTree>
    <p:extLst>
      <p:ext uri="{BB962C8B-B14F-4D97-AF65-F5344CB8AC3E}">
        <p14:creationId xmlns:p14="http://schemas.microsoft.com/office/powerpoint/2010/main" val="1624352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054E12-64D5-4362-A73B-048E4BCBADD5}"/>
              </a:ext>
            </a:extLst>
          </p:cNvPr>
          <p:cNvSpPr txBox="1"/>
          <p:nvPr/>
        </p:nvSpPr>
        <p:spPr>
          <a:xfrm>
            <a:off x="9939" y="28194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DISPLAY PERFORMANCE</a:t>
            </a:r>
          </a:p>
          <a:p>
            <a:pPr algn="ctr"/>
            <a:r>
              <a:rPr lang="en-US" sz="3200" dirty="0"/>
              <a:t>AUDIENCE TARGETING</a:t>
            </a:r>
          </a:p>
        </p:txBody>
      </p:sp>
    </p:spTree>
    <p:extLst>
      <p:ext uri="{BB962C8B-B14F-4D97-AF65-F5344CB8AC3E}">
        <p14:creationId xmlns:p14="http://schemas.microsoft.com/office/powerpoint/2010/main" val="2050305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A5628E7-02EC-474C-9515-C373EDA1E3EF}"/>
              </a:ext>
            </a:extLst>
          </p:cNvPr>
          <p:cNvSpPr/>
          <p:nvPr/>
        </p:nvSpPr>
        <p:spPr>
          <a:xfrm>
            <a:off x="5791200" y="3878910"/>
            <a:ext cx="12192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6F69BA-9075-435B-8267-4219F27E5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075"/>
            <a:ext cx="8915400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AD836B-CC74-4331-8E36-CA02168A78CD}"/>
              </a:ext>
            </a:extLst>
          </p:cNvPr>
          <p:cNvSpPr txBox="1"/>
          <p:nvPr/>
        </p:nvSpPr>
        <p:spPr>
          <a:xfrm>
            <a:off x="1828800" y="381000"/>
            <a:ext cx="7543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DISPLAY – OVERALL PERFORMANCE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44A75C-CFA2-4009-A18B-DB1BB66F2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CA87E61-19D6-0126-247F-D908C08A42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505200"/>
            <a:ext cx="8382000" cy="178650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D0E8C2A-0A32-3AD9-86F4-D8E362100B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1" y="2514600"/>
            <a:ext cx="8382000" cy="994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102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6F69BA-9075-435B-8267-4219F27E5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915400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AD836B-CC74-4331-8E36-CA02168A78CD}"/>
              </a:ext>
            </a:extLst>
          </p:cNvPr>
          <p:cNvSpPr txBox="1"/>
          <p:nvPr/>
        </p:nvSpPr>
        <p:spPr>
          <a:xfrm>
            <a:off x="1828800" y="228600"/>
            <a:ext cx="7162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DISPLAY – BY REGION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44A75C-CFA2-4009-A18B-DB1BB66F2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6200"/>
            <a:ext cx="1282137" cy="636428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16B4626-B796-3DA6-BE6F-E36145472C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203327"/>
              </p:ext>
            </p:extLst>
          </p:nvPr>
        </p:nvGraphicFramePr>
        <p:xfrm>
          <a:off x="990600" y="2133600"/>
          <a:ext cx="7239001" cy="3505205"/>
        </p:xfrm>
        <a:graphic>
          <a:graphicData uri="http://schemas.openxmlformats.org/drawingml/2006/table">
            <a:tbl>
              <a:tblPr/>
              <a:tblGrid>
                <a:gridCol w="4206160">
                  <a:extLst>
                    <a:ext uri="{9D8B030D-6E8A-4147-A177-3AD203B41FA5}">
                      <a16:colId xmlns:a16="http://schemas.microsoft.com/office/drawing/2014/main" val="2196264683"/>
                    </a:ext>
                  </a:extLst>
                </a:gridCol>
                <a:gridCol w="1406289">
                  <a:extLst>
                    <a:ext uri="{9D8B030D-6E8A-4147-A177-3AD203B41FA5}">
                      <a16:colId xmlns:a16="http://schemas.microsoft.com/office/drawing/2014/main" val="3837867231"/>
                    </a:ext>
                  </a:extLst>
                </a:gridCol>
                <a:gridCol w="813276">
                  <a:extLst>
                    <a:ext uri="{9D8B030D-6E8A-4147-A177-3AD203B41FA5}">
                      <a16:colId xmlns:a16="http://schemas.microsoft.com/office/drawing/2014/main" val="3025119416"/>
                    </a:ext>
                  </a:extLst>
                </a:gridCol>
                <a:gridCol w="813276">
                  <a:extLst>
                    <a:ext uri="{9D8B030D-6E8A-4147-A177-3AD203B41FA5}">
                      <a16:colId xmlns:a16="http://schemas.microsoft.com/office/drawing/2014/main" val="969878560"/>
                    </a:ext>
                  </a:extLst>
                </a:gridCol>
              </a:tblGrid>
              <a:tr h="31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Impressions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Clicks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CTR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987242"/>
                  </a:ext>
                </a:extLst>
              </a:tr>
              <a:tr h="31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149019 - Display - LOWELL - English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155445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974964"/>
                  </a:ext>
                </a:extLst>
              </a:tr>
              <a:tr h="31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149019 - Display - BROCKTON - English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155034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5539146"/>
                  </a:ext>
                </a:extLst>
              </a:tr>
              <a:tr h="31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149019 - Display - SALEM - English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154973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5492003"/>
                  </a:ext>
                </a:extLst>
              </a:tr>
              <a:tr h="31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ENGLISH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465452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0.18%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5611498"/>
                  </a:ext>
                </a:extLst>
              </a:tr>
              <a:tr h="31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758760"/>
                  </a:ext>
                </a:extLst>
              </a:tr>
              <a:tr h="31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Impressions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Clicks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CTR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7200318"/>
                  </a:ext>
                </a:extLst>
              </a:tr>
              <a:tr h="31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149019 - Display - LOWELL - Spanish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78904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9084379"/>
                  </a:ext>
                </a:extLst>
              </a:tr>
              <a:tr h="31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149019 - Display - BROCKTON - Spanish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78725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093047"/>
                  </a:ext>
                </a:extLst>
              </a:tr>
              <a:tr h="31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149019 - Display - SALEM - Spanish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3369868"/>
                  </a:ext>
                </a:extLst>
              </a:tr>
              <a:tr h="318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SPANISH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235397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0.22%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487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534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5961</TotalTime>
  <Words>2979</Words>
  <Application>Microsoft Office PowerPoint</Application>
  <PresentationFormat>On-screen Show (4:3)</PresentationFormat>
  <Paragraphs>1498</Paragraphs>
  <Slides>29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Century Gothic</vt:lpstr>
      <vt:lpstr>Couture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Export</dc:title>
  <dc:subject>PPT Export</dc:subject>
  <dc:creator>Moat</dc:creator>
  <cp:keywords>moat export data ads</cp:keywords>
  <dc:description>PPT export of data</dc:description>
  <cp:lastModifiedBy>Mattson, Kristin</cp:lastModifiedBy>
  <cp:revision>226</cp:revision>
  <dcterms:created xsi:type="dcterms:W3CDTF">2018-06-25T15:59:33Z</dcterms:created>
  <dcterms:modified xsi:type="dcterms:W3CDTF">2022-07-19T18:23:27Z</dcterms:modified>
  <cp:category>ppt export</cp:category>
</cp:coreProperties>
</file>