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218958667" r:id="rId1"/>
  </p:sldMasterIdLst>
  <p:notesMasterIdLst>
    <p:notesMasterId r:id="rId19"/>
  </p:notesMasterIdLst>
  <p:sldIdLst>
    <p:sldId id="261" r:id="rId2"/>
    <p:sldId id="263" r:id="rId3"/>
    <p:sldId id="262" r:id="rId4"/>
    <p:sldId id="307" r:id="rId5"/>
    <p:sldId id="257" r:id="rId6"/>
    <p:sldId id="273" r:id="rId7"/>
    <p:sldId id="325" r:id="rId8"/>
    <p:sldId id="309" r:id="rId9"/>
    <p:sldId id="274" r:id="rId10"/>
    <p:sldId id="313" r:id="rId11"/>
    <p:sldId id="264" r:id="rId12"/>
    <p:sldId id="306" r:id="rId13"/>
    <p:sldId id="304" r:id="rId14"/>
    <p:sldId id="318" r:id="rId15"/>
    <p:sldId id="324" r:id="rId16"/>
    <p:sldId id="305"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0"/>
  </p:normalViewPr>
  <p:slideViewPr>
    <p:cSldViewPr>
      <p:cViewPr varScale="1">
        <p:scale>
          <a:sx n="130" d="100"/>
          <a:sy n="130" d="100"/>
        </p:scale>
        <p:origin x="14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US" sz="2400"/>
              <a:t>Percent of Clicks by Age</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'Audience Insights'!$B$1</c:f>
              <c:strCache>
                <c:ptCount val="1"/>
                <c:pt idx="0">
                  <c:v>Percent of Clicks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154-48CE-BA9A-C8E67C3B03E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154-48CE-BA9A-C8E67C3B03E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154-48CE-BA9A-C8E67C3B03E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154-48CE-BA9A-C8E67C3B03E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154-48CE-BA9A-C8E67C3B03E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9154-48CE-BA9A-C8E67C3B03EC}"/>
              </c:ext>
            </c:extLst>
          </c:dPt>
          <c:cat>
            <c:strRef>
              <c:f>'Audience Insights'!$A$2:$A$7</c:f>
              <c:strCache>
                <c:ptCount val="6"/>
                <c:pt idx="0">
                  <c:v>18-24</c:v>
                </c:pt>
                <c:pt idx="1">
                  <c:v>25-34</c:v>
                </c:pt>
                <c:pt idx="2">
                  <c:v>35-44</c:v>
                </c:pt>
                <c:pt idx="3">
                  <c:v>45-54</c:v>
                </c:pt>
                <c:pt idx="4">
                  <c:v>55-64</c:v>
                </c:pt>
                <c:pt idx="5">
                  <c:v>65+</c:v>
                </c:pt>
              </c:strCache>
            </c:strRef>
          </c:cat>
          <c:val>
            <c:numRef>
              <c:f>'Audience Insights'!$B$2:$B$7</c:f>
              <c:numCache>
                <c:formatCode>0.00%</c:formatCode>
                <c:ptCount val="6"/>
                <c:pt idx="0">
                  <c:v>0.50549999999999995</c:v>
                </c:pt>
                <c:pt idx="1">
                  <c:v>0.2271</c:v>
                </c:pt>
                <c:pt idx="2">
                  <c:v>1.09E-2</c:v>
                </c:pt>
                <c:pt idx="3">
                  <c:v>0.24540000000000001</c:v>
                </c:pt>
                <c:pt idx="4">
                  <c:v>3.7000000000000002E-3</c:v>
                </c:pt>
                <c:pt idx="5">
                  <c:v>7.4000000000000003E-3</c:v>
                </c:pt>
              </c:numCache>
            </c:numRef>
          </c:val>
          <c:extLst>
            <c:ext xmlns:c16="http://schemas.microsoft.com/office/drawing/2014/chart" uri="{C3380CC4-5D6E-409C-BE32-E72D297353CC}">
              <c16:uniqueId val="{0000000C-9154-48CE-BA9A-C8E67C3B03EC}"/>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3CF47-C3C2-455A-8579-EF4FC09354CD}" type="datetimeFigureOut">
              <a:rPr lang="en-US" smtClean="0"/>
              <a:t>7/29/2020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3AA6F-A110-4CE5-A4EE-A0CCAE4B2006}" type="slidenum">
              <a:rPr lang="en-US" smtClean="0"/>
              <a:t>‹#›</a:t>
            </a:fld>
            <a:endParaRPr lang="en-US"/>
          </a:p>
        </p:txBody>
      </p:sp>
    </p:spTree>
    <p:extLst>
      <p:ext uri="{BB962C8B-B14F-4D97-AF65-F5344CB8AC3E}">
        <p14:creationId xmlns:p14="http://schemas.microsoft.com/office/powerpoint/2010/main" val="2305252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11</a:t>
            </a:fld>
            <a:endParaRPr lang="en-US"/>
          </a:p>
        </p:txBody>
      </p:sp>
    </p:spTree>
    <p:extLst>
      <p:ext uri="{BB962C8B-B14F-4D97-AF65-F5344CB8AC3E}">
        <p14:creationId xmlns:p14="http://schemas.microsoft.com/office/powerpoint/2010/main" val="2619677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13</a:t>
            </a:fld>
            <a:endParaRPr lang="en-US"/>
          </a:p>
        </p:txBody>
      </p:sp>
    </p:spTree>
    <p:extLst>
      <p:ext uri="{BB962C8B-B14F-4D97-AF65-F5344CB8AC3E}">
        <p14:creationId xmlns:p14="http://schemas.microsoft.com/office/powerpoint/2010/main" val="1280551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14</a:t>
            </a:fld>
            <a:endParaRPr lang="en-US"/>
          </a:p>
        </p:txBody>
      </p:sp>
    </p:spTree>
    <p:extLst>
      <p:ext uri="{BB962C8B-B14F-4D97-AF65-F5344CB8AC3E}">
        <p14:creationId xmlns:p14="http://schemas.microsoft.com/office/powerpoint/2010/main" val="4176084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15</a:t>
            </a:fld>
            <a:endParaRPr lang="en-US"/>
          </a:p>
        </p:txBody>
      </p:sp>
    </p:spTree>
    <p:extLst>
      <p:ext uri="{BB962C8B-B14F-4D97-AF65-F5344CB8AC3E}">
        <p14:creationId xmlns:p14="http://schemas.microsoft.com/office/powerpoint/2010/main" val="2198976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16</a:t>
            </a:fld>
            <a:endParaRPr lang="en-US"/>
          </a:p>
        </p:txBody>
      </p:sp>
    </p:spTree>
    <p:extLst>
      <p:ext uri="{BB962C8B-B14F-4D97-AF65-F5344CB8AC3E}">
        <p14:creationId xmlns:p14="http://schemas.microsoft.com/office/powerpoint/2010/main" val="561581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5bd05580ac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6" name="Google Shape;796;g5bd05580ac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UPDATE IMAGES and TEXT</a:t>
            </a:r>
            <a:endParaRPr/>
          </a:p>
        </p:txBody>
      </p:sp>
      <p:sp>
        <p:nvSpPr>
          <p:cNvPr id="797" name="Google Shape;797;g5bd05580ac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17</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13996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7A05E-95FA-485D-A259-CF352D864C1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97D7F8E-58F6-48C7-8E08-E893A6FEBDE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A4F8E02-91E6-4B14-83A0-328D4747EAF8}"/>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a:extLst>
              <a:ext uri="{FF2B5EF4-FFF2-40B4-BE49-F238E27FC236}">
                <a16:creationId xmlns:a16="http://schemas.microsoft.com/office/drawing/2014/main" id="{96E7ACD5-2782-4E3A-AE2E-DA11A202DC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4A7F02-5D87-4313-9955-CD288D6A209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501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211B-CC73-4D13-9D99-C05BAD5D83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38BE70-AFBC-4C9E-9BDB-F65E38F6F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415F9-D261-45AA-90E6-0727B8740330}"/>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a:extLst>
              <a:ext uri="{FF2B5EF4-FFF2-40B4-BE49-F238E27FC236}">
                <a16:creationId xmlns:a16="http://schemas.microsoft.com/office/drawing/2014/main" id="{BF1D6FDA-0928-4FCA-A138-0A5D60270E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3D0AD8-B1D1-4BDD-B42E-9B5B94F0C10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188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6B46DC-5B47-4BA2-BB0B-7676F8538C8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394F7F-2B7E-4061-A2A3-0DC315F3B2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606223-9EC7-4E0A-B45B-D38E42F0790B}"/>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a:extLst>
              <a:ext uri="{FF2B5EF4-FFF2-40B4-BE49-F238E27FC236}">
                <a16:creationId xmlns:a16="http://schemas.microsoft.com/office/drawing/2014/main" id="{DFA9445E-0D7E-4301-ADBE-8E9375BF95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3EF29E-1E0C-4537-94FE-397480AB706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069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233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2"/>
          <p:cNvSpPr>
            <a:spLocks noGrp="1"/>
          </p:cNvSpPr>
          <p:nvPr>
            <p:ph type="pic" sz="quarter" idx="11"/>
          </p:nvPr>
        </p:nvSpPr>
        <p:spPr>
          <a:xfrm>
            <a:off x="5140450" y="0"/>
            <a:ext cx="4002360" cy="6858000"/>
          </a:xfrm>
          <a:custGeom>
            <a:avLst/>
            <a:gdLst/>
            <a:ahLst/>
            <a:cxnLst/>
            <a:rect l="l" t="t" r="r" b="b"/>
            <a:pathLst>
              <a:path w="10674350" h="13716000">
                <a:moveTo>
                  <a:pt x="3668886" y="0"/>
                </a:moveTo>
                <a:lnTo>
                  <a:pt x="10674350" y="0"/>
                </a:lnTo>
                <a:lnTo>
                  <a:pt x="7005462" y="13716000"/>
                </a:lnTo>
                <a:lnTo>
                  <a:pt x="0" y="13716000"/>
                </a:lnTo>
                <a:close/>
              </a:path>
            </a:pathLst>
          </a:custGeom>
        </p:spPr>
        <p:txBody>
          <a:bodyPr vert="horz"/>
          <a:lstStyle/>
          <a:p>
            <a:endParaRPr lang="en-US" dirty="0"/>
          </a:p>
        </p:txBody>
      </p:sp>
    </p:spTree>
    <p:extLst>
      <p:ext uri="{BB962C8B-B14F-4D97-AF65-F5344CB8AC3E}">
        <p14:creationId xmlns:p14="http://schemas.microsoft.com/office/powerpoint/2010/main" val="231432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amp; Table/Chart">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493450" y="6283577"/>
            <a:ext cx="8036863" cy="277495"/>
          </a:xfrm>
          <a:prstGeom prst="rect">
            <a:avLst/>
          </a:prstGeom>
        </p:spPr>
        <p:txBody>
          <a:bodyPr anchor="ctr"/>
          <a:lstStyle>
            <a:lvl1pPr marL="0" indent="0">
              <a:buNone/>
              <a:defRPr lang="en-US" sz="525" kern="1200" dirty="0">
                <a:solidFill>
                  <a:srgbClr val="989899"/>
                </a:solidFill>
                <a:latin typeface="Calibri"/>
                <a:ea typeface="Calibri"/>
                <a:cs typeface="Calibri"/>
                <a:sym typeface="Calibri"/>
              </a:defRPr>
            </a:lvl1pPr>
          </a:lstStyle>
          <a:p>
            <a:pPr lvl="0"/>
            <a:r>
              <a:rPr lang="en-US" dirty="0"/>
              <a:t>Insert source info here or delete box</a:t>
            </a:r>
          </a:p>
        </p:txBody>
      </p:sp>
      <p:sp>
        <p:nvSpPr>
          <p:cNvPr id="8" name="Content Placeholder 7"/>
          <p:cNvSpPr>
            <a:spLocks noGrp="1"/>
          </p:cNvSpPr>
          <p:nvPr>
            <p:ph sz="quarter" idx="16" hasCustomPrompt="1"/>
          </p:nvPr>
        </p:nvSpPr>
        <p:spPr>
          <a:xfrm>
            <a:off x="4533310" y="1397000"/>
            <a:ext cx="3997003" cy="4483100"/>
          </a:xfrm>
          <a:prstGeom prst="rect">
            <a:avLst/>
          </a:prstGeom>
        </p:spPr>
        <p:txBody>
          <a:bodyPr/>
          <a:lstStyle>
            <a:lvl1pPr>
              <a:defRPr baseline="0"/>
            </a:lvl1pPr>
          </a:lstStyle>
          <a:p>
            <a:pPr lvl="0"/>
            <a:r>
              <a:rPr lang="en-US" dirty="0"/>
              <a:t>Click icons to insert chart or table</a:t>
            </a:r>
          </a:p>
        </p:txBody>
      </p:sp>
      <p:sp>
        <p:nvSpPr>
          <p:cNvPr id="5" name="Text Placeholder 5"/>
          <p:cNvSpPr>
            <a:spLocks noGrp="1"/>
          </p:cNvSpPr>
          <p:nvPr>
            <p:ph type="body" sz="quarter" idx="14" hasCustomPrompt="1"/>
          </p:nvPr>
        </p:nvSpPr>
        <p:spPr>
          <a:xfrm>
            <a:off x="493450" y="1574660"/>
            <a:ext cx="3754147" cy="246726"/>
          </a:xfrm>
          <a:prstGeom prst="rect">
            <a:avLst/>
          </a:prstGeom>
        </p:spPr>
        <p:txBody>
          <a:bodyPr/>
          <a:lstStyle>
            <a:lvl1pPr marL="0" indent="0">
              <a:buNone/>
              <a:defRPr sz="1050" b="1" i="0">
                <a:solidFill>
                  <a:srgbClr val="0CBAB4"/>
                </a:solidFill>
              </a:defRPr>
            </a:lvl1pPr>
          </a:lstStyle>
          <a:p>
            <a:pPr lvl="0"/>
            <a:r>
              <a:rPr lang="en-US" dirty="0"/>
              <a:t>SUBHEADER</a:t>
            </a:r>
          </a:p>
        </p:txBody>
      </p:sp>
      <p:sp>
        <p:nvSpPr>
          <p:cNvPr id="6" name="Text Placeholder 10"/>
          <p:cNvSpPr>
            <a:spLocks noGrp="1"/>
          </p:cNvSpPr>
          <p:nvPr>
            <p:ph type="body" sz="quarter" idx="17" hasCustomPrompt="1"/>
          </p:nvPr>
        </p:nvSpPr>
        <p:spPr>
          <a:xfrm>
            <a:off x="493450" y="1821386"/>
            <a:ext cx="3754147" cy="823752"/>
          </a:xfrm>
          <a:prstGeom prst="rect">
            <a:avLst/>
          </a:prstGeom>
        </p:spPr>
        <p:txBody>
          <a:bodyPr>
            <a:spAutoFit/>
          </a:bodyPr>
          <a:lstStyle>
            <a:lvl1pPr marL="0" indent="0">
              <a:lnSpc>
                <a:spcPct val="120000"/>
              </a:lnSpc>
              <a:spcBef>
                <a:spcPts val="750"/>
              </a:spcBef>
              <a:buNone/>
              <a:defRPr sz="975" baseline="0">
                <a:solidFill>
                  <a:srgbClr val="424242"/>
                </a:solidFill>
              </a:defRPr>
            </a:lvl1pPr>
            <a:lvl2pPr marL="171450" indent="-171450">
              <a:lnSpc>
                <a:spcPct val="120000"/>
              </a:lnSpc>
              <a:buFont typeface="Arial" charset="0"/>
              <a:buChar char="•"/>
              <a:defRPr sz="825">
                <a:solidFill>
                  <a:srgbClr val="424242"/>
                </a:solidFill>
              </a:defRPr>
            </a:lvl2pPr>
            <a:lvl3pPr marL="342900" indent="-171450">
              <a:lnSpc>
                <a:spcPct val="120000"/>
              </a:lnSpc>
              <a:defRPr sz="675">
                <a:solidFill>
                  <a:srgbClr val="424242"/>
                </a:solidFill>
              </a:defRPr>
            </a:lvl3pPr>
            <a:lvl4pPr>
              <a:lnSpc>
                <a:spcPct val="120000"/>
              </a:lnSpc>
              <a:defRPr sz="975"/>
            </a:lvl4pPr>
            <a:lvl5pPr>
              <a:lnSpc>
                <a:spcPct val="120000"/>
              </a:lnSpc>
              <a:defRPr sz="975"/>
            </a:lvl5pPr>
          </a:lstStyle>
          <a:p>
            <a:pPr lvl="0"/>
            <a:r>
              <a:rPr lang="en-US" dirty="0"/>
              <a:t>This is body copy text. You may duplicate this box with the ”</a:t>
            </a:r>
            <a:r>
              <a:rPr lang="en-US" dirty="0" err="1"/>
              <a:t>Subheader</a:t>
            </a:r>
            <a:r>
              <a:rPr lang="en-US" dirty="0"/>
              <a:t>” box if you need more text boxes.</a:t>
            </a:r>
          </a:p>
          <a:p>
            <a:pPr lvl="1"/>
            <a:r>
              <a:rPr lang="en-US" dirty="0"/>
              <a:t>Second level</a:t>
            </a:r>
          </a:p>
          <a:p>
            <a:pPr lvl="2"/>
            <a:r>
              <a:rPr lang="en-US" dirty="0"/>
              <a:t>Third level</a:t>
            </a:r>
          </a:p>
        </p:txBody>
      </p:sp>
      <p:sp>
        <p:nvSpPr>
          <p:cNvPr id="7" name="Text Placeholder 3"/>
          <p:cNvSpPr>
            <a:spLocks noGrp="1"/>
          </p:cNvSpPr>
          <p:nvPr>
            <p:ph type="body" sz="quarter" idx="12" hasCustomPrompt="1"/>
          </p:nvPr>
        </p:nvSpPr>
        <p:spPr>
          <a:xfrm>
            <a:off x="493450" y="605396"/>
            <a:ext cx="8036791" cy="461405"/>
          </a:xfrm>
          <a:prstGeom prst="rect">
            <a:avLst/>
          </a:prstGeom>
        </p:spPr>
        <p:txBody>
          <a:bodyPr/>
          <a:lstStyle>
            <a:lvl1pPr marL="0" indent="0">
              <a:buNone/>
              <a:defRPr lang="en-US" sz="2438" b="1" kern="1200" cap="all" spc="225" dirty="0">
                <a:solidFill>
                  <a:srgbClr val="424242"/>
                </a:solidFill>
                <a:latin typeface="Calibri"/>
                <a:ea typeface="Calibri"/>
                <a:cs typeface="Calibri"/>
                <a:sym typeface="Calibri"/>
              </a:defRPr>
            </a:lvl1pPr>
          </a:lstStyle>
          <a:p>
            <a:pPr lvl="0"/>
            <a:r>
              <a:rPr lang="en-US" dirty="0"/>
              <a:t>SLIDE HEADER</a:t>
            </a:r>
          </a:p>
        </p:txBody>
      </p:sp>
    </p:spTree>
    <p:extLst>
      <p:ext uri="{BB962C8B-B14F-4D97-AF65-F5344CB8AC3E}">
        <p14:creationId xmlns:p14="http://schemas.microsoft.com/office/powerpoint/2010/main" val="2665520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Agenda - MAX 7">
  <p:cSld name="Agenda - MAX 7">
    <p:spTree>
      <p:nvGrpSpPr>
        <p:cNvPr id="1" name="Shape 16"/>
        <p:cNvGrpSpPr/>
        <p:nvPr/>
      </p:nvGrpSpPr>
      <p:grpSpPr>
        <a:xfrm>
          <a:off x="0" y="0"/>
          <a:ext cx="0" cy="0"/>
          <a:chOff x="0" y="0"/>
          <a:chExt cx="0" cy="0"/>
        </a:xfrm>
      </p:grpSpPr>
    </p:spTree>
    <p:extLst>
      <p:ext uri="{BB962C8B-B14F-4D97-AF65-F5344CB8AC3E}">
        <p14:creationId xmlns:p14="http://schemas.microsoft.com/office/powerpoint/2010/main" val="2455176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BCA2-4D08-492C-B65D-D590B750E7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43EF1-71A0-4B84-9B15-F10EF03C9E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BF175-E617-423F-9A86-FAF1B35F1D5C}"/>
              </a:ext>
            </a:extLst>
          </p:cNvPr>
          <p:cNvSpPr>
            <a:spLocks noGrp="1"/>
          </p:cNvSpPr>
          <p:nvPr>
            <p:ph type="dt" sz="half" idx="10"/>
          </p:nvPr>
        </p:nvSpPr>
        <p:spPr/>
        <p:txBody>
          <a:bodyPr/>
          <a:lstStyle/>
          <a:p>
            <a:fld id="{B0D2ADDF-35CD-43AF-A178-8421CD4C1835}" type="datetimeFigureOut">
              <a:rPr lang="en-US" smtClean="0"/>
              <a:t>7/29/2020</a:t>
            </a:fld>
            <a:endParaRPr lang="en-US"/>
          </a:p>
        </p:txBody>
      </p:sp>
      <p:sp>
        <p:nvSpPr>
          <p:cNvPr id="5" name="Footer Placeholder 4">
            <a:extLst>
              <a:ext uri="{FF2B5EF4-FFF2-40B4-BE49-F238E27FC236}">
                <a16:creationId xmlns:a16="http://schemas.microsoft.com/office/drawing/2014/main" id="{24346343-474E-4AF1-B180-92220F84B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D12353-ECB4-46CE-8AF4-C55D96B6A736}"/>
              </a:ext>
            </a:extLst>
          </p:cNvPr>
          <p:cNvSpPr>
            <a:spLocks noGrp="1"/>
          </p:cNvSpPr>
          <p:nvPr>
            <p:ph type="sldNum" sz="quarter" idx="12"/>
          </p:nvPr>
        </p:nvSpPr>
        <p:spPr/>
        <p:txBody>
          <a:bodyPr/>
          <a:lstStyle/>
          <a:p>
            <a:fld id="{B474051E-F4AB-4E78-B8F4-2ACF3EBCCA01}" type="slidenum">
              <a:rPr lang="en-US" smtClean="0"/>
              <a:t>‹#›</a:t>
            </a:fld>
            <a:endParaRPr lang="en-US"/>
          </a:p>
        </p:txBody>
      </p:sp>
    </p:spTree>
    <p:extLst>
      <p:ext uri="{BB962C8B-B14F-4D97-AF65-F5344CB8AC3E}">
        <p14:creationId xmlns:p14="http://schemas.microsoft.com/office/powerpoint/2010/main" val="217253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98196-87E4-45EF-812D-934F75F1C6A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A0C7A39-D222-4571-9070-64E6393C46D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04623D-D13B-4797-BADE-A8C0C3795C96}"/>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5" name="Footer Placeholder 4">
            <a:extLst>
              <a:ext uri="{FF2B5EF4-FFF2-40B4-BE49-F238E27FC236}">
                <a16:creationId xmlns:a16="http://schemas.microsoft.com/office/drawing/2014/main" id="{3C29C2BF-A612-481B-93BB-FBDD21F855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1CA834-71EE-43DC-8EAB-16AD40D4855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77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40E12-48A4-4715-8824-DEE3AB02DA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2236F-6B83-4052-ADC4-5F89AF2418C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A0FB4C-B38F-49E6-BE0D-87B5141DF8A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400555-9B28-4E71-98C4-D52694FA85C1}"/>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a:extLst>
              <a:ext uri="{FF2B5EF4-FFF2-40B4-BE49-F238E27FC236}">
                <a16:creationId xmlns:a16="http://schemas.microsoft.com/office/drawing/2014/main" id="{7FBEA06A-2FDD-4756-9B45-5A4F560B08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7D4419-725F-4B35-B023-85762CC1616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306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A6C3-8F44-4B54-8759-4ADAF3E880A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DF63C6-73C0-4434-8EAF-576F27B1907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A95CF97-1B7E-4019-876B-EB7FBB45E22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6C7D9D-74FB-41F8-A306-63AC5CB3A4E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65780-97C6-43A7-AF32-07E090CB4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26B73A-185D-4049-BC0A-B3C144B65099}"/>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8" name="Footer Placeholder 7">
            <a:extLst>
              <a:ext uri="{FF2B5EF4-FFF2-40B4-BE49-F238E27FC236}">
                <a16:creationId xmlns:a16="http://schemas.microsoft.com/office/drawing/2014/main" id="{0A4351B2-4732-4C84-8118-5CCCA4C09E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49E2F85-88CA-4811-893C-983A881C1B0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756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23A3-7E5E-4416-8954-0E256FCEA4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F482F2-9CE3-4713-BBB3-A60A5942F305}"/>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4" name="Footer Placeholder 3">
            <a:extLst>
              <a:ext uri="{FF2B5EF4-FFF2-40B4-BE49-F238E27FC236}">
                <a16:creationId xmlns:a16="http://schemas.microsoft.com/office/drawing/2014/main" id="{4DF11F2A-2023-4ED4-9665-3CC84058EB3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5F5446B-D1F3-4333-B8D3-3C1480F569E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075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574F0B-FD56-4866-812A-448C2E84E8D9}"/>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3" name="Footer Placeholder 2">
            <a:extLst>
              <a:ext uri="{FF2B5EF4-FFF2-40B4-BE49-F238E27FC236}">
                <a16:creationId xmlns:a16="http://schemas.microsoft.com/office/drawing/2014/main" id="{39AFCEF2-BC57-475C-9EB2-2F04D2DDB03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E4D7DDB-8F5B-4DD7-812D-B2FFA193C7B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026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14B3-D209-450F-83C6-5A3CF1D2237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A901657-AD4E-402B-8C37-B18529FC1FE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AC4A4D-2A28-4549-B6C3-92634DDD592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D9DC97C-3A77-4D27-9A2A-8A0D30CE2570}"/>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a:extLst>
              <a:ext uri="{FF2B5EF4-FFF2-40B4-BE49-F238E27FC236}">
                <a16:creationId xmlns:a16="http://schemas.microsoft.com/office/drawing/2014/main" id="{05255C6A-15C5-4F2A-8F89-5FBEFE5B91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B76963-2348-49D1-934D-D7A01B6F105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08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9466-07FE-405E-B1CA-A1276FCA0E0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57E9076-45D2-4E7C-AB46-55BF19B1B60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54F03B8A-92F8-42C8-BC3D-0300F646D7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F40953A-4E83-4A39-B252-42A050BF0749}"/>
              </a:ext>
            </a:extLst>
          </p:cNvPr>
          <p:cNvSpPr>
            <a:spLocks noGrp="1"/>
          </p:cNvSpPr>
          <p:nvPr>
            <p:ph type="dt" sz="half" idx="10"/>
          </p:nvPr>
        </p:nvSpPr>
        <p:spPr/>
        <p:txBody>
          <a:bodyPr/>
          <a:lstStyle/>
          <a:p>
            <a:fld id="{B61BEF0D-F0BB-DE4B-95CE-6DB70DBA9567}" type="datetimeFigureOut">
              <a:rPr lang="en-US" smtClean="0"/>
              <a:pPr/>
              <a:t>7/29/2020</a:t>
            </a:fld>
            <a:endParaRPr lang="en-US" dirty="0"/>
          </a:p>
        </p:txBody>
      </p:sp>
      <p:sp>
        <p:nvSpPr>
          <p:cNvPr id="6" name="Footer Placeholder 5">
            <a:extLst>
              <a:ext uri="{FF2B5EF4-FFF2-40B4-BE49-F238E27FC236}">
                <a16:creationId xmlns:a16="http://schemas.microsoft.com/office/drawing/2014/main" id="{A1E9C45E-EEB5-46EC-89FA-B974CDCF0E4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44508E-37E1-4840-857C-0814ECC4621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66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2D30E-67C4-41A0-AC7E-0EF7828A933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97B646-7229-4A47-B87E-01726EF5AD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81F68-9130-4A6F-9C78-77169D88904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7/29/2020</a:t>
            </a:fld>
            <a:endParaRPr lang="en-US" dirty="0"/>
          </a:p>
        </p:txBody>
      </p:sp>
      <p:sp>
        <p:nvSpPr>
          <p:cNvPr id="5" name="Footer Placeholder 4">
            <a:extLst>
              <a:ext uri="{FF2B5EF4-FFF2-40B4-BE49-F238E27FC236}">
                <a16:creationId xmlns:a16="http://schemas.microsoft.com/office/drawing/2014/main" id="{73889E8C-D323-4FDD-A75F-129CA6F598E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67D887-DBF1-4145-9EFE-93AE94C884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1424268"/>
      </p:ext>
    </p:extLst>
  </p:cSld>
  <p:clrMap bg1="lt1" tx1="dk1" bg2="lt2" tx2="dk2" accent1="accent1" accent2="accent2" accent3="accent3" accent4="accent4" accent5="accent5" accent6="accent6" hlink="hlink" folHlink="folHlink"/>
  <p:sldLayoutIdLst>
    <p:sldLayoutId id="2218958668" r:id="rId1"/>
    <p:sldLayoutId id="2218958669" r:id="rId2"/>
    <p:sldLayoutId id="2218958670" r:id="rId3"/>
    <p:sldLayoutId id="2218958671" r:id="rId4"/>
    <p:sldLayoutId id="2218958672" r:id="rId5"/>
    <p:sldLayoutId id="2218958673" r:id="rId6"/>
    <p:sldLayoutId id="2218958674" r:id="rId7"/>
    <p:sldLayoutId id="2218958675" r:id="rId8"/>
    <p:sldLayoutId id="2218958676" r:id="rId9"/>
    <p:sldLayoutId id="2218958677" r:id="rId10"/>
    <p:sldLayoutId id="2218958678" r:id="rId11"/>
    <p:sldLayoutId id="2218958679" r:id="rId12"/>
    <p:sldLayoutId id="2218958680" r:id="rId13"/>
    <p:sldLayoutId id="2218958681" r:id="rId14"/>
    <p:sldLayoutId id="221895868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image" Target="../media/image10.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5.xml"/><Relationship Id="rId5" Type="http://schemas.openxmlformats.org/officeDocument/2006/relationships/image" Target="../media/image11.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package" Target="../embeddings/Microsoft_Excel_Worksheet.xlsx"/><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7.emf"/><Relationship Id="rId5" Type="http://schemas.openxmlformats.org/officeDocument/2006/relationships/package" Target="../embeddings/Microsoft_Excel_Worksheet1.xlsx"/><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819400"/>
            <a:ext cx="7239000" cy="1938479"/>
          </a:xfrm>
          <a:prstGeom prst="rect">
            <a:avLst/>
          </a:prstGeom>
          <a:noFill/>
        </p:spPr>
        <p:txBody>
          <a:bodyPr wrap="square" rtlCol="0">
            <a:spAutoFit/>
          </a:bodyPr>
          <a:lstStyle/>
          <a:p>
            <a:pPr algn="ctr"/>
            <a:r>
              <a:rPr lang="en-US" sz="2999" dirty="0">
                <a:latin typeface="Couture" pitchFamily="34" charset="0"/>
              </a:rPr>
              <a:t>WRAP REPORT  </a:t>
            </a:r>
          </a:p>
          <a:p>
            <a:pPr algn="ctr"/>
            <a:endParaRPr lang="en-US" sz="2999" dirty="0">
              <a:latin typeface="Couture" pitchFamily="34" charset="0"/>
            </a:endParaRPr>
          </a:p>
          <a:p>
            <a:pPr algn="ctr"/>
            <a:r>
              <a:rPr lang="en-US" sz="2999" dirty="0">
                <a:latin typeface="Couture" pitchFamily="34" charset="0"/>
              </a:rPr>
              <a:t>ORAU – BMC</a:t>
            </a:r>
          </a:p>
          <a:p>
            <a:pPr algn="ctr"/>
            <a:r>
              <a:rPr lang="en-US" sz="2999" dirty="0">
                <a:latin typeface="Couture" pitchFamily="34" charset="0"/>
              </a:rPr>
              <a:t>Wave 1 – Massachusetts Digital 2020</a:t>
            </a:r>
          </a:p>
        </p:txBody>
      </p:sp>
      <p:pic>
        <p:nvPicPr>
          <p:cNvPr id="6" name="Picture 5">
            <a:extLst>
              <a:ext uri="{FF2B5EF4-FFF2-40B4-BE49-F238E27FC236}">
                <a16:creationId xmlns:a16="http://schemas.microsoft.com/office/drawing/2014/main" id="{7B029D79-ECCC-46DA-A2EF-E40A6A83747C}"/>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53400" y="6362284"/>
            <a:ext cx="944188" cy="468677"/>
          </a:xfrm>
          <a:prstGeom prst="rect">
            <a:avLst/>
          </a:prstGeom>
        </p:spPr>
      </p:pic>
    </p:spTree>
    <p:extLst>
      <p:ext uri="{BB962C8B-B14F-4D97-AF65-F5344CB8AC3E}">
        <p14:creationId xmlns:p14="http://schemas.microsoft.com/office/powerpoint/2010/main" val="19688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771526"/>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6348" y="381000"/>
            <a:ext cx="7391400" cy="461665"/>
          </a:xfrm>
          <a:prstGeom prst="rect">
            <a:avLst/>
          </a:prstGeom>
          <a:noFill/>
        </p:spPr>
        <p:txBody>
          <a:bodyPr wrap="square" lIns="91440" tIns="45720" rIns="91440" bIns="45720" rtlCol="0">
            <a:spAutoFit/>
          </a:bodyPr>
          <a:lstStyle>
            <a:defPPr>
              <a:defRPr lang="en-US"/>
            </a:defPPr>
            <a:lvl1pPr marR="0" lvl="0" indent="0" fontAlgn="base">
              <a:lnSpc>
                <a:spcPct val="100000"/>
              </a:lnSpc>
              <a:defRPr sz="2400" u="none" spc="0">
                <a:solidFill>
                  <a:srgbClr val="333333">
                    <a:alpha val="100000"/>
                  </a:srgbClr>
                </a:solidFill>
                <a:latin typeface="Arial"/>
              </a:defRPr>
            </a:lvl1pPr>
          </a:lstStyle>
          <a:p>
            <a:r>
              <a:rPr lang="en-US" dirty="0"/>
              <a:t>DISPLAY – CLICKS BY AGE ENGLISH &amp; SPANISH</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304800"/>
            <a:ext cx="1282137" cy="636428"/>
          </a:xfrm>
          <a:prstGeom prst="rect">
            <a:avLst/>
          </a:prstGeom>
        </p:spPr>
      </p:pic>
      <p:graphicFrame>
        <p:nvGraphicFramePr>
          <p:cNvPr id="7" name="Chart 6">
            <a:extLst>
              <a:ext uri="{FF2B5EF4-FFF2-40B4-BE49-F238E27FC236}">
                <a16:creationId xmlns:a16="http://schemas.microsoft.com/office/drawing/2014/main" id="{966D2AAF-C26C-4D72-A74E-E4686D1B4504}"/>
              </a:ext>
            </a:extLst>
          </p:cNvPr>
          <p:cNvGraphicFramePr>
            <a:graphicFrameLocks/>
          </p:cNvGraphicFramePr>
          <p:nvPr>
            <p:extLst>
              <p:ext uri="{D42A27DB-BD31-4B8C-83A1-F6EECF244321}">
                <p14:modId xmlns:p14="http://schemas.microsoft.com/office/powerpoint/2010/main" val="286133794"/>
              </p:ext>
            </p:extLst>
          </p:nvPr>
        </p:nvGraphicFramePr>
        <p:xfrm>
          <a:off x="1371600" y="1828800"/>
          <a:ext cx="6019800" cy="4114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2207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1752600" y="1524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6" name="Picture 5">
            <a:extLst>
              <a:ext uri="{FF2B5EF4-FFF2-40B4-BE49-F238E27FC236}">
                <a16:creationId xmlns:a16="http://schemas.microsoft.com/office/drawing/2014/main" id="{15113504-7548-4AD5-8535-0D389C0F37D9}"/>
              </a:ext>
            </a:extLst>
          </p:cNvPr>
          <p:cNvPicPr>
            <a:picLocks noChangeAspect="1"/>
          </p:cNvPicPr>
          <p:nvPr/>
        </p:nvPicPr>
        <p:blipFill>
          <a:blip r:embed="rId4"/>
          <a:stretch>
            <a:fillRect/>
          </a:stretch>
        </p:blipFill>
        <p:spPr>
          <a:xfrm>
            <a:off x="128588" y="253186"/>
            <a:ext cx="1571625" cy="352425"/>
          </a:xfrm>
          <a:prstGeom prst="rect">
            <a:avLst/>
          </a:prstGeom>
        </p:spPr>
      </p:pic>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7" name="Rectangle 16">
            <a:extLst>
              <a:ext uri="{FF2B5EF4-FFF2-40B4-BE49-F238E27FC236}">
                <a16:creationId xmlns:a16="http://schemas.microsoft.com/office/drawing/2014/main" id="{644BE526-855F-4A68-AFFC-1946116919B8}"/>
              </a:ext>
            </a:extLst>
          </p:cNvPr>
          <p:cNvSpPr/>
          <p:nvPr/>
        </p:nvSpPr>
        <p:spPr>
          <a:xfrm>
            <a:off x="304800" y="1295400"/>
            <a:ext cx="4572000" cy="5801588"/>
          </a:xfrm>
          <a:prstGeom prst="rect">
            <a:avLst/>
          </a:prstGeom>
        </p:spPr>
        <p:txBody>
          <a:bodyPr>
            <a:spAutoFit/>
          </a:bodyPr>
          <a:lstStyle/>
          <a:p>
            <a:pPr lvl="0"/>
            <a:r>
              <a:rPr lang="en-US" sz="900" dirty="0">
                <a:solidFill>
                  <a:prstClr val="black"/>
                </a:solidFill>
              </a:rPr>
              <a:t>abc.es</a:t>
            </a:r>
          </a:p>
          <a:p>
            <a:pPr lvl="0"/>
            <a:r>
              <a:rPr lang="en-US" sz="900" dirty="0">
                <a:solidFill>
                  <a:prstClr val="black"/>
                </a:solidFill>
              </a:rPr>
              <a:t>accuradio.com</a:t>
            </a:r>
          </a:p>
          <a:p>
            <a:pPr lvl="0"/>
            <a:r>
              <a:rPr lang="en-US" sz="900" dirty="0">
                <a:solidFill>
                  <a:prstClr val="black"/>
                </a:solidFill>
              </a:rPr>
              <a:t>accuweather.com</a:t>
            </a:r>
          </a:p>
          <a:p>
            <a:pPr lvl="0"/>
            <a:r>
              <a:rPr lang="en-US" sz="900" dirty="0">
                <a:solidFill>
                  <a:prstClr val="black"/>
                </a:solidFill>
              </a:rPr>
              <a:t>allhiphop.com</a:t>
            </a:r>
          </a:p>
          <a:p>
            <a:pPr lvl="0"/>
            <a:r>
              <a:rPr lang="en-US" sz="900" dirty="0">
                <a:solidFill>
                  <a:prstClr val="black"/>
                </a:solidFill>
              </a:rPr>
              <a:t>americanpregnancy.org</a:t>
            </a:r>
          </a:p>
          <a:p>
            <a:pPr lvl="0"/>
            <a:r>
              <a:rPr lang="en-US" sz="900" dirty="0">
                <a:solidFill>
                  <a:prstClr val="black"/>
                </a:solidFill>
              </a:rPr>
              <a:t>amnews.com</a:t>
            </a:r>
          </a:p>
          <a:p>
            <a:pPr lvl="0"/>
            <a:r>
              <a:rPr lang="en-US" sz="900" dirty="0">
                <a:solidFill>
                  <a:prstClr val="black"/>
                </a:solidFill>
              </a:rPr>
              <a:t>amomama.es</a:t>
            </a:r>
          </a:p>
          <a:p>
            <a:pPr lvl="0"/>
            <a:r>
              <a:rPr lang="en-US" sz="900" dirty="0">
                <a:solidFill>
                  <a:prstClr val="black"/>
                </a:solidFill>
              </a:rPr>
              <a:t>aol.com</a:t>
            </a:r>
          </a:p>
          <a:p>
            <a:pPr lvl="0"/>
            <a:r>
              <a:rPr lang="en-US" sz="900" dirty="0">
                <a:solidFill>
                  <a:prstClr val="black"/>
                </a:solidFill>
              </a:rPr>
              <a:t>ask.com</a:t>
            </a:r>
          </a:p>
          <a:p>
            <a:pPr lvl="0"/>
            <a:r>
              <a:rPr lang="en-US" sz="900" dirty="0">
                <a:solidFill>
                  <a:prstClr val="black"/>
                </a:solidFill>
              </a:rPr>
              <a:t>astrology.com</a:t>
            </a:r>
          </a:p>
          <a:p>
            <a:pPr lvl="0"/>
            <a:r>
              <a:rPr lang="en-US" sz="900" dirty="0">
                <a:solidFill>
                  <a:prstClr val="black"/>
                </a:solidFill>
              </a:rPr>
              <a:t>astrologyanswers.com</a:t>
            </a:r>
          </a:p>
          <a:p>
            <a:pPr lvl="0"/>
            <a:r>
              <a:rPr lang="en-US" sz="900" dirty="0">
                <a:solidFill>
                  <a:prstClr val="black"/>
                </a:solidFill>
              </a:rPr>
              <a:t>astrology-zodiac-signs.com</a:t>
            </a:r>
          </a:p>
          <a:p>
            <a:pPr lvl="0"/>
            <a:r>
              <a:rPr lang="en-US" sz="900" dirty="0">
                <a:solidFill>
                  <a:prstClr val="black"/>
                </a:solidFill>
              </a:rPr>
              <a:t>autotrader.com</a:t>
            </a:r>
          </a:p>
          <a:p>
            <a:pPr lvl="0"/>
            <a:r>
              <a:rPr lang="en-US" sz="900" dirty="0">
                <a:solidFill>
                  <a:prstClr val="black"/>
                </a:solidFill>
              </a:rPr>
              <a:t>babycenter.com</a:t>
            </a:r>
          </a:p>
          <a:p>
            <a:pPr lvl="0"/>
            <a:r>
              <a:rPr lang="en-US" sz="900" dirty="0">
                <a:solidFill>
                  <a:prstClr val="black"/>
                </a:solidFill>
              </a:rPr>
              <a:t>bbpeoplemeet.com</a:t>
            </a:r>
          </a:p>
          <a:p>
            <a:pPr lvl="0"/>
            <a:r>
              <a:rPr lang="en-US" sz="900" dirty="0">
                <a:solidFill>
                  <a:prstClr val="black"/>
                </a:solidFill>
              </a:rPr>
              <a:t>bet.com</a:t>
            </a:r>
          </a:p>
          <a:p>
            <a:pPr lvl="0"/>
            <a:r>
              <a:rPr lang="en-US" sz="900" dirty="0">
                <a:solidFill>
                  <a:prstClr val="black"/>
                </a:solidFill>
              </a:rPr>
              <a:t>bhg.com</a:t>
            </a:r>
          </a:p>
          <a:p>
            <a:pPr lvl="0"/>
            <a:r>
              <a:rPr lang="en-US" sz="900" dirty="0">
                <a:solidFill>
                  <a:prstClr val="black"/>
                </a:solidFill>
              </a:rPr>
              <a:t>bible.org</a:t>
            </a:r>
          </a:p>
          <a:p>
            <a:pPr lvl="0"/>
            <a:r>
              <a:rPr lang="en-US" sz="900" dirty="0">
                <a:solidFill>
                  <a:prstClr val="black"/>
                </a:solidFill>
              </a:rPr>
              <a:t>biblegateway.com</a:t>
            </a:r>
          </a:p>
          <a:p>
            <a:pPr lvl="0"/>
            <a:r>
              <a:rPr lang="en-US" sz="900" dirty="0">
                <a:solidFill>
                  <a:prstClr val="black"/>
                </a:solidFill>
              </a:rPr>
              <a:t>blacksportsonline.com</a:t>
            </a:r>
          </a:p>
          <a:p>
            <a:pPr lvl="0"/>
            <a:r>
              <a:rPr lang="en-US" sz="900" dirty="0">
                <a:solidFill>
                  <a:prstClr val="black"/>
                </a:solidFill>
              </a:rPr>
              <a:t>bodybuilding.com</a:t>
            </a:r>
          </a:p>
          <a:p>
            <a:pPr lvl="0"/>
            <a:r>
              <a:rPr lang="en-US" sz="900" dirty="0">
                <a:solidFill>
                  <a:prstClr val="black"/>
                </a:solidFill>
              </a:rPr>
              <a:t>boredpanda.es</a:t>
            </a:r>
          </a:p>
          <a:p>
            <a:pPr lvl="0"/>
            <a:r>
              <a:rPr lang="en-US" sz="900" dirty="0">
                <a:solidFill>
                  <a:prstClr val="black"/>
                </a:solidFill>
              </a:rPr>
              <a:t>boston.com</a:t>
            </a:r>
          </a:p>
          <a:p>
            <a:pPr lvl="0"/>
            <a:r>
              <a:rPr lang="en-US" sz="900" dirty="0">
                <a:solidFill>
                  <a:prstClr val="black"/>
                </a:solidFill>
              </a:rPr>
              <a:t>boston25news.com</a:t>
            </a:r>
          </a:p>
          <a:p>
            <a:pPr lvl="0"/>
            <a:r>
              <a:rPr lang="en-US" sz="900" dirty="0">
                <a:solidFill>
                  <a:prstClr val="black"/>
                </a:solidFill>
              </a:rPr>
              <a:t>bostoncentral.com</a:t>
            </a:r>
          </a:p>
          <a:p>
            <a:pPr lvl="0"/>
            <a:r>
              <a:rPr lang="en-US" sz="900" dirty="0">
                <a:solidFill>
                  <a:prstClr val="black"/>
                </a:solidFill>
              </a:rPr>
              <a:t>bostonglobe.com</a:t>
            </a:r>
          </a:p>
          <a:p>
            <a:pPr lvl="0"/>
            <a:r>
              <a:rPr lang="en-US" sz="900" dirty="0">
                <a:solidFill>
                  <a:prstClr val="black"/>
                </a:solidFill>
              </a:rPr>
              <a:t>bostonherald.com</a:t>
            </a:r>
          </a:p>
          <a:p>
            <a:pPr lvl="0"/>
            <a:r>
              <a:rPr lang="en-US" sz="900" dirty="0">
                <a:solidFill>
                  <a:prstClr val="black"/>
                </a:solidFill>
              </a:rPr>
              <a:t>bostonmagazine.com</a:t>
            </a:r>
          </a:p>
          <a:p>
            <a:pPr lvl="0"/>
            <a:r>
              <a:rPr lang="en-US" sz="900" dirty="0">
                <a:solidFill>
                  <a:prstClr val="black"/>
                </a:solidFill>
              </a:rPr>
              <a:t>capecodtimes.com</a:t>
            </a:r>
          </a:p>
          <a:p>
            <a:pPr lvl="0"/>
            <a:r>
              <a:rPr lang="en-US" sz="900" dirty="0">
                <a:solidFill>
                  <a:prstClr val="black"/>
                </a:solidFill>
              </a:rPr>
              <a:t>com.loop.match3d</a:t>
            </a:r>
          </a:p>
          <a:p>
            <a:pPr lvl="0"/>
            <a:r>
              <a:rPr lang="en-US" sz="900" dirty="0" err="1">
                <a:solidFill>
                  <a:prstClr val="black"/>
                </a:solidFill>
              </a:rPr>
              <a:t>com.peoplefun.wordcross</a:t>
            </a:r>
            <a:endParaRPr lang="en-US" sz="900" dirty="0">
              <a:solidFill>
                <a:prstClr val="black"/>
              </a:solidFill>
            </a:endParaRPr>
          </a:p>
          <a:p>
            <a:pPr lvl="0"/>
            <a:r>
              <a:rPr lang="en-US" sz="900" dirty="0">
                <a:solidFill>
                  <a:prstClr val="black"/>
                </a:solidFill>
              </a:rPr>
              <a:t>dailymail.co.uk</a:t>
            </a:r>
          </a:p>
          <a:p>
            <a:pPr lvl="0"/>
            <a:r>
              <a:rPr lang="en-US" sz="900" dirty="0" err="1">
                <a:solidFill>
                  <a:prstClr val="black"/>
                </a:solidFill>
              </a:rPr>
              <a:t>easybrain.jigsaw.puzzles</a:t>
            </a:r>
            <a:endParaRPr lang="en-US" sz="900" dirty="0">
              <a:solidFill>
                <a:prstClr val="black"/>
              </a:solidFill>
            </a:endParaRPr>
          </a:p>
          <a:p>
            <a:pPr lvl="0"/>
            <a:r>
              <a:rPr lang="en-US" sz="900" dirty="0">
                <a:solidFill>
                  <a:prstClr val="black"/>
                </a:solidFill>
              </a:rPr>
              <a:t>eldiario.es</a:t>
            </a:r>
          </a:p>
          <a:p>
            <a:pPr lvl="0"/>
            <a:r>
              <a:rPr lang="en-US" sz="900" dirty="0">
                <a:solidFill>
                  <a:prstClr val="black"/>
                </a:solidFill>
              </a:rPr>
              <a:t>eldiariony.com</a:t>
            </a:r>
          </a:p>
          <a:p>
            <a:pPr lvl="0"/>
            <a:r>
              <a:rPr lang="en-US" sz="900" dirty="0">
                <a:solidFill>
                  <a:prstClr val="black"/>
                </a:solidFill>
              </a:rPr>
              <a:t>eleconomista.com.mx</a:t>
            </a:r>
          </a:p>
          <a:p>
            <a:pPr lvl="0"/>
            <a:r>
              <a:rPr lang="en-US" sz="900" dirty="0">
                <a:solidFill>
                  <a:prstClr val="black"/>
                </a:solidFill>
              </a:rPr>
              <a:t>elespanol.com</a:t>
            </a:r>
          </a:p>
          <a:p>
            <a:pPr lvl="0"/>
            <a:r>
              <a:rPr lang="en-US" sz="900" dirty="0">
                <a:solidFill>
                  <a:prstClr val="black"/>
                </a:solidFill>
              </a:rPr>
              <a:t>elespectador.com</a:t>
            </a:r>
          </a:p>
          <a:p>
            <a:pPr lvl="0"/>
            <a:r>
              <a:rPr lang="en-US" sz="900" dirty="0">
                <a:solidFill>
                  <a:prstClr val="black"/>
                </a:solidFill>
              </a:rPr>
              <a:t>elfutbolero.com.mx</a:t>
            </a:r>
          </a:p>
          <a:p>
            <a:pPr lvl="0"/>
            <a:endParaRPr lang="en-US" sz="2000" dirty="0"/>
          </a:p>
        </p:txBody>
      </p:sp>
      <p:sp>
        <p:nvSpPr>
          <p:cNvPr id="10" name="Rectangle 9">
            <a:extLst>
              <a:ext uri="{FF2B5EF4-FFF2-40B4-BE49-F238E27FC236}">
                <a16:creationId xmlns:a16="http://schemas.microsoft.com/office/drawing/2014/main" id="{90808D65-23DD-4DAA-982D-3373157D8672}"/>
              </a:ext>
            </a:extLst>
          </p:cNvPr>
          <p:cNvSpPr/>
          <p:nvPr/>
        </p:nvSpPr>
        <p:spPr>
          <a:xfrm>
            <a:off x="2133600" y="1295400"/>
            <a:ext cx="4572000" cy="5632311"/>
          </a:xfrm>
          <a:prstGeom prst="rect">
            <a:avLst/>
          </a:prstGeom>
        </p:spPr>
        <p:txBody>
          <a:bodyPr>
            <a:spAutoFit/>
          </a:bodyPr>
          <a:lstStyle/>
          <a:p>
            <a:pPr lvl="0"/>
            <a:r>
              <a:rPr lang="en-US" sz="900" dirty="0">
                <a:solidFill>
                  <a:prstClr val="black"/>
                </a:solidFill>
              </a:rPr>
              <a:t>elheraldo.co</a:t>
            </a:r>
          </a:p>
          <a:p>
            <a:pPr lvl="0"/>
            <a:r>
              <a:rPr lang="en-US" sz="900" dirty="0">
                <a:solidFill>
                  <a:prstClr val="black"/>
                </a:solidFill>
              </a:rPr>
              <a:t>eliteherald.com</a:t>
            </a:r>
          </a:p>
          <a:p>
            <a:pPr lvl="0"/>
            <a:r>
              <a:rPr lang="en-US" sz="900" dirty="0">
                <a:solidFill>
                  <a:prstClr val="black"/>
                </a:solidFill>
              </a:rPr>
              <a:t>elle.com</a:t>
            </a:r>
          </a:p>
          <a:p>
            <a:pPr lvl="0"/>
            <a:r>
              <a:rPr lang="en-US" sz="900" dirty="0">
                <a:solidFill>
                  <a:prstClr val="black"/>
                </a:solidFill>
              </a:rPr>
              <a:t>elledecor.com</a:t>
            </a:r>
          </a:p>
          <a:p>
            <a:pPr lvl="0"/>
            <a:r>
              <a:rPr lang="en-US" sz="900" dirty="0">
                <a:solidFill>
                  <a:prstClr val="black"/>
                </a:solidFill>
              </a:rPr>
              <a:t>elmundo.es</a:t>
            </a:r>
          </a:p>
          <a:p>
            <a:pPr lvl="0"/>
            <a:r>
              <a:rPr lang="en-US" sz="900" dirty="0">
                <a:solidFill>
                  <a:prstClr val="black"/>
                </a:solidFill>
              </a:rPr>
              <a:t>eluniversal.com</a:t>
            </a:r>
          </a:p>
          <a:p>
            <a:pPr lvl="0"/>
            <a:r>
              <a:rPr lang="en-US" sz="900" dirty="0">
                <a:solidFill>
                  <a:prstClr val="black"/>
                </a:solidFill>
              </a:rPr>
              <a:t>enterprisenews.com</a:t>
            </a:r>
          </a:p>
          <a:p>
            <a:pPr lvl="0"/>
            <a:r>
              <a:rPr lang="en-US" sz="900" dirty="0">
                <a:solidFill>
                  <a:prstClr val="black"/>
                </a:solidFill>
              </a:rPr>
              <a:t>eresmama.com</a:t>
            </a:r>
          </a:p>
          <a:p>
            <a:pPr lvl="0"/>
            <a:r>
              <a:rPr lang="en-US" sz="900" dirty="0">
                <a:solidFill>
                  <a:prstClr val="black"/>
                </a:solidFill>
              </a:rPr>
              <a:t>flickr.com</a:t>
            </a:r>
          </a:p>
          <a:p>
            <a:pPr lvl="0"/>
            <a:r>
              <a:rPr lang="en-US" sz="900" dirty="0">
                <a:solidFill>
                  <a:prstClr val="black"/>
                </a:solidFill>
              </a:rPr>
              <a:t>forbes.com</a:t>
            </a:r>
          </a:p>
          <a:p>
            <a:pPr lvl="0"/>
            <a:r>
              <a:rPr lang="en-US" sz="900" dirty="0">
                <a:solidFill>
                  <a:prstClr val="black"/>
                </a:solidFill>
              </a:rPr>
              <a:t>ford-trucks.com</a:t>
            </a:r>
          </a:p>
          <a:p>
            <a:pPr lvl="0"/>
            <a:r>
              <a:rPr lang="en-US" sz="900" dirty="0">
                <a:solidFill>
                  <a:prstClr val="black"/>
                </a:solidFill>
              </a:rPr>
              <a:t>fotor.com</a:t>
            </a:r>
          </a:p>
          <a:p>
            <a:pPr lvl="0"/>
            <a:r>
              <a:rPr lang="en-US" sz="900" dirty="0">
                <a:solidFill>
                  <a:prstClr val="black"/>
                </a:solidFill>
              </a:rPr>
              <a:t>foxnews.com</a:t>
            </a:r>
          </a:p>
          <a:p>
            <a:pPr lvl="0"/>
            <a:r>
              <a:rPr lang="en-US" sz="900" dirty="0">
                <a:solidFill>
                  <a:prstClr val="black"/>
                </a:solidFill>
              </a:rPr>
              <a:t>frugalcouponliving.com</a:t>
            </a:r>
          </a:p>
          <a:p>
            <a:pPr lvl="0"/>
            <a:r>
              <a:rPr lang="en-US" sz="900" dirty="0">
                <a:solidFill>
                  <a:prstClr val="black"/>
                </a:solidFill>
              </a:rPr>
              <a:t>futbolcentroamerica.com</a:t>
            </a:r>
          </a:p>
          <a:p>
            <a:pPr lvl="0"/>
            <a:r>
              <a:rPr lang="en-US" sz="900" dirty="0">
                <a:solidFill>
                  <a:prstClr val="black"/>
                </a:solidFill>
              </a:rPr>
              <a:t>gardenersworld.com</a:t>
            </a:r>
          </a:p>
          <a:p>
            <a:pPr lvl="0"/>
            <a:r>
              <a:rPr lang="en-US" sz="900" dirty="0">
                <a:solidFill>
                  <a:prstClr val="black"/>
                </a:solidFill>
              </a:rPr>
              <a:t>gazette.com</a:t>
            </a:r>
          </a:p>
          <a:p>
            <a:pPr lvl="0"/>
            <a:r>
              <a:rPr lang="en-US" sz="900" dirty="0">
                <a:solidFill>
                  <a:prstClr val="black"/>
                </a:solidFill>
              </a:rPr>
              <a:t>gazettenet.com</a:t>
            </a:r>
          </a:p>
          <a:p>
            <a:pPr lvl="0"/>
            <a:r>
              <a:rPr lang="en-US" sz="900" dirty="0">
                <a:solidFill>
                  <a:prstClr val="black"/>
                </a:solidFill>
              </a:rPr>
              <a:t>germs.io</a:t>
            </a:r>
          </a:p>
          <a:p>
            <a:pPr lvl="0"/>
            <a:r>
              <a:rPr lang="en-US" sz="900" dirty="0">
                <a:solidFill>
                  <a:prstClr val="black"/>
                </a:solidFill>
              </a:rPr>
              <a:t>gloucestertimes.com</a:t>
            </a:r>
          </a:p>
          <a:p>
            <a:pPr lvl="0"/>
            <a:r>
              <a:rPr lang="en-US" sz="900" dirty="0">
                <a:solidFill>
                  <a:prstClr val="black"/>
                </a:solidFill>
              </a:rPr>
              <a:t>gm-trucks.com</a:t>
            </a:r>
          </a:p>
          <a:p>
            <a:pPr lvl="0"/>
            <a:r>
              <a:rPr lang="en-US" sz="900" dirty="0">
                <a:solidFill>
                  <a:prstClr val="black"/>
                </a:solidFill>
              </a:rPr>
              <a:t>golficity.com</a:t>
            </a:r>
          </a:p>
          <a:p>
            <a:pPr lvl="0"/>
            <a:r>
              <a:rPr lang="en-US" sz="900" dirty="0">
                <a:solidFill>
                  <a:prstClr val="black"/>
                </a:solidFill>
              </a:rPr>
              <a:t>gq.com</a:t>
            </a:r>
          </a:p>
          <a:p>
            <a:pPr lvl="0"/>
            <a:r>
              <a:rPr lang="en-US" sz="900" dirty="0">
                <a:solidFill>
                  <a:prstClr val="black"/>
                </a:solidFill>
              </a:rPr>
              <a:t>gsn.com</a:t>
            </a:r>
          </a:p>
          <a:p>
            <a:pPr lvl="0"/>
            <a:r>
              <a:rPr lang="en-US" sz="900" dirty="0">
                <a:solidFill>
                  <a:prstClr val="black"/>
                </a:solidFill>
              </a:rPr>
              <a:t>health.com</a:t>
            </a:r>
          </a:p>
          <a:p>
            <a:pPr lvl="0"/>
            <a:r>
              <a:rPr lang="en-US" sz="900" dirty="0">
                <a:solidFill>
                  <a:prstClr val="black"/>
                </a:solidFill>
              </a:rPr>
              <a:t>healthline.com</a:t>
            </a:r>
          </a:p>
          <a:p>
            <a:pPr lvl="0"/>
            <a:r>
              <a:rPr lang="en-US" sz="900" dirty="0" err="1">
                <a:solidFill>
                  <a:prstClr val="black"/>
                </a:solidFill>
              </a:rPr>
              <a:t>kik.android</a:t>
            </a:r>
            <a:endParaRPr lang="en-US" sz="900" dirty="0">
              <a:solidFill>
                <a:prstClr val="black"/>
              </a:solidFill>
            </a:endParaRPr>
          </a:p>
          <a:p>
            <a:pPr lvl="0"/>
            <a:r>
              <a:rPr lang="en-US" sz="900" dirty="0">
                <a:solidFill>
                  <a:prstClr val="black"/>
                </a:solidFill>
              </a:rPr>
              <a:t>legacy.com</a:t>
            </a:r>
          </a:p>
          <a:p>
            <a:pPr lvl="0"/>
            <a:r>
              <a:rPr lang="en-US" sz="900" dirty="0">
                <a:solidFill>
                  <a:prstClr val="black"/>
                </a:solidFill>
              </a:rPr>
              <a:t>mail.aol.com</a:t>
            </a:r>
          </a:p>
          <a:p>
            <a:pPr lvl="0"/>
            <a:r>
              <a:rPr lang="en-US" sz="900" dirty="0">
                <a:solidFill>
                  <a:prstClr val="black"/>
                </a:solidFill>
              </a:rPr>
              <a:t>mail.yahoo.com</a:t>
            </a:r>
          </a:p>
          <a:p>
            <a:pPr lvl="0"/>
            <a:r>
              <a:rPr lang="en-US" sz="900" dirty="0">
                <a:solidFill>
                  <a:prstClr val="black"/>
                </a:solidFill>
              </a:rPr>
              <a:t>masslive.com</a:t>
            </a:r>
          </a:p>
          <a:p>
            <a:pPr lvl="0"/>
            <a:r>
              <a:rPr lang="en-US" sz="900" dirty="0">
                <a:solidFill>
                  <a:prstClr val="black"/>
                </a:solidFill>
              </a:rPr>
              <a:t>match.com</a:t>
            </a:r>
          </a:p>
          <a:p>
            <a:pPr lvl="0"/>
            <a:r>
              <a:rPr lang="en-US" sz="900" dirty="0">
                <a:solidFill>
                  <a:prstClr val="black"/>
                </a:solidFill>
              </a:rPr>
              <a:t>metv.com</a:t>
            </a:r>
          </a:p>
          <a:p>
            <a:pPr lvl="0"/>
            <a:r>
              <a:rPr lang="en-US" sz="900" dirty="0">
                <a:solidFill>
                  <a:prstClr val="black"/>
                </a:solidFill>
              </a:rPr>
              <a:t>mexicanfoodjournal.com</a:t>
            </a:r>
          </a:p>
          <a:p>
            <a:pPr lvl="0"/>
            <a:r>
              <a:rPr lang="en-US" sz="900" dirty="0">
                <a:solidFill>
                  <a:prstClr val="black"/>
                </a:solidFill>
              </a:rPr>
              <a:t>miamiherald.com</a:t>
            </a:r>
          </a:p>
          <a:p>
            <a:pPr lvl="0"/>
            <a:r>
              <a:rPr lang="en-US" sz="900" dirty="0">
                <a:solidFill>
                  <a:prstClr val="black"/>
                </a:solidFill>
              </a:rPr>
              <a:t>military.com</a:t>
            </a:r>
          </a:p>
          <a:p>
            <a:pPr lvl="0"/>
            <a:r>
              <a:rPr lang="en-US" sz="900" dirty="0">
                <a:solidFill>
                  <a:prstClr val="black"/>
                </a:solidFill>
              </a:rPr>
              <a:t>moms.com</a:t>
            </a:r>
          </a:p>
          <a:p>
            <a:pPr lvl="0"/>
            <a:r>
              <a:rPr lang="en-US" sz="900" dirty="0">
                <a:solidFill>
                  <a:prstClr val="black"/>
                </a:solidFill>
              </a:rPr>
              <a:t>mtv.com</a:t>
            </a:r>
          </a:p>
          <a:p>
            <a:pPr lvl="0"/>
            <a:r>
              <a:rPr lang="en-US" sz="900" dirty="0">
                <a:solidFill>
                  <a:prstClr val="black"/>
                </a:solidFill>
              </a:rPr>
              <a:t>mujerhoy.com</a:t>
            </a:r>
          </a:p>
          <a:p>
            <a:pPr lvl="0"/>
            <a:endParaRPr lang="en-US" sz="900" dirty="0">
              <a:solidFill>
                <a:prstClr val="black"/>
              </a:solidFill>
            </a:endParaRPr>
          </a:p>
        </p:txBody>
      </p:sp>
      <p:sp>
        <p:nvSpPr>
          <p:cNvPr id="12" name="Rectangle 11">
            <a:extLst>
              <a:ext uri="{FF2B5EF4-FFF2-40B4-BE49-F238E27FC236}">
                <a16:creationId xmlns:a16="http://schemas.microsoft.com/office/drawing/2014/main" id="{A1D01C3D-3F35-4CCA-A3EA-FF083E0DE978}"/>
              </a:ext>
            </a:extLst>
          </p:cNvPr>
          <p:cNvSpPr/>
          <p:nvPr/>
        </p:nvSpPr>
        <p:spPr>
          <a:xfrm>
            <a:off x="3810000" y="1371600"/>
            <a:ext cx="4572000" cy="1615827"/>
          </a:xfrm>
          <a:prstGeom prst="rect">
            <a:avLst/>
          </a:prstGeom>
        </p:spPr>
        <p:txBody>
          <a:bodyPr>
            <a:spAutoFit/>
          </a:bodyPr>
          <a:lstStyle/>
          <a:p>
            <a:pPr lvl="0"/>
            <a:r>
              <a:rPr lang="en-US" sz="900" dirty="0">
                <a:solidFill>
                  <a:prstClr val="black"/>
                </a:solidFill>
              </a:rPr>
              <a:t>mundodeportivo.com</a:t>
            </a:r>
          </a:p>
          <a:p>
            <a:pPr lvl="0"/>
            <a:r>
              <a:rPr lang="en-US" sz="900" dirty="0">
                <a:solidFill>
                  <a:prstClr val="black"/>
                </a:solidFill>
              </a:rPr>
              <a:t>mundohispanico.com</a:t>
            </a:r>
          </a:p>
          <a:p>
            <a:pPr lvl="0"/>
            <a:r>
              <a:rPr lang="en-US" sz="900" dirty="0">
                <a:solidFill>
                  <a:prstClr val="black"/>
                </a:solidFill>
              </a:rPr>
              <a:t>nascar.com</a:t>
            </a:r>
          </a:p>
          <a:p>
            <a:pPr lvl="0"/>
            <a:r>
              <a:rPr lang="en-US" sz="900" dirty="0">
                <a:solidFill>
                  <a:prstClr val="black"/>
                </a:solidFill>
              </a:rPr>
              <a:t>nationalenquirer.com</a:t>
            </a:r>
          </a:p>
          <a:p>
            <a:pPr lvl="0"/>
            <a:r>
              <a:rPr lang="en-US" sz="900" dirty="0">
                <a:solidFill>
                  <a:prstClr val="black"/>
                </a:solidFill>
              </a:rPr>
              <a:t>people.com</a:t>
            </a:r>
          </a:p>
          <a:p>
            <a:pPr lvl="0"/>
            <a:r>
              <a:rPr lang="en-US" sz="900" dirty="0">
                <a:solidFill>
                  <a:prstClr val="black"/>
                </a:solidFill>
              </a:rPr>
              <a:t>reddit.com</a:t>
            </a:r>
          </a:p>
          <a:p>
            <a:pPr lvl="0"/>
            <a:r>
              <a:rPr lang="en-US" sz="900" dirty="0" err="1">
                <a:solidFill>
                  <a:prstClr val="black"/>
                </a:solidFill>
              </a:rPr>
              <a:t>tmz</a:t>
            </a:r>
            <a:endParaRPr lang="en-US" sz="900" dirty="0">
              <a:solidFill>
                <a:prstClr val="black"/>
              </a:solidFill>
            </a:endParaRPr>
          </a:p>
          <a:p>
            <a:pPr lvl="0"/>
            <a:r>
              <a:rPr lang="en-US" sz="900" dirty="0" err="1">
                <a:solidFill>
                  <a:prstClr val="black"/>
                </a:solidFill>
              </a:rPr>
              <a:t>tunein.player</a:t>
            </a:r>
            <a:endParaRPr lang="en-US" sz="900" dirty="0">
              <a:solidFill>
                <a:prstClr val="black"/>
              </a:solidFill>
            </a:endParaRPr>
          </a:p>
          <a:p>
            <a:pPr lvl="0"/>
            <a:r>
              <a:rPr lang="en-US" sz="900" dirty="0">
                <a:solidFill>
                  <a:prstClr val="black"/>
                </a:solidFill>
              </a:rPr>
              <a:t>weather.com</a:t>
            </a:r>
          </a:p>
          <a:p>
            <a:pPr lvl="0"/>
            <a:r>
              <a:rPr lang="en-US" sz="900" dirty="0">
                <a:solidFill>
                  <a:prstClr val="black"/>
                </a:solidFill>
              </a:rPr>
              <a:t>wwlp.com</a:t>
            </a:r>
          </a:p>
          <a:p>
            <a:pPr lvl="0"/>
            <a:r>
              <a:rPr lang="en-US" sz="900" dirty="0">
                <a:solidFill>
                  <a:prstClr val="black"/>
                </a:solidFill>
              </a:rPr>
              <a:t>yahoo.com</a:t>
            </a:r>
            <a:endParaRPr lang="en-US" dirty="0"/>
          </a:p>
        </p:txBody>
      </p:sp>
    </p:spTree>
    <p:extLst>
      <p:ext uri="{BB962C8B-B14F-4D97-AF65-F5344CB8AC3E}">
        <p14:creationId xmlns:p14="http://schemas.microsoft.com/office/powerpoint/2010/main" val="2690702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SOCIAL PERFORMANCE</a:t>
            </a:r>
          </a:p>
          <a:p>
            <a:pPr algn="ctr"/>
            <a:r>
              <a:rPr lang="en-US" sz="3200" dirty="0"/>
              <a:t>FACEBOOK &amp; INSTAGRAM</a:t>
            </a:r>
          </a:p>
        </p:txBody>
      </p:sp>
    </p:spTree>
    <p:extLst>
      <p:ext uri="{BB962C8B-B14F-4D97-AF65-F5344CB8AC3E}">
        <p14:creationId xmlns:p14="http://schemas.microsoft.com/office/powerpoint/2010/main" val="732765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1371600" y="4495800"/>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5"/>
            <a:ext cx="8839200" cy="857250"/>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 OVERALL</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25" name="Picture 24">
            <a:extLst>
              <a:ext uri="{FF2B5EF4-FFF2-40B4-BE49-F238E27FC236}">
                <a16:creationId xmlns:a16="http://schemas.microsoft.com/office/drawing/2014/main" id="{373ABF45-7DEC-4D41-9DC4-4217B826CB8C}"/>
              </a:ext>
            </a:extLst>
          </p:cNvPr>
          <p:cNvPicPr>
            <a:picLocks noChangeAspect="1"/>
          </p:cNvPicPr>
          <p:nvPr/>
        </p:nvPicPr>
        <p:blipFill>
          <a:blip r:embed="rId5"/>
          <a:stretch>
            <a:fillRect/>
          </a:stretch>
        </p:blipFill>
        <p:spPr>
          <a:xfrm>
            <a:off x="1447800" y="1295400"/>
            <a:ext cx="5762625" cy="1685925"/>
          </a:xfrm>
          <a:prstGeom prst="rect">
            <a:avLst/>
          </a:prstGeom>
        </p:spPr>
      </p:pic>
      <p:pic>
        <p:nvPicPr>
          <p:cNvPr id="26" name="Picture 25">
            <a:extLst>
              <a:ext uri="{FF2B5EF4-FFF2-40B4-BE49-F238E27FC236}">
                <a16:creationId xmlns:a16="http://schemas.microsoft.com/office/drawing/2014/main" id="{1CED0B11-D8E9-4217-A658-282094DB3AA8}"/>
              </a:ext>
            </a:extLst>
          </p:cNvPr>
          <p:cNvPicPr>
            <a:picLocks noChangeAspect="1"/>
          </p:cNvPicPr>
          <p:nvPr/>
        </p:nvPicPr>
        <p:blipFill>
          <a:blip r:embed="rId6"/>
          <a:stretch>
            <a:fillRect/>
          </a:stretch>
        </p:blipFill>
        <p:spPr>
          <a:xfrm>
            <a:off x="457200" y="3276600"/>
            <a:ext cx="8001000" cy="1909604"/>
          </a:xfrm>
          <a:prstGeom prst="rect">
            <a:avLst/>
          </a:prstGeom>
        </p:spPr>
      </p:pic>
    </p:spTree>
    <p:extLst>
      <p:ext uri="{BB962C8B-B14F-4D97-AF65-F5344CB8AC3E}">
        <p14:creationId xmlns:p14="http://schemas.microsoft.com/office/powerpoint/2010/main" val="3739211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ENGLISH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Text Placeholder 3">
            <a:extLst>
              <a:ext uri="{FF2B5EF4-FFF2-40B4-BE49-F238E27FC236}">
                <a16:creationId xmlns:a16="http://schemas.microsoft.com/office/drawing/2014/main" id="{374F9A79-5E88-4AAA-AF64-BF8B51E15279}"/>
              </a:ext>
            </a:extLst>
          </p:cNvPr>
          <p:cNvSpPr txBox="1">
            <a:spLocks/>
          </p:cNvSpPr>
          <p:nvPr/>
        </p:nvSpPr>
        <p:spPr>
          <a:xfrm>
            <a:off x="838200" y="4419600"/>
            <a:ext cx="3754147" cy="18502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  </a:t>
            </a:r>
            <a:r>
              <a:rPr lang="en-US" sz="1400" dirty="0">
                <a:solidFill>
                  <a:prstClr val="black"/>
                </a:solidFill>
                <a:latin typeface="Calibri Light" panose="020F0302020204030204"/>
              </a:rPr>
              <a:t>1,371,037</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7391</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0.54%</a:t>
            </a:r>
          </a:p>
          <a:p>
            <a:pPr marL="0" indent="0" algn="ctr">
              <a:buNone/>
            </a:pPr>
            <a:endParaRPr lang="en-US" sz="1200" dirty="0">
              <a:highlight>
                <a:srgbClr val="FFFF00"/>
              </a:highlight>
            </a:endParaRPr>
          </a:p>
          <a:p>
            <a:pPr algn="ctr"/>
            <a:endParaRPr lang="en-US" sz="1100" i="1" dirty="0">
              <a:solidFill>
                <a:schemeClr val="tx2"/>
              </a:solidFill>
              <a:highlight>
                <a:srgbClr val="FFFF00"/>
              </a:highlight>
            </a:endParaRPr>
          </a:p>
          <a:p>
            <a:pPr algn="ctr"/>
            <a:endParaRPr lang="en-US" sz="1200" dirty="0">
              <a:solidFill>
                <a:srgbClr val="5C5E63"/>
              </a:solidFill>
            </a:endParaRPr>
          </a:p>
          <a:p>
            <a:pPr algn="ctr"/>
            <a:endParaRPr lang="en-US" sz="1100" dirty="0"/>
          </a:p>
        </p:txBody>
      </p:sp>
      <p:sp>
        <p:nvSpPr>
          <p:cNvPr id="2" name="Rectangle 1">
            <a:extLst>
              <a:ext uri="{FF2B5EF4-FFF2-40B4-BE49-F238E27FC236}">
                <a16:creationId xmlns:a16="http://schemas.microsoft.com/office/drawing/2014/main" id="{77E66ECE-DD3A-44D9-B399-9C7329A278BC}"/>
              </a:ext>
            </a:extLst>
          </p:cNvPr>
          <p:cNvSpPr/>
          <p:nvPr/>
        </p:nvSpPr>
        <p:spPr>
          <a:xfrm>
            <a:off x="4191000" y="4419600"/>
            <a:ext cx="4572000" cy="1261884"/>
          </a:xfrm>
          <a:prstGeom prst="rect">
            <a:avLst/>
          </a:prstGeom>
        </p:spPr>
        <p:txBody>
          <a:bodyPr>
            <a:spAutoFit/>
          </a:bodyPr>
          <a:lstStyle/>
          <a:p>
            <a:pPr lvl="0" algn="ctr">
              <a:spcBef>
                <a:spcPts val="750"/>
              </a:spcBef>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193,757</a:t>
            </a:r>
          </a:p>
          <a:p>
            <a:pPr lvl="0" algn="ctr">
              <a:spcBef>
                <a:spcPts val="750"/>
              </a:spcBef>
            </a:pPr>
            <a:r>
              <a:rPr lang="en-US" sz="1400" b="1" dirty="0">
                <a:solidFill>
                  <a:srgbClr val="FF8A00">
                    <a:alpha val="100000"/>
                  </a:srgbClr>
                </a:solidFill>
                <a:latin typeface="Arial"/>
              </a:rPr>
              <a:t>LIKES/LOVES: </a:t>
            </a:r>
            <a:r>
              <a:rPr lang="en-US" sz="1400" dirty="0">
                <a:solidFill>
                  <a:prstClr val="black"/>
                </a:solidFill>
                <a:latin typeface="Calibri Light" panose="020F0302020204030204"/>
              </a:rPr>
              <a:t>203  </a:t>
            </a:r>
          </a:p>
          <a:p>
            <a:pPr lvl="0" algn="ctr">
              <a:spcBef>
                <a:spcPts val="750"/>
              </a:spcBef>
            </a:pPr>
            <a:r>
              <a:rPr lang="en-US" sz="1400" b="1" dirty="0">
                <a:solidFill>
                  <a:srgbClr val="FF8A00">
                    <a:alpha val="100000"/>
                  </a:srgbClr>
                </a:solidFill>
                <a:latin typeface="Arial"/>
              </a:rPr>
              <a:t>COMMENTS: </a:t>
            </a:r>
            <a:r>
              <a:rPr lang="en-US" sz="1400" dirty="0">
                <a:solidFill>
                  <a:prstClr val="black"/>
                </a:solidFill>
                <a:latin typeface="Calibri Light" panose="020F0302020204030204"/>
              </a:rPr>
              <a:t>42</a:t>
            </a:r>
          </a:p>
          <a:p>
            <a:pPr lvl="0" algn="ctr">
              <a:spcBef>
                <a:spcPts val="750"/>
              </a:spcBef>
            </a:pPr>
            <a:r>
              <a:rPr lang="en-US" sz="1400" b="1" dirty="0">
                <a:solidFill>
                  <a:srgbClr val="FF8A00">
                    <a:alpha val="100000"/>
                  </a:srgbClr>
                </a:solidFill>
                <a:latin typeface="Arial"/>
              </a:rPr>
              <a:t>SHARES:   </a:t>
            </a:r>
            <a:r>
              <a:rPr lang="en-US" sz="1400" dirty="0">
                <a:solidFill>
                  <a:prstClr val="black"/>
                </a:solidFill>
                <a:latin typeface="Calibri Light" panose="020F0302020204030204"/>
              </a:rPr>
              <a:t>38</a:t>
            </a:r>
          </a:p>
        </p:txBody>
      </p:sp>
      <p:graphicFrame>
        <p:nvGraphicFramePr>
          <p:cNvPr id="4" name="Table 3">
            <a:extLst>
              <a:ext uri="{FF2B5EF4-FFF2-40B4-BE49-F238E27FC236}">
                <a16:creationId xmlns:a16="http://schemas.microsoft.com/office/drawing/2014/main" id="{007A9DAA-C126-4A5E-911F-235F0E4684F2}"/>
              </a:ext>
            </a:extLst>
          </p:cNvPr>
          <p:cNvGraphicFramePr>
            <a:graphicFrameLocks noGrp="1"/>
          </p:cNvGraphicFramePr>
          <p:nvPr>
            <p:extLst>
              <p:ext uri="{D42A27DB-BD31-4B8C-83A1-F6EECF244321}">
                <p14:modId xmlns:p14="http://schemas.microsoft.com/office/powerpoint/2010/main" val="3689439005"/>
              </p:ext>
            </p:extLst>
          </p:nvPr>
        </p:nvGraphicFramePr>
        <p:xfrm>
          <a:off x="533400" y="2362200"/>
          <a:ext cx="7924802" cy="1562100"/>
        </p:xfrm>
        <a:graphic>
          <a:graphicData uri="http://schemas.openxmlformats.org/drawingml/2006/table">
            <a:tbl>
              <a:tblPr/>
              <a:tblGrid>
                <a:gridCol w="4063510">
                  <a:extLst>
                    <a:ext uri="{9D8B030D-6E8A-4147-A177-3AD203B41FA5}">
                      <a16:colId xmlns:a16="http://schemas.microsoft.com/office/drawing/2014/main" val="3511767422"/>
                    </a:ext>
                  </a:extLst>
                </a:gridCol>
                <a:gridCol w="1114128">
                  <a:extLst>
                    <a:ext uri="{9D8B030D-6E8A-4147-A177-3AD203B41FA5}">
                      <a16:colId xmlns:a16="http://schemas.microsoft.com/office/drawing/2014/main" val="262170280"/>
                    </a:ext>
                  </a:extLst>
                </a:gridCol>
                <a:gridCol w="1114128">
                  <a:extLst>
                    <a:ext uri="{9D8B030D-6E8A-4147-A177-3AD203B41FA5}">
                      <a16:colId xmlns:a16="http://schemas.microsoft.com/office/drawing/2014/main" val="3518189781"/>
                    </a:ext>
                  </a:extLst>
                </a:gridCol>
                <a:gridCol w="778363">
                  <a:extLst>
                    <a:ext uri="{9D8B030D-6E8A-4147-A177-3AD203B41FA5}">
                      <a16:colId xmlns:a16="http://schemas.microsoft.com/office/drawing/2014/main" val="3781001730"/>
                    </a:ext>
                  </a:extLst>
                </a:gridCol>
                <a:gridCol w="854673">
                  <a:extLst>
                    <a:ext uri="{9D8B030D-6E8A-4147-A177-3AD203B41FA5}">
                      <a16:colId xmlns:a16="http://schemas.microsoft.com/office/drawing/2014/main" val="3742703639"/>
                    </a:ext>
                  </a:extLst>
                </a:gridCol>
              </a:tblGrid>
              <a:tr h="228600">
                <a:tc>
                  <a:txBody>
                    <a:bodyPr/>
                    <a:lstStyle/>
                    <a:p>
                      <a:pPr algn="l" fontAlgn="b"/>
                      <a:r>
                        <a:rPr lang="en-US" sz="1100" b="1" i="0" u="none" strike="noStrike">
                          <a:solidFill>
                            <a:srgbClr val="FFFFFF"/>
                          </a:solidFill>
                          <a:effectLst/>
                          <a:latin typeface="Calibri" panose="020F0502020204030204" pitchFamily="34" charset="0"/>
                        </a:rPr>
                        <a:t>English Ad 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Impressions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Total Ad Reach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Clicks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CTR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EA9DB"/>
                    </a:solidFill>
                  </a:tcPr>
                </a:tc>
                <a:extLst>
                  <a:ext uri="{0D108BD9-81ED-4DB2-BD59-A6C34878D82A}">
                    <a16:rowId xmlns:a16="http://schemas.microsoft.com/office/drawing/2014/main" val="203207982"/>
                  </a:ext>
                </a:extLst>
              </a:tr>
              <a:tr h="190500">
                <a:tc>
                  <a:txBody>
                    <a:bodyPr/>
                    <a:lstStyle/>
                    <a:p>
                      <a:pPr algn="l" fontAlgn="b"/>
                      <a:r>
                        <a:rPr lang="en-US" sz="1100" b="0" i="0" u="none" strike="noStrike" dirty="0">
                          <a:solidFill>
                            <a:srgbClr val="000000"/>
                          </a:solidFill>
                          <a:effectLst/>
                          <a:latin typeface="Calibri" panose="020F0502020204030204" pitchFamily="34" charset="0"/>
                        </a:rPr>
                        <a:t>153811_Auto_Bourne-Sandwich_Zips_A18+_English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208999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111625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0.48%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32427152"/>
                  </a:ext>
                </a:extLst>
              </a:tr>
              <a:tr h="190500">
                <a:tc>
                  <a:txBody>
                    <a:bodyPr/>
                    <a:lstStyle/>
                    <a:p>
                      <a:pPr algn="l" fontAlgn="b"/>
                      <a:r>
                        <a:rPr lang="en-US" sz="1100" b="0" i="0" u="none" strike="noStrike" dirty="0">
                          <a:solidFill>
                            <a:srgbClr val="000000"/>
                          </a:solidFill>
                          <a:effectLst/>
                          <a:latin typeface="Calibri" panose="020F0502020204030204" pitchFamily="34" charset="0"/>
                        </a:rPr>
                        <a:t>153811_Auto_Brockton_Zips_A18+_English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164556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118004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0.62%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44890324"/>
                  </a:ext>
                </a:extLst>
              </a:tr>
              <a:tr h="190500">
                <a:tc>
                  <a:txBody>
                    <a:bodyPr/>
                    <a:lstStyle/>
                    <a:p>
                      <a:pPr algn="l" fontAlgn="b"/>
                      <a:r>
                        <a:rPr lang="en-US" sz="1100" b="0" i="0" u="none" strike="noStrike" dirty="0">
                          <a:solidFill>
                            <a:srgbClr val="000000"/>
                          </a:solidFill>
                          <a:effectLst/>
                          <a:latin typeface="Calibri" panose="020F0502020204030204" pitchFamily="34" charset="0"/>
                        </a:rPr>
                        <a:t>153811_Auto_Gloucester_Zips_A18+_English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204638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100917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1127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0.55%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55961293"/>
                  </a:ext>
                </a:extLst>
              </a:tr>
              <a:tr h="190500">
                <a:tc>
                  <a:txBody>
                    <a:bodyPr/>
                    <a:lstStyle/>
                    <a:p>
                      <a:pPr algn="l" fontAlgn="b"/>
                      <a:r>
                        <a:rPr lang="en-US" sz="1100" b="0" i="0" u="none" strike="noStrike">
                          <a:solidFill>
                            <a:srgbClr val="000000"/>
                          </a:solidFill>
                          <a:effectLst/>
                          <a:latin typeface="Calibri" panose="020F0502020204030204" pitchFamily="34" charset="0"/>
                        </a:rPr>
                        <a:t>153811_Auto_Holyoke_Zips_A18+_English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186079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131498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1212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0.65%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2908568"/>
                  </a:ext>
                </a:extLst>
              </a:tr>
              <a:tr h="190500">
                <a:tc>
                  <a:txBody>
                    <a:bodyPr/>
                    <a:lstStyle/>
                    <a:p>
                      <a:pPr algn="l" fontAlgn="b"/>
                      <a:r>
                        <a:rPr lang="en-US" sz="1100" b="0" i="0" u="none" strike="noStrike" dirty="0">
                          <a:solidFill>
                            <a:srgbClr val="000000"/>
                          </a:solidFill>
                          <a:effectLst/>
                          <a:latin typeface="Calibri" panose="020F0502020204030204" pitchFamily="34" charset="0"/>
                        </a:rPr>
                        <a:t>153811_Auto_Lowell_Zips_A18+_English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205981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127912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955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0.46%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99711311"/>
                  </a:ext>
                </a:extLst>
              </a:tr>
              <a:tr h="190500">
                <a:tc>
                  <a:txBody>
                    <a:bodyPr/>
                    <a:lstStyle/>
                    <a:p>
                      <a:pPr algn="l" fontAlgn="b"/>
                      <a:r>
                        <a:rPr lang="en-US" sz="1100" b="0" i="0" u="none" strike="noStrike">
                          <a:solidFill>
                            <a:srgbClr val="000000"/>
                          </a:solidFill>
                          <a:effectLst/>
                          <a:latin typeface="Calibri" panose="020F0502020204030204" pitchFamily="34" charset="0"/>
                        </a:rPr>
                        <a:t>153811_Auto_Plymouth_Zips_A18+_English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184438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117263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1410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0.76%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84936930"/>
                  </a:ext>
                </a:extLst>
              </a:tr>
              <a:tr h="190500">
                <a:tc>
                  <a:txBody>
                    <a:bodyPr/>
                    <a:lstStyle/>
                    <a:p>
                      <a:pPr algn="l" fontAlgn="b"/>
                      <a:r>
                        <a:rPr lang="en-US" sz="1100" b="0" i="0" u="none" strike="noStrike">
                          <a:solidFill>
                            <a:srgbClr val="000000"/>
                          </a:solidFill>
                          <a:effectLst/>
                          <a:latin typeface="Calibri" panose="020F0502020204030204" pitchFamily="34" charset="0"/>
                        </a:rPr>
                        <a:t>153811_Auto_Salem_Zips_A18+_English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216346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131848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1204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6681216"/>
                  </a:ext>
                </a:extLst>
              </a:tr>
            </a:tbl>
          </a:graphicData>
        </a:graphic>
      </p:graphicFrame>
    </p:spTree>
    <p:extLst>
      <p:ext uri="{BB962C8B-B14F-4D97-AF65-F5344CB8AC3E}">
        <p14:creationId xmlns:p14="http://schemas.microsoft.com/office/powerpoint/2010/main" val="238210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SPANISH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Text Placeholder 3">
            <a:extLst>
              <a:ext uri="{FF2B5EF4-FFF2-40B4-BE49-F238E27FC236}">
                <a16:creationId xmlns:a16="http://schemas.microsoft.com/office/drawing/2014/main" id="{374F9A79-5E88-4AAA-AF64-BF8B51E15279}"/>
              </a:ext>
            </a:extLst>
          </p:cNvPr>
          <p:cNvSpPr txBox="1">
            <a:spLocks/>
          </p:cNvSpPr>
          <p:nvPr/>
        </p:nvSpPr>
        <p:spPr>
          <a:xfrm>
            <a:off x="762000" y="4529316"/>
            <a:ext cx="3754147" cy="18502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a:t>
            </a:r>
            <a:r>
              <a:rPr lang="en-US" sz="1400" dirty="0">
                <a:solidFill>
                  <a:prstClr val="black"/>
                </a:solidFill>
                <a:latin typeface="Calibri Light" panose="020F0302020204030204"/>
              </a:rPr>
              <a:t>:  713,816</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3,669</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0.51%</a:t>
            </a:r>
          </a:p>
          <a:p>
            <a:pPr marL="0" indent="0" algn="ctr">
              <a:buNone/>
            </a:pPr>
            <a:endParaRPr lang="en-US" sz="1200" dirty="0">
              <a:highlight>
                <a:srgbClr val="FFFF00"/>
              </a:highlight>
            </a:endParaRPr>
          </a:p>
          <a:p>
            <a:pPr algn="ctr"/>
            <a:endParaRPr lang="en-US" sz="1100" i="1" dirty="0">
              <a:solidFill>
                <a:schemeClr val="tx2"/>
              </a:solidFill>
              <a:highlight>
                <a:srgbClr val="FFFF00"/>
              </a:highlight>
            </a:endParaRPr>
          </a:p>
          <a:p>
            <a:pPr algn="ctr"/>
            <a:endParaRPr lang="en-US" sz="1200" dirty="0">
              <a:solidFill>
                <a:srgbClr val="5C5E63"/>
              </a:solidFill>
            </a:endParaRPr>
          </a:p>
          <a:p>
            <a:pPr algn="ctr"/>
            <a:endParaRPr lang="en-US" sz="1100" dirty="0"/>
          </a:p>
        </p:txBody>
      </p:sp>
      <p:sp>
        <p:nvSpPr>
          <p:cNvPr id="2" name="Rectangle 1">
            <a:extLst>
              <a:ext uri="{FF2B5EF4-FFF2-40B4-BE49-F238E27FC236}">
                <a16:creationId xmlns:a16="http://schemas.microsoft.com/office/drawing/2014/main" id="{77E66ECE-DD3A-44D9-B399-9C7329A278BC}"/>
              </a:ext>
            </a:extLst>
          </p:cNvPr>
          <p:cNvSpPr/>
          <p:nvPr/>
        </p:nvSpPr>
        <p:spPr>
          <a:xfrm>
            <a:off x="4114800" y="4529316"/>
            <a:ext cx="4572000" cy="1261884"/>
          </a:xfrm>
          <a:prstGeom prst="rect">
            <a:avLst/>
          </a:prstGeom>
        </p:spPr>
        <p:txBody>
          <a:bodyPr>
            <a:spAutoFit/>
          </a:bodyPr>
          <a:lstStyle/>
          <a:p>
            <a:pPr lvl="0" algn="ctr">
              <a:spcBef>
                <a:spcPts val="750"/>
              </a:spcBef>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85,684</a:t>
            </a:r>
          </a:p>
          <a:p>
            <a:pPr lvl="0" algn="ctr">
              <a:spcBef>
                <a:spcPts val="750"/>
              </a:spcBef>
            </a:pPr>
            <a:r>
              <a:rPr lang="en-US" sz="1400" b="1" dirty="0">
                <a:solidFill>
                  <a:srgbClr val="FF8A00">
                    <a:alpha val="100000"/>
                  </a:srgbClr>
                </a:solidFill>
                <a:latin typeface="Arial"/>
              </a:rPr>
              <a:t>LIKES/LOVES: </a:t>
            </a:r>
            <a:r>
              <a:rPr lang="en-US" sz="1200" dirty="0">
                <a:solidFill>
                  <a:prstClr val="black"/>
                </a:solidFill>
              </a:rPr>
              <a:t> </a:t>
            </a:r>
            <a:r>
              <a:rPr lang="en-US" sz="1400" dirty="0">
                <a:solidFill>
                  <a:prstClr val="black"/>
                </a:solidFill>
                <a:latin typeface="Calibri Light" panose="020F0302020204030204"/>
              </a:rPr>
              <a:t>108</a:t>
            </a:r>
          </a:p>
          <a:p>
            <a:pPr lvl="0" algn="ctr">
              <a:spcBef>
                <a:spcPts val="750"/>
              </a:spcBef>
            </a:pPr>
            <a:r>
              <a:rPr lang="en-US" sz="1400" b="1" dirty="0">
                <a:solidFill>
                  <a:srgbClr val="FF8A00">
                    <a:alpha val="100000"/>
                  </a:srgbClr>
                </a:solidFill>
                <a:latin typeface="Arial"/>
              </a:rPr>
              <a:t>COMMENTS: </a:t>
            </a:r>
            <a:r>
              <a:rPr lang="en-US" sz="1400" dirty="0">
                <a:solidFill>
                  <a:prstClr val="black"/>
                </a:solidFill>
                <a:latin typeface="Calibri Light" panose="020F0302020204030204"/>
              </a:rPr>
              <a:t>5</a:t>
            </a:r>
          </a:p>
          <a:p>
            <a:pPr lvl="0" algn="ctr">
              <a:spcBef>
                <a:spcPts val="750"/>
              </a:spcBef>
            </a:pPr>
            <a:r>
              <a:rPr lang="en-US" sz="1400" b="1" dirty="0">
                <a:solidFill>
                  <a:srgbClr val="FF8A00">
                    <a:alpha val="100000"/>
                  </a:srgbClr>
                </a:solidFill>
                <a:latin typeface="Arial"/>
              </a:rPr>
              <a:t>SHARES:   </a:t>
            </a:r>
            <a:r>
              <a:rPr lang="en-US" sz="1400" dirty="0">
                <a:solidFill>
                  <a:prstClr val="black"/>
                </a:solidFill>
                <a:latin typeface="Calibri Light" panose="020F0302020204030204"/>
              </a:rPr>
              <a:t>9</a:t>
            </a:r>
          </a:p>
        </p:txBody>
      </p:sp>
      <p:graphicFrame>
        <p:nvGraphicFramePr>
          <p:cNvPr id="4" name="Table 3">
            <a:extLst>
              <a:ext uri="{FF2B5EF4-FFF2-40B4-BE49-F238E27FC236}">
                <a16:creationId xmlns:a16="http://schemas.microsoft.com/office/drawing/2014/main" id="{1BE5EBBA-3787-4160-A02C-8517CB335C39}"/>
              </a:ext>
            </a:extLst>
          </p:cNvPr>
          <p:cNvGraphicFramePr>
            <a:graphicFrameLocks noGrp="1"/>
          </p:cNvGraphicFramePr>
          <p:nvPr>
            <p:extLst>
              <p:ext uri="{D42A27DB-BD31-4B8C-83A1-F6EECF244321}">
                <p14:modId xmlns:p14="http://schemas.microsoft.com/office/powerpoint/2010/main" val="2875971294"/>
              </p:ext>
            </p:extLst>
          </p:nvPr>
        </p:nvGraphicFramePr>
        <p:xfrm>
          <a:off x="533400" y="2362200"/>
          <a:ext cx="8000999" cy="1524000"/>
        </p:xfrm>
        <a:graphic>
          <a:graphicData uri="http://schemas.openxmlformats.org/drawingml/2006/table">
            <a:tbl>
              <a:tblPr/>
              <a:tblGrid>
                <a:gridCol w="4102582">
                  <a:extLst>
                    <a:ext uri="{9D8B030D-6E8A-4147-A177-3AD203B41FA5}">
                      <a16:colId xmlns:a16="http://schemas.microsoft.com/office/drawing/2014/main" val="3062632003"/>
                    </a:ext>
                  </a:extLst>
                </a:gridCol>
                <a:gridCol w="1124840">
                  <a:extLst>
                    <a:ext uri="{9D8B030D-6E8A-4147-A177-3AD203B41FA5}">
                      <a16:colId xmlns:a16="http://schemas.microsoft.com/office/drawing/2014/main" val="131330080"/>
                    </a:ext>
                  </a:extLst>
                </a:gridCol>
                <a:gridCol w="1124840">
                  <a:extLst>
                    <a:ext uri="{9D8B030D-6E8A-4147-A177-3AD203B41FA5}">
                      <a16:colId xmlns:a16="http://schemas.microsoft.com/office/drawing/2014/main" val="3774980404"/>
                    </a:ext>
                  </a:extLst>
                </a:gridCol>
                <a:gridCol w="785846">
                  <a:extLst>
                    <a:ext uri="{9D8B030D-6E8A-4147-A177-3AD203B41FA5}">
                      <a16:colId xmlns:a16="http://schemas.microsoft.com/office/drawing/2014/main" val="1469776439"/>
                    </a:ext>
                  </a:extLst>
                </a:gridCol>
                <a:gridCol w="862891">
                  <a:extLst>
                    <a:ext uri="{9D8B030D-6E8A-4147-A177-3AD203B41FA5}">
                      <a16:colId xmlns:a16="http://schemas.microsoft.com/office/drawing/2014/main" val="4284892189"/>
                    </a:ext>
                  </a:extLst>
                </a:gridCol>
              </a:tblGrid>
              <a:tr h="190500">
                <a:tc>
                  <a:txBody>
                    <a:bodyPr/>
                    <a:lstStyle/>
                    <a:p>
                      <a:pPr algn="l" fontAlgn="b"/>
                      <a:r>
                        <a:rPr lang="en-US" sz="1100" b="1" i="0" u="none" strike="noStrike">
                          <a:solidFill>
                            <a:srgbClr val="FFFFFF"/>
                          </a:solidFill>
                          <a:effectLst/>
                          <a:latin typeface="Calibri" panose="020F0502020204030204" pitchFamily="34" charset="0"/>
                        </a:rPr>
                        <a:t>Spanish Ad Set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Impressions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Total Ad Reach</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Clicks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n-US" sz="1100" b="1" i="0" u="none" strike="noStrike">
                          <a:solidFill>
                            <a:srgbClr val="FFFFFF"/>
                          </a:solidFill>
                          <a:effectLst/>
                          <a:latin typeface="Calibri" panose="020F0502020204030204" pitchFamily="34" charset="0"/>
                        </a:rPr>
                        <a:t>CTR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8EA9DB"/>
                    </a:solidFill>
                  </a:tcPr>
                </a:tc>
                <a:extLst>
                  <a:ext uri="{0D108BD9-81ED-4DB2-BD59-A6C34878D82A}">
                    <a16:rowId xmlns:a16="http://schemas.microsoft.com/office/drawing/2014/main" val="4159164075"/>
                  </a:ext>
                </a:extLst>
              </a:tr>
              <a:tr h="190500">
                <a:tc>
                  <a:txBody>
                    <a:bodyPr/>
                    <a:lstStyle/>
                    <a:p>
                      <a:pPr algn="l" fontAlgn="b"/>
                      <a:r>
                        <a:rPr lang="en-US" sz="1100" b="0" i="0" u="none" strike="noStrike" dirty="0">
                          <a:solidFill>
                            <a:srgbClr val="000000"/>
                          </a:solidFill>
                          <a:effectLst/>
                          <a:latin typeface="Calibri" panose="020F0502020204030204" pitchFamily="34" charset="0"/>
                        </a:rPr>
                        <a:t>153811_Auto_Bourne-Sandwich_Zips_A18+_Spanish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47287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25812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0883555"/>
                  </a:ext>
                </a:extLst>
              </a:tr>
              <a:tr h="190500">
                <a:tc>
                  <a:txBody>
                    <a:bodyPr/>
                    <a:lstStyle/>
                    <a:p>
                      <a:pPr algn="l" fontAlgn="b"/>
                      <a:r>
                        <a:rPr lang="en-US" sz="1100" b="0" i="0" u="none" strike="noStrike" dirty="0">
                          <a:solidFill>
                            <a:srgbClr val="000000"/>
                          </a:solidFill>
                          <a:effectLst/>
                          <a:latin typeface="Calibri" panose="020F0502020204030204" pitchFamily="34" charset="0"/>
                        </a:rPr>
                        <a:t>153811_Auto_Brockton_Zips_A18+_Spanish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124197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75045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0138447"/>
                  </a:ext>
                </a:extLst>
              </a:tr>
              <a:tr h="190500">
                <a:tc>
                  <a:txBody>
                    <a:bodyPr/>
                    <a:lstStyle/>
                    <a:p>
                      <a:pPr algn="l" fontAlgn="b"/>
                      <a:r>
                        <a:rPr lang="en-US" sz="1100" b="0" i="0" u="none" strike="noStrike">
                          <a:solidFill>
                            <a:srgbClr val="000000"/>
                          </a:solidFill>
                          <a:effectLst/>
                          <a:latin typeface="Calibri" panose="020F0502020204030204" pitchFamily="34" charset="0"/>
                        </a:rPr>
                        <a:t>153811_Auto_Gloucester_Zips_A18+_Spanish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72321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33289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4458438"/>
                  </a:ext>
                </a:extLst>
              </a:tr>
              <a:tr h="190500">
                <a:tc>
                  <a:txBody>
                    <a:bodyPr/>
                    <a:lstStyle/>
                    <a:p>
                      <a:pPr algn="l" fontAlgn="b"/>
                      <a:r>
                        <a:rPr lang="en-US" sz="1100" b="0" i="0" u="none" strike="noStrike">
                          <a:solidFill>
                            <a:srgbClr val="000000"/>
                          </a:solidFill>
                          <a:effectLst/>
                          <a:latin typeface="Calibri" panose="020F0502020204030204" pitchFamily="34" charset="0"/>
                        </a:rPr>
                        <a:t>153811_Auto_Holyoke_Zips_A18+_Spanish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145421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88602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6844194"/>
                  </a:ext>
                </a:extLst>
              </a:tr>
              <a:tr h="190500">
                <a:tc>
                  <a:txBody>
                    <a:bodyPr/>
                    <a:lstStyle/>
                    <a:p>
                      <a:pPr algn="l" fontAlgn="b"/>
                      <a:r>
                        <a:rPr lang="en-US" sz="1100" b="0" i="0" u="none" strike="noStrike">
                          <a:solidFill>
                            <a:srgbClr val="000000"/>
                          </a:solidFill>
                          <a:effectLst/>
                          <a:latin typeface="Calibri" panose="020F0502020204030204" pitchFamily="34" charset="0"/>
                        </a:rPr>
                        <a:t>153811_Auto_Lowell_Zips_A18+_Spanish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140415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87612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831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0810329"/>
                  </a:ext>
                </a:extLst>
              </a:tr>
              <a:tr h="190500">
                <a:tc>
                  <a:txBody>
                    <a:bodyPr/>
                    <a:lstStyle/>
                    <a:p>
                      <a:pPr algn="l" fontAlgn="b"/>
                      <a:r>
                        <a:rPr lang="en-US" sz="1100" b="0" i="0" u="none" strike="noStrike">
                          <a:solidFill>
                            <a:srgbClr val="000000"/>
                          </a:solidFill>
                          <a:effectLst/>
                          <a:latin typeface="Calibri" panose="020F0502020204030204" pitchFamily="34" charset="0"/>
                        </a:rPr>
                        <a:t>153811_Auto_Plymouth_Zips_A18+_Spanish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63937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29823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232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0918175"/>
                  </a:ext>
                </a:extLst>
              </a:tr>
              <a:tr h="190500">
                <a:tc>
                  <a:txBody>
                    <a:bodyPr/>
                    <a:lstStyle/>
                    <a:p>
                      <a:pPr algn="l" fontAlgn="b"/>
                      <a:r>
                        <a:rPr lang="en-US" sz="1100" b="0" i="0" u="none" strike="noStrike">
                          <a:solidFill>
                            <a:srgbClr val="000000"/>
                          </a:solidFill>
                          <a:effectLst/>
                          <a:latin typeface="Calibri" panose="020F0502020204030204" pitchFamily="34" charset="0"/>
                        </a:rPr>
                        <a:t>153811_Auto_Salem_Zips_A18+_Spanish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120238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71931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619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453470"/>
                  </a:ext>
                </a:extLst>
              </a:tr>
            </a:tbl>
          </a:graphicData>
        </a:graphic>
      </p:graphicFrame>
    </p:spTree>
    <p:extLst>
      <p:ext uri="{BB962C8B-B14F-4D97-AF65-F5344CB8AC3E}">
        <p14:creationId xmlns:p14="http://schemas.microsoft.com/office/powerpoint/2010/main" val="1406344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AUDIENCE INSIGHTS</a:t>
            </a:r>
          </a:p>
          <a:p>
            <a:pPr marL="0" marR="0" lvl="0" indent="0" algn="l" fontAlgn="base">
              <a:lnSpc>
                <a:spcPct val="100000"/>
              </a:lnSpc>
            </a:pPr>
            <a:endParaRPr lang="en-US" sz="3000" u="none" spc="0" dirty="0">
              <a:solidFill>
                <a:srgbClr val="333333">
                  <a:alpha val="100000"/>
                </a:srgbClr>
              </a:solidFill>
              <a:latin typeface="Arial"/>
            </a:endParaRPr>
          </a:p>
        </p:txBody>
      </p:sp>
      <p:pic>
        <p:nvPicPr>
          <p:cNvPr id="11" name="Picture 10">
            <a:extLst>
              <a:ext uri="{FF2B5EF4-FFF2-40B4-BE49-F238E27FC236}">
                <a16:creationId xmlns:a16="http://schemas.microsoft.com/office/drawing/2014/main" id="{A055BF56-1A4C-4D45-876A-D31217AA6BA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7" name="Picture 6">
            <a:extLst>
              <a:ext uri="{FF2B5EF4-FFF2-40B4-BE49-F238E27FC236}">
                <a16:creationId xmlns:a16="http://schemas.microsoft.com/office/drawing/2014/main" id="{40B40449-C825-4709-9E89-F13540074BF3}"/>
              </a:ext>
            </a:extLst>
          </p:cNvPr>
          <p:cNvPicPr>
            <a:picLocks noChangeAspect="1"/>
          </p:cNvPicPr>
          <p:nvPr/>
        </p:nvPicPr>
        <p:blipFill>
          <a:blip r:embed="rId5"/>
          <a:stretch>
            <a:fillRect/>
          </a:stretch>
        </p:blipFill>
        <p:spPr>
          <a:xfrm>
            <a:off x="533400" y="2286000"/>
            <a:ext cx="8229600" cy="2516554"/>
          </a:xfrm>
          <a:prstGeom prst="rect">
            <a:avLst/>
          </a:prstGeom>
        </p:spPr>
      </p:pic>
    </p:spTree>
    <p:extLst>
      <p:ext uri="{BB962C8B-B14F-4D97-AF65-F5344CB8AC3E}">
        <p14:creationId xmlns:p14="http://schemas.microsoft.com/office/powerpoint/2010/main" val="884483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800" name="Google Shape;800;g5bd05580ac_0_1"/>
          <p:cNvSpPr/>
          <p:nvPr/>
        </p:nvSpPr>
        <p:spPr>
          <a:xfrm>
            <a:off x="3479574" y="2611355"/>
            <a:ext cx="1906552" cy="1146751"/>
          </a:xfrm>
          <a:prstGeom prst="rect">
            <a:avLst/>
          </a:prstGeom>
          <a:noFill/>
          <a:ln>
            <a:noFill/>
          </a:ln>
        </p:spPr>
        <p:txBody>
          <a:bodyPr spcFirstLastPara="1" wrap="square" lIns="68566" tIns="34271" rIns="68566" bIns="34271" anchor="t" anchorCtr="0">
            <a:noAutofit/>
          </a:bodyPr>
          <a:lstStyle/>
          <a:p>
            <a:pPr algn="ctr">
              <a:lnSpc>
                <a:spcPct val="150000"/>
              </a:lnSpc>
              <a:buClr>
                <a:srgbClr val="000000"/>
              </a:buClr>
              <a:buSzPts val="1100"/>
            </a:pPr>
            <a:endParaRPr sz="1100">
              <a:solidFill>
                <a:srgbClr val="52B6B2"/>
              </a:solidFill>
              <a:latin typeface="Century Gothic"/>
              <a:ea typeface="Century Gothic"/>
              <a:cs typeface="Century Gothic"/>
              <a:sym typeface="Century Gothic"/>
            </a:endParaRPr>
          </a:p>
        </p:txBody>
      </p:sp>
      <p:sp>
        <p:nvSpPr>
          <p:cNvPr id="3" name="Rectangle 2">
            <a:extLst>
              <a:ext uri="{FF2B5EF4-FFF2-40B4-BE49-F238E27FC236}">
                <a16:creationId xmlns:a16="http://schemas.microsoft.com/office/drawing/2014/main" id="{FADDCFB2-F0BA-4A82-9CE7-58B7BD2B7216}"/>
              </a:ext>
            </a:extLst>
          </p:cNvPr>
          <p:cNvSpPr/>
          <p:nvPr/>
        </p:nvSpPr>
        <p:spPr>
          <a:xfrm>
            <a:off x="7976429" y="5395376"/>
            <a:ext cx="1166976" cy="47394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3B60B158-80C2-4A70-9F6C-18D03E5C95AC}"/>
              </a:ext>
            </a:extLst>
          </p:cNvPr>
          <p:cNvPicPr>
            <a:picLocks noChangeAspect="1"/>
          </p:cNvPicPr>
          <p:nvPr/>
        </p:nvPicPr>
        <p:blipFill>
          <a:blip r:embed="rId3"/>
          <a:stretch>
            <a:fillRect/>
          </a:stretch>
        </p:blipFill>
        <p:spPr>
          <a:xfrm>
            <a:off x="0" y="219075"/>
            <a:ext cx="8839200" cy="857250"/>
          </a:xfrm>
          <a:prstGeom prst="rect">
            <a:avLst/>
          </a:prstGeom>
        </p:spPr>
      </p:pic>
      <p:sp>
        <p:nvSpPr>
          <p:cNvPr id="9" name="TextBox 8">
            <a:extLst>
              <a:ext uri="{FF2B5EF4-FFF2-40B4-BE49-F238E27FC236}">
                <a16:creationId xmlns:a16="http://schemas.microsoft.com/office/drawing/2014/main" id="{E663AF90-4D46-4AB7-8497-BA2202D94902}"/>
              </a:ext>
            </a:extLst>
          </p:cNvPr>
          <p:cNvSpPr txBox="1"/>
          <p:nvPr/>
        </p:nvSpPr>
        <p:spPr>
          <a:xfrm>
            <a:off x="1981200" y="370701"/>
            <a:ext cx="68580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DEVICE &amp; PLATFORM</a:t>
            </a:r>
            <a:endParaRPr lang="en-US" sz="3000" u="none" spc="0" dirty="0">
              <a:solidFill>
                <a:srgbClr val="333333">
                  <a:alpha val="100000"/>
                </a:srgbClr>
              </a:solidFill>
              <a:latin typeface="Arial"/>
            </a:endParaRPr>
          </a:p>
        </p:txBody>
      </p:sp>
      <p:pic>
        <p:nvPicPr>
          <p:cNvPr id="10" name="Picture 9">
            <a:extLst>
              <a:ext uri="{FF2B5EF4-FFF2-40B4-BE49-F238E27FC236}">
                <a16:creationId xmlns:a16="http://schemas.microsoft.com/office/drawing/2014/main" id="{9CF0AD56-B5D6-4E17-A432-7CA9CAD1E7AB}"/>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15" name="Picture 14">
            <a:extLst>
              <a:ext uri="{FF2B5EF4-FFF2-40B4-BE49-F238E27FC236}">
                <a16:creationId xmlns:a16="http://schemas.microsoft.com/office/drawing/2014/main" id="{93B6F7A5-5A3B-46E6-962A-C8B5453470DD}"/>
              </a:ext>
            </a:extLst>
          </p:cNvPr>
          <p:cNvPicPr>
            <a:picLocks noChangeAspect="1"/>
          </p:cNvPicPr>
          <p:nvPr/>
        </p:nvPicPr>
        <p:blipFill>
          <a:blip r:embed="rId5"/>
          <a:stretch>
            <a:fillRect/>
          </a:stretch>
        </p:blipFill>
        <p:spPr>
          <a:xfrm>
            <a:off x="609600" y="2438400"/>
            <a:ext cx="8072786" cy="2514600"/>
          </a:xfrm>
          <a:prstGeom prst="rect">
            <a:avLst/>
          </a:prstGeom>
        </p:spPr>
      </p:pic>
    </p:spTree>
    <p:extLst>
      <p:ext uri="{BB962C8B-B14F-4D97-AF65-F5344CB8AC3E}">
        <p14:creationId xmlns:p14="http://schemas.microsoft.com/office/powerpoint/2010/main" val="203711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TARGETS</a:t>
            </a:r>
          </a:p>
        </p:txBody>
      </p:sp>
      <p:sp>
        <p:nvSpPr>
          <p:cNvPr id="2" name="Rectangle 1">
            <a:extLst>
              <a:ext uri="{FF2B5EF4-FFF2-40B4-BE49-F238E27FC236}">
                <a16:creationId xmlns:a16="http://schemas.microsoft.com/office/drawing/2014/main" id="{1592F8EC-B730-4A5E-A4BE-AD256E643615}"/>
              </a:ext>
            </a:extLst>
          </p:cNvPr>
          <p:cNvSpPr/>
          <p:nvPr/>
        </p:nvSpPr>
        <p:spPr>
          <a:xfrm>
            <a:off x="457200" y="1143000"/>
            <a:ext cx="8471512" cy="6340197"/>
          </a:xfrm>
          <a:prstGeom prst="rect">
            <a:avLst/>
          </a:prstGeom>
        </p:spPr>
        <p:txBody>
          <a:bodyPr wrap="square">
            <a:spAutoFit/>
          </a:bodyPr>
          <a:lstStyle/>
          <a:p>
            <a:pPr lvl="0"/>
            <a:r>
              <a:rPr lang="en-US" sz="1400" b="1" dirty="0">
                <a:solidFill>
                  <a:srgbClr val="FF8A00">
                    <a:alpha val="100000"/>
                  </a:srgbClr>
                </a:solidFill>
                <a:latin typeface="Arial"/>
              </a:rPr>
              <a:t>CAMPAIGN GOALS:  </a:t>
            </a:r>
          </a:p>
          <a:p>
            <a:pPr marL="285750" lvl="0" indent="-285750">
              <a:buFont typeface="Arial" panose="020B0604020202020204" pitchFamily="34" charset="0"/>
              <a:buChar char="•"/>
            </a:pPr>
            <a:r>
              <a:rPr lang="en-US" sz="1400" dirty="0">
                <a:latin typeface="+mj-lt"/>
              </a:rPr>
              <a:t>Combat stigma toward people with opioid use disorder (POUD)</a:t>
            </a:r>
          </a:p>
          <a:p>
            <a:pPr marL="285750" lvl="0" indent="-285750">
              <a:buFont typeface="Arial" panose="020B0604020202020204" pitchFamily="34" charset="0"/>
              <a:buChar char="•"/>
            </a:pPr>
            <a:r>
              <a:rPr lang="en-US" sz="1400" dirty="0">
                <a:latin typeface="+mj-lt"/>
              </a:rPr>
              <a:t>Address misunderstandings about and generate public support for HCS evidence-based interventions (i.e. naloxone, medication assisted treatment)</a:t>
            </a:r>
          </a:p>
          <a:p>
            <a:pPr marL="285750" lvl="0" indent="-285750">
              <a:buFont typeface="Arial" panose="020B0604020202020204" pitchFamily="34" charset="0"/>
              <a:buChar char="•"/>
            </a:pPr>
            <a:r>
              <a:rPr lang="en-US" sz="1400" dirty="0">
                <a:latin typeface="+mj-lt"/>
              </a:rPr>
              <a:t>Encourage people with opioid use disorder to utilize treatment and recovery support services available in their communities.</a:t>
            </a:r>
          </a:p>
          <a:p>
            <a:endParaRPr lang="en-US" sz="1400" dirty="0">
              <a:latin typeface="+mj-lt"/>
            </a:endParaRPr>
          </a:p>
          <a:p>
            <a:r>
              <a:rPr lang="en-US" sz="1400" b="1" dirty="0">
                <a:solidFill>
                  <a:srgbClr val="FF8A00">
                    <a:alpha val="100000"/>
                  </a:srgbClr>
                </a:solidFill>
                <a:latin typeface="Arial"/>
              </a:rPr>
              <a:t>TARGET AUDIENCES:</a:t>
            </a:r>
            <a:r>
              <a:rPr lang="en-US" sz="1400" dirty="0">
                <a:solidFill>
                  <a:srgbClr val="00B0F0"/>
                </a:solidFill>
                <a:latin typeface="+mj-lt"/>
              </a:rPr>
              <a:t>  </a:t>
            </a:r>
          </a:p>
          <a:p>
            <a:pPr marL="285750" indent="-285750">
              <a:buFont typeface="Arial" panose="020B0604020202020204" pitchFamily="34" charset="0"/>
              <a:buChar char="•"/>
            </a:pPr>
            <a:r>
              <a:rPr lang="en-US" sz="1400" dirty="0">
                <a:latin typeface="+mj-lt"/>
              </a:rPr>
              <a:t>A 18+ Hispanic/Spanish language</a:t>
            </a:r>
          </a:p>
          <a:p>
            <a:pPr marL="285750" indent="-285750">
              <a:buFont typeface="Arial" panose="020B0604020202020204" pitchFamily="34" charset="0"/>
              <a:buChar char="•"/>
            </a:pPr>
            <a:r>
              <a:rPr lang="en-US" sz="1400" dirty="0">
                <a:latin typeface="+mj-lt"/>
              </a:rPr>
              <a:t>A 18+ English language</a:t>
            </a:r>
          </a:p>
          <a:p>
            <a:endParaRPr lang="en-US" sz="1400" dirty="0">
              <a:solidFill>
                <a:srgbClr val="00B0F0"/>
              </a:solidFill>
              <a:latin typeface="+mj-lt"/>
            </a:endParaRPr>
          </a:p>
          <a:p>
            <a:r>
              <a:rPr lang="en-US" sz="1400" b="1" dirty="0">
                <a:solidFill>
                  <a:srgbClr val="FF8A00">
                    <a:alpha val="100000"/>
                  </a:srgbClr>
                </a:solidFill>
                <a:latin typeface="Arial"/>
              </a:rPr>
              <a:t>GEOGRAPHY: </a:t>
            </a:r>
            <a:r>
              <a:rPr lang="en-US" sz="1400" dirty="0">
                <a:latin typeface="+mj-lt"/>
              </a:rPr>
              <a:t>MASSACHUSETTS  - Barnstable (Bourne &amp; Sandwich), Brockton, Gloucester, Holyoke, Lowell, Plymouth, Salem</a:t>
            </a:r>
          </a:p>
          <a:p>
            <a:endParaRPr lang="en-US" sz="1400" dirty="0">
              <a:solidFill>
                <a:srgbClr val="00B0F0"/>
              </a:solidFill>
              <a:latin typeface="+mj-lt"/>
            </a:endParaRPr>
          </a:p>
          <a:p>
            <a:r>
              <a:rPr lang="en-US" sz="1400" b="1" dirty="0">
                <a:solidFill>
                  <a:srgbClr val="FF8A00">
                    <a:alpha val="100000"/>
                  </a:srgbClr>
                </a:solidFill>
                <a:latin typeface="Arial"/>
              </a:rPr>
              <a:t>FLIGHT DATES: </a:t>
            </a:r>
            <a:r>
              <a:rPr lang="en-US" sz="1400" dirty="0">
                <a:latin typeface="+mj-lt"/>
              </a:rPr>
              <a:t>May 4 – July 19, 2020</a:t>
            </a:r>
          </a:p>
          <a:p>
            <a:endParaRPr lang="en-US" sz="1400" dirty="0">
              <a:latin typeface="+mj-lt"/>
            </a:endParaRPr>
          </a:p>
          <a:p>
            <a:r>
              <a:rPr lang="en-US" sz="1400" b="1" dirty="0">
                <a:solidFill>
                  <a:srgbClr val="FF8A00">
                    <a:alpha val="100000"/>
                  </a:srgbClr>
                </a:solidFill>
                <a:latin typeface="Arial"/>
              </a:rPr>
              <a:t>CREATIVE:</a:t>
            </a:r>
          </a:p>
          <a:p>
            <a:pPr marL="285750" indent="-285750">
              <a:buFontTx/>
              <a:buChar char="-"/>
            </a:pPr>
            <a:r>
              <a:rPr lang="en-US" sz="1400" dirty="0">
                <a:latin typeface="+mj-lt"/>
              </a:rPr>
              <a:t>Facebook Static Ads</a:t>
            </a:r>
          </a:p>
          <a:p>
            <a:pPr marL="285750" indent="-285750">
              <a:buFontTx/>
              <a:buChar char="-"/>
            </a:pPr>
            <a:r>
              <a:rPr lang="en-US" sz="1400" dirty="0">
                <a:latin typeface="+mj-lt"/>
              </a:rPr>
              <a:t>Display Banners – 300x250, 728x90, 160x600, 300x600, 320x50</a:t>
            </a:r>
          </a:p>
          <a:p>
            <a:endParaRPr lang="en-US" sz="1400" dirty="0">
              <a:latin typeface="+mj-lt"/>
            </a:endParaRPr>
          </a:p>
          <a:p>
            <a:r>
              <a:rPr lang="en-US" sz="1400" b="1" dirty="0">
                <a:solidFill>
                  <a:srgbClr val="FF8A00">
                    <a:alpha val="100000"/>
                  </a:srgbClr>
                </a:solidFill>
                <a:latin typeface="Arial"/>
              </a:rPr>
              <a:t>TACTICS:</a:t>
            </a:r>
          </a:p>
          <a:p>
            <a:pPr marL="285750" indent="-285750">
              <a:buFont typeface="Arial" panose="020B0604020202020204" pitchFamily="34" charset="0"/>
              <a:buChar char="•"/>
            </a:pPr>
            <a:r>
              <a:rPr lang="en-US" sz="1400" dirty="0">
                <a:latin typeface="+mj-lt"/>
              </a:rPr>
              <a:t>Cross Device Display:  Spanish &amp; English</a:t>
            </a:r>
          </a:p>
          <a:p>
            <a:pPr marL="742950" lvl="1" indent="-285750">
              <a:buFont typeface="Arial" panose="020B0604020202020204" pitchFamily="34" charset="0"/>
              <a:buChar char="•"/>
            </a:pPr>
            <a:r>
              <a:rPr lang="en-US" sz="1400" i="1" dirty="0">
                <a:latin typeface="+mj-lt"/>
              </a:rPr>
              <a:t>Audience Targeting (Spanish)</a:t>
            </a:r>
          </a:p>
          <a:p>
            <a:pPr marL="742950" lvl="1" indent="-285750">
              <a:buFont typeface="Arial" panose="020B0604020202020204" pitchFamily="34" charset="0"/>
              <a:buChar char="•"/>
            </a:pPr>
            <a:r>
              <a:rPr lang="en-US" sz="1400" i="1" dirty="0">
                <a:latin typeface="+mj-lt"/>
              </a:rPr>
              <a:t>Search Retargeting (English</a:t>
            </a:r>
            <a:r>
              <a:rPr lang="en-US" sz="1400" dirty="0">
                <a:latin typeface="+mj-lt"/>
              </a:rPr>
              <a:t>)</a:t>
            </a:r>
          </a:p>
          <a:p>
            <a:pPr marL="285750" indent="-285750">
              <a:buFont typeface="Arial" panose="020B0604020202020204" pitchFamily="34" charset="0"/>
              <a:buChar char="•"/>
            </a:pPr>
            <a:r>
              <a:rPr lang="en-US" sz="1400" dirty="0">
                <a:latin typeface="+mj-lt"/>
              </a:rPr>
              <a:t>Facebook Traffic Ads: Spanish &amp; English</a:t>
            </a:r>
          </a:p>
          <a:p>
            <a:endParaRPr lang="en-US" sz="1400" spc="38" dirty="0">
              <a:latin typeface="+mj-lt"/>
              <a:cs typeface="Calibri" charset="0"/>
            </a:endParaRPr>
          </a:p>
          <a:p>
            <a:endParaRPr lang="en-US" sz="1400" spc="38" dirty="0">
              <a:latin typeface="+mj-lt"/>
              <a:ea typeface="Calibri" charset="0"/>
              <a:cs typeface="Calibri" charset="0"/>
            </a:endParaRPr>
          </a:p>
          <a:p>
            <a:br>
              <a:rPr lang="nn-NO" sz="1400" spc="38" dirty="0">
                <a:latin typeface="+mj-lt"/>
                <a:ea typeface="Calibri" charset="0"/>
                <a:cs typeface="Calibri" charset="0"/>
              </a:rPr>
            </a:br>
            <a:endParaRPr lang="en-US" sz="1400" dirty="0">
              <a:latin typeface="+mj-lt"/>
            </a:endParaRPr>
          </a:p>
        </p:txBody>
      </p:sp>
      <p:pic>
        <p:nvPicPr>
          <p:cNvPr id="5" name="Picture 4">
            <a:extLst>
              <a:ext uri="{FF2B5EF4-FFF2-40B4-BE49-F238E27FC236}">
                <a16:creationId xmlns:a16="http://schemas.microsoft.com/office/drawing/2014/main" id="{09F14E74-40DA-402D-969D-9422B2E2D4C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72400" y="6172200"/>
            <a:ext cx="1005494" cy="499108"/>
          </a:xfrm>
          <a:prstGeom prst="rect">
            <a:avLst/>
          </a:prstGeom>
        </p:spPr>
      </p:pic>
    </p:spTree>
    <p:extLst>
      <p:ext uri="{BB962C8B-B14F-4D97-AF65-F5344CB8AC3E}">
        <p14:creationId xmlns:p14="http://schemas.microsoft.com/office/powerpoint/2010/main" val="3765389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93617CC-946F-4DA5-A503-8B48E847B0D5}"/>
              </a:ext>
            </a:extLst>
          </p:cNvPr>
          <p:cNvSpPr/>
          <p:nvPr/>
        </p:nvSpPr>
        <p:spPr>
          <a:xfrm>
            <a:off x="609600" y="4572000"/>
            <a:ext cx="2819400" cy="1371600"/>
          </a:xfrm>
          <a:prstGeom prst="rect">
            <a:avLst/>
          </a:prstGeom>
          <a:solidFill>
            <a:srgbClr val="E9EB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28600" y="22860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DELIVERY TOTALS</a:t>
            </a:r>
          </a:p>
        </p:txBody>
      </p:sp>
      <p:sp>
        <p:nvSpPr>
          <p:cNvPr id="2" name="Rectangle 1">
            <a:extLst>
              <a:ext uri="{FF2B5EF4-FFF2-40B4-BE49-F238E27FC236}">
                <a16:creationId xmlns:a16="http://schemas.microsoft.com/office/drawing/2014/main" id="{5DECE65C-547E-47A6-9619-B9E665342233}"/>
              </a:ext>
            </a:extLst>
          </p:cNvPr>
          <p:cNvSpPr/>
          <p:nvPr/>
        </p:nvSpPr>
        <p:spPr>
          <a:xfrm>
            <a:off x="381000" y="1981200"/>
            <a:ext cx="10058400" cy="3898503"/>
          </a:xfrm>
          <a:prstGeom prst="rect">
            <a:avLst/>
          </a:prstGeom>
        </p:spPr>
        <p:txBody>
          <a:bodyPr wrap="square">
            <a:spAutoFit/>
          </a:bodyPr>
          <a:lstStyle/>
          <a:p>
            <a:pPr>
              <a:lnSpc>
                <a:spcPct val="90000"/>
              </a:lnSpc>
              <a:spcAft>
                <a:spcPts val="450"/>
              </a:spcAft>
            </a:pPr>
            <a:r>
              <a:rPr lang="en-US" sz="1400" b="1" dirty="0">
                <a:solidFill>
                  <a:srgbClr val="FF8A00">
                    <a:alpha val="100000"/>
                  </a:srgbClr>
                </a:solidFill>
                <a:latin typeface="Arial"/>
              </a:rPr>
              <a:t>CROSS DEVICE DISPLAY – English</a:t>
            </a:r>
          </a:p>
          <a:p>
            <a:pPr marL="285750" indent="-285750">
              <a:lnSpc>
                <a:spcPct val="90000"/>
              </a:lnSpc>
              <a:spcAft>
                <a:spcPts val="450"/>
              </a:spcAft>
              <a:buFont typeface="Arial" panose="020B0604020202020204" pitchFamily="34" charset="0"/>
              <a:buChar char="•"/>
            </a:pPr>
            <a:r>
              <a:rPr lang="en-US" sz="1400" dirty="0">
                <a:latin typeface="+mj-lt"/>
              </a:rPr>
              <a:t>769,167 IMPRESSIONS </a:t>
            </a:r>
          </a:p>
          <a:p>
            <a:pPr marL="285750" indent="-285750">
              <a:lnSpc>
                <a:spcPct val="90000"/>
              </a:lnSpc>
              <a:spcAft>
                <a:spcPts val="450"/>
              </a:spcAft>
              <a:buFont typeface="Arial" panose="020B0604020202020204" pitchFamily="34" charset="0"/>
              <a:buChar char="•"/>
            </a:pPr>
            <a:r>
              <a:rPr lang="en-US" sz="1400" dirty="0">
                <a:latin typeface="+mj-lt"/>
              </a:rPr>
              <a:t>2861  CLICKS</a:t>
            </a:r>
          </a:p>
          <a:p>
            <a:pPr marL="285750" indent="-285750">
              <a:lnSpc>
                <a:spcPct val="90000"/>
              </a:lnSpc>
              <a:spcAft>
                <a:spcPts val="450"/>
              </a:spcAft>
              <a:buFont typeface="Arial" panose="020B0604020202020204" pitchFamily="34" charset="0"/>
              <a:buChar char="•"/>
            </a:pPr>
            <a:r>
              <a:rPr lang="en-US" sz="1400" dirty="0">
                <a:latin typeface="+mj-lt"/>
              </a:rPr>
              <a:t>0.37% CLICK THROUGH RATE</a:t>
            </a:r>
          </a:p>
          <a:p>
            <a:pPr>
              <a:lnSpc>
                <a:spcPct val="90000"/>
              </a:lnSpc>
              <a:spcAft>
                <a:spcPts val="450"/>
              </a:spcAft>
            </a:pPr>
            <a:endParaRPr lang="en-US" sz="1400" b="1" dirty="0">
              <a:solidFill>
                <a:srgbClr val="FF8A00">
                  <a:alpha val="100000"/>
                </a:srgbClr>
              </a:solidFill>
              <a:highlight>
                <a:srgbClr val="FFFF00"/>
              </a:highlight>
              <a:latin typeface="Arial"/>
            </a:endParaRPr>
          </a:p>
          <a:p>
            <a:pPr>
              <a:lnSpc>
                <a:spcPct val="90000"/>
              </a:lnSpc>
              <a:spcAft>
                <a:spcPts val="450"/>
              </a:spcAft>
            </a:pPr>
            <a:r>
              <a:rPr lang="en-US" sz="1400" b="1" dirty="0">
                <a:solidFill>
                  <a:srgbClr val="FF8A00">
                    <a:alpha val="100000"/>
                  </a:srgbClr>
                </a:solidFill>
                <a:latin typeface="Arial"/>
              </a:rPr>
              <a:t>CROSS DEVICE DISPLAY – Spanish</a:t>
            </a:r>
          </a:p>
          <a:p>
            <a:pPr marL="285750" indent="-285750">
              <a:lnSpc>
                <a:spcPct val="90000"/>
              </a:lnSpc>
              <a:spcAft>
                <a:spcPts val="450"/>
              </a:spcAft>
              <a:buFont typeface="Arial" panose="020B0604020202020204" pitchFamily="34" charset="0"/>
              <a:buChar char="•"/>
            </a:pPr>
            <a:r>
              <a:rPr lang="en-US" sz="1400" dirty="0">
                <a:latin typeface="+mj-lt"/>
              </a:rPr>
              <a:t>832,476 IMPRESSIONS  </a:t>
            </a:r>
          </a:p>
          <a:p>
            <a:pPr marL="285750" indent="-285750">
              <a:lnSpc>
                <a:spcPct val="90000"/>
              </a:lnSpc>
              <a:spcAft>
                <a:spcPts val="450"/>
              </a:spcAft>
              <a:buFont typeface="Arial" panose="020B0604020202020204" pitchFamily="34" charset="0"/>
              <a:buChar char="•"/>
            </a:pPr>
            <a:r>
              <a:rPr lang="en-US" sz="1400" dirty="0">
                <a:latin typeface="+mj-lt"/>
              </a:rPr>
              <a:t>3016 CLICKS</a:t>
            </a:r>
          </a:p>
          <a:p>
            <a:pPr marL="285750" indent="-285750">
              <a:lnSpc>
                <a:spcPct val="90000"/>
              </a:lnSpc>
              <a:spcAft>
                <a:spcPts val="450"/>
              </a:spcAft>
              <a:buFont typeface="Arial" panose="020B0604020202020204" pitchFamily="34" charset="0"/>
              <a:buChar char="•"/>
            </a:pPr>
            <a:r>
              <a:rPr lang="en-US" sz="1400" dirty="0">
                <a:latin typeface="+mj-lt"/>
              </a:rPr>
              <a:t>0.36% CTR</a:t>
            </a:r>
          </a:p>
          <a:p>
            <a:pPr>
              <a:lnSpc>
                <a:spcPct val="90000"/>
              </a:lnSpc>
              <a:spcAft>
                <a:spcPts val="450"/>
              </a:spcAft>
            </a:pPr>
            <a:endParaRPr lang="en-US" sz="1400" dirty="0">
              <a:latin typeface="Arial" panose="020B0604020202020204" pitchFamily="34" charset="0"/>
              <a:cs typeface="Arial" panose="020B0604020202020204" pitchFamily="34" charset="0"/>
            </a:endParaRPr>
          </a:p>
          <a:p>
            <a:pPr>
              <a:lnSpc>
                <a:spcPct val="90000"/>
              </a:lnSpc>
              <a:spcAft>
                <a:spcPts val="450"/>
              </a:spcAft>
            </a:pPr>
            <a:endParaRPr lang="en-US" sz="1400" dirty="0">
              <a:latin typeface="Arial" panose="020B0604020202020204" pitchFamily="34" charset="0"/>
              <a:cs typeface="Arial" panose="020B0604020202020204" pitchFamily="34" charset="0"/>
            </a:endParaRPr>
          </a:p>
          <a:p>
            <a:pPr>
              <a:lnSpc>
                <a:spcPct val="90000"/>
              </a:lnSpc>
              <a:spcAft>
                <a:spcPts val="450"/>
              </a:spcAft>
            </a:pPr>
            <a:endParaRPr lang="en-US" sz="1400" dirty="0">
              <a:latin typeface="Arial" panose="020B0604020202020204" pitchFamily="34" charset="0"/>
              <a:cs typeface="Arial" panose="020B0604020202020204" pitchFamily="34" charset="0"/>
            </a:endParaRPr>
          </a:p>
          <a:p>
            <a:pPr>
              <a:lnSpc>
                <a:spcPct val="90000"/>
              </a:lnSpc>
              <a:spcAft>
                <a:spcPts val="450"/>
              </a:spcAft>
            </a:pPr>
            <a:r>
              <a:rPr lang="en-US" sz="1400" dirty="0">
                <a:solidFill>
                  <a:schemeClr val="accent1">
                    <a:lumMod val="75000"/>
                  </a:schemeClr>
                </a:solidFill>
                <a:latin typeface="Arial" panose="020B0604020202020204" pitchFamily="34" charset="0"/>
                <a:cs typeface="Arial" panose="020B0604020202020204" pitchFamily="34" charset="0"/>
              </a:rPr>
              <a:t>      Total Exposure Time: 293 Hours</a:t>
            </a:r>
          </a:p>
          <a:p>
            <a:pPr>
              <a:lnSpc>
                <a:spcPct val="90000"/>
              </a:lnSpc>
              <a:spcAft>
                <a:spcPts val="450"/>
              </a:spcAft>
            </a:pPr>
            <a:r>
              <a:rPr lang="en-US" sz="1400" dirty="0">
                <a:solidFill>
                  <a:schemeClr val="accent1">
                    <a:lumMod val="75000"/>
                  </a:schemeClr>
                </a:solidFill>
                <a:latin typeface="Arial" panose="020B0604020202020204" pitchFamily="34" charset="0"/>
                <a:cs typeface="Arial" panose="020B0604020202020204" pitchFamily="34" charset="0"/>
              </a:rPr>
              <a:t>      In-View Time: 57.97%</a:t>
            </a:r>
          </a:p>
          <a:p>
            <a:pPr>
              <a:lnSpc>
                <a:spcPct val="90000"/>
              </a:lnSpc>
              <a:spcAft>
                <a:spcPts val="450"/>
              </a:spcAft>
            </a:pPr>
            <a:r>
              <a:rPr lang="en-US" sz="1400" dirty="0">
                <a:solidFill>
                  <a:schemeClr val="accent1">
                    <a:lumMod val="75000"/>
                  </a:schemeClr>
                </a:solidFill>
                <a:latin typeface="Arial" panose="020B0604020202020204" pitchFamily="34" charset="0"/>
                <a:cs typeface="Arial" panose="020B0604020202020204" pitchFamily="34" charset="0"/>
              </a:rPr>
              <a:t>      In-View Time (s): 17.96</a:t>
            </a:r>
          </a:p>
        </p:txBody>
      </p:sp>
      <p:pic>
        <p:nvPicPr>
          <p:cNvPr id="5" name="Picture 4">
            <a:extLst>
              <a:ext uri="{FF2B5EF4-FFF2-40B4-BE49-F238E27FC236}">
                <a16:creationId xmlns:a16="http://schemas.microsoft.com/office/drawing/2014/main" id="{72ECBFAB-E90C-4910-9A36-5A4E3561E06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24800" y="6248400"/>
            <a:ext cx="1074578" cy="533400"/>
          </a:xfrm>
          <a:prstGeom prst="rect">
            <a:avLst/>
          </a:prstGeom>
        </p:spPr>
      </p:pic>
      <p:sp>
        <p:nvSpPr>
          <p:cNvPr id="7" name="Rectangle 6">
            <a:extLst>
              <a:ext uri="{FF2B5EF4-FFF2-40B4-BE49-F238E27FC236}">
                <a16:creationId xmlns:a16="http://schemas.microsoft.com/office/drawing/2014/main" id="{BA85598D-F5DA-4C13-BFCA-198669727AE5}"/>
              </a:ext>
            </a:extLst>
          </p:cNvPr>
          <p:cNvSpPr/>
          <p:nvPr/>
        </p:nvSpPr>
        <p:spPr>
          <a:xfrm>
            <a:off x="4343400" y="1676400"/>
            <a:ext cx="4572000" cy="4525341"/>
          </a:xfrm>
          <a:prstGeom prst="rect">
            <a:avLst/>
          </a:prstGeom>
        </p:spPr>
        <p:txBody>
          <a:bodyPr>
            <a:spAutoFit/>
          </a:bodyPr>
          <a:lstStyle/>
          <a:p>
            <a:pPr lvl="0">
              <a:lnSpc>
                <a:spcPct val="90000"/>
              </a:lnSpc>
              <a:spcAft>
                <a:spcPts val="450"/>
              </a:spcAft>
            </a:pPr>
            <a:endParaRPr lang="en-US" dirty="0">
              <a:solidFill>
                <a:prstClr val="black"/>
              </a:solidFill>
            </a:endParaRPr>
          </a:p>
          <a:p>
            <a:pPr lvl="0">
              <a:lnSpc>
                <a:spcPct val="90000"/>
              </a:lnSpc>
              <a:spcAft>
                <a:spcPts val="450"/>
              </a:spcAft>
            </a:pPr>
            <a:r>
              <a:rPr lang="en-US" sz="1400" b="1" dirty="0">
                <a:solidFill>
                  <a:srgbClr val="FF8A00">
                    <a:alpha val="100000"/>
                  </a:srgbClr>
                </a:solidFill>
                <a:latin typeface="Arial"/>
              </a:rPr>
              <a:t>FACEBOOK TRAFFIC ADS - English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1,371,037 impressions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7,931 clicks (5,715 link clicks)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0.58% CTR</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203 Post Reactions (likes, loves, </a:t>
            </a:r>
            <a:r>
              <a:rPr lang="en-US" sz="1400" dirty="0" err="1">
                <a:solidFill>
                  <a:prstClr val="black"/>
                </a:solidFill>
                <a:latin typeface="Calibri Light" panose="020F0302020204030204"/>
              </a:rPr>
              <a:t>etc</a:t>
            </a:r>
            <a:r>
              <a:rPr lang="en-US" sz="1400" dirty="0">
                <a:solidFill>
                  <a:prstClr val="black"/>
                </a:solidFill>
                <a:latin typeface="Calibri Light" panose="020F0302020204030204"/>
              </a:rPr>
              <a:t>)</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42 Comments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38 Shares</a:t>
            </a:r>
          </a:p>
          <a:p>
            <a:pPr marL="342900" lvl="0" indent="-342900">
              <a:lnSpc>
                <a:spcPct val="90000"/>
              </a:lnSpc>
              <a:spcAft>
                <a:spcPts val="450"/>
              </a:spcAft>
              <a:buFont typeface="Arial" panose="020B0604020202020204" pitchFamily="34" charset="0"/>
              <a:buChar char="•"/>
            </a:pPr>
            <a:endParaRPr lang="en-US" dirty="0">
              <a:solidFill>
                <a:prstClr val="black"/>
              </a:solidFill>
            </a:endParaRPr>
          </a:p>
          <a:p>
            <a:pPr lvl="0">
              <a:lnSpc>
                <a:spcPct val="90000"/>
              </a:lnSpc>
              <a:spcAft>
                <a:spcPts val="450"/>
              </a:spcAft>
            </a:pPr>
            <a:r>
              <a:rPr lang="en-US" sz="1400" b="1" dirty="0">
                <a:solidFill>
                  <a:srgbClr val="FF8A00">
                    <a:alpha val="100000"/>
                  </a:srgbClr>
                </a:solidFill>
                <a:latin typeface="Arial"/>
              </a:rPr>
              <a:t>FACEBOOK TRAFFIC ADS - Spanish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713,816 impressions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3,669 clicks (2944 link clicks)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0.51% CTR</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108 Post Reactions (likes, loves, </a:t>
            </a:r>
            <a:r>
              <a:rPr lang="en-US" sz="1400" dirty="0" err="1">
                <a:solidFill>
                  <a:prstClr val="black"/>
                </a:solidFill>
                <a:latin typeface="Calibri Light" panose="020F0302020204030204"/>
              </a:rPr>
              <a:t>etc</a:t>
            </a:r>
            <a:r>
              <a:rPr lang="en-US" sz="1400" dirty="0">
                <a:solidFill>
                  <a:prstClr val="black"/>
                </a:solidFill>
                <a:latin typeface="Calibri Light" panose="020F0302020204030204"/>
              </a:rPr>
              <a:t>)</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5 Comments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9 Shares</a:t>
            </a:r>
          </a:p>
          <a:p>
            <a:pPr marL="285750" lvl="0" indent="-285750">
              <a:lnSpc>
                <a:spcPct val="90000"/>
              </a:lnSpc>
              <a:spcAft>
                <a:spcPts val="450"/>
              </a:spcAft>
              <a:buFont typeface="Arial" panose="020B0604020202020204" pitchFamily="34" charset="0"/>
              <a:buChar char="•"/>
            </a:pPr>
            <a:endParaRPr lang="en-US" sz="1400" dirty="0">
              <a:solidFill>
                <a:prstClr val="black"/>
              </a:solidFill>
              <a:latin typeface="Calibri Light" panose="020F0302020204030204"/>
            </a:endParaRPr>
          </a:p>
        </p:txBody>
      </p:sp>
      <p:sp>
        <p:nvSpPr>
          <p:cNvPr id="6" name="TextBox 5">
            <a:extLst>
              <a:ext uri="{FF2B5EF4-FFF2-40B4-BE49-F238E27FC236}">
                <a16:creationId xmlns:a16="http://schemas.microsoft.com/office/drawing/2014/main" id="{119EBF28-9FFA-43EC-A8C0-1F2D314C7D1B}"/>
              </a:ext>
            </a:extLst>
          </p:cNvPr>
          <p:cNvSpPr txBox="1"/>
          <p:nvPr/>
        </p:nvSpPr>
        <p:spPr>
          <a:xfrm>
            <a:off x="381000" y="1524000"/>
            <a:ext cx="3124200" cy="369332"/>
          </a:xfrm>
          <a:prstGeom prst="rect">
            <a:avLst/>
          </a:prstGeom>
          <a:noFill/>
        </p:spPr>
        <p:txBody>
          <a:bodyPr wrap="square" rtlCol="0">
            <a:spAutoFit/>
          </a:bodyPr>
          <a:lstStyle/>
          <a:p>
            <a:r>
              <a:rPr lang="en-US" b="1" u="sng" dirty="0">
                <a:solidFill>
                  <a:schemeClr val="accent1">
                    <a:lumMod val="75000"/>
                  </a:schemeClr>
                </a:solidFill>
              </a:rPr>
              <a:t>DISPLAY</a:t>
            </a:r>
          </a:p>
        </p:txBody>
      </p:sp>
      <p:sp>
        <p:nvSpPr>
          <p:cNvPr id="9" name="TextBox 8">
            <a:extLst>
              <a:ext uri="{FF2B5EF4-FFF2-40B4-BE49-F238E27FC236}">
                <a16:creationId xmlns:a16="http://schemas.microsoft.com/office/drawing/2014/main" id="{86D2406A-2AD7-42A9-BD7D-1C1D137160A7}"/>
              </a:ext>
            </a:extLst>
          </p:cNvPr>
          <p:cNvSpPr txBox="1"/>
          <p:nvPr/>
        </p:nvSpPr>
        <p:spPr>
          <a:xfrm>
            <a:off x="4343400" y="1524000"/>
            <a:ext cx="3124200" cy="369332"/>
          </a:xfrm>
          <a:prstGeom prst="rect">
            <a:avLst/>
          </a:prstGeom>
          <a:noFill/>
        </p:spPr>
        <p:txBody>
          <a:bodyPr wrap="square" rtlCol="0">
            <a:spAutoFit/>
          </a:bodyPr>
          <a:lstStyle/>
          <a:p>
            <a:r>
              <a:rPr lang="en-US" b="1" u="sng" dirty="0">
                <a:solidFill>
                  <a:schemeClr val="accent1">
                    <a:lumMod val="75000"/>
                  </a:schemeClr>
                </a:solidFill>
              </a:rPr>
              <a:t>SOCIAL</a:t>
            </a:r>
          </a:p>
        </p:txBody>
      </p:sp>
      <p:cxnSp>
        <p:nvCxnSpPr>
          <p:cNvPr id="11" name="Straight Connector 10">
            <a:extLst>
              <a:ext uri="{FF2B5EF4-FFF2-40B4-BE49-F238E27FC236}">
                <a16:creationId xmlns:a16="http://schemas.microsoft.com/office/drawing/2014/main" id="{8612A477-FB2B-442A-A03C-01BE3765A02A}"/>
              </a:ext>
            </a:extLst>
          </p:cNvPr>
          <p:cNvCxnSpPr/>
          <p:nvPr/>
        </p:nvCxnSpPr>
        <p:spPr>
          <a:xfrm>
            <a:off x="3962400" y="1524000"/>
            <a:ext cx="0" cy="4876800"/>
          </a:xfrm>
          <a:prstGeom prst="line">
            <a:avLst/>
          </a:prstGeom>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5AB372DE-3F7A-4242-91A6-CB2A1EA46C70}"/>
              </a:ext>
            </a:extLst>
          </p:cNvPr>
          <p:cNvPicPr>
            <a:picLocks noChangeAspect="1"/>
          </p:cNvPicPr>
          <p:nvPr/>
        </p:nvPicPr>
        <p:blipFill>
          <a:blip r:embed="rId3"/>
          <a:stretch>
            <a:fillRect/>
          </a:stretch>
        </p:blipFill>
        <p:spPr>
          <a:xfrm>
            <a:off x="1143000" y="4648200"/>
            <a:ext cx="1371600" cy="307571"/>
          </a:xfrm>
          <a:prstGeom prst="rect">
            <a:avLst/>
          </a:prstGeom>
        </p:spPr>
      </p:pic>
    </p:spTree>
    <p:extLst>
      <p:ext uri="{BB962C8B-B14F-4D97-AF65-F5344CB8AC3E}">
        <p14:creationId xmlns:p14="http://schemas.microsoft.com/office/powerpoint/2010/main" val="162435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DISPLAY PERFORMANCE</a:t>
            </a:r>
          </a:p>
          <a:p>
            <a:pPr algn="ctr"/>
            <a:r>
              <a:rPr lang="en-US" sz="3200" dirty="0"/>
              <a:t>AUDIENCE TARGETING &amp; SEARCH RETARGETING</a:t>
            </a:r>
          </a:p>
        </p:txBody>
      </p:sp>
    </p:spTree>
    <p:extLst>
      <p:ext uri="{BB962C8B-B14F-4D97-AF65-F5344CB8AC3E}">
        <p14:creationId xmlns:p14="http://schemas.microsoft.com/office/powerpoint/2010/main" val="2050305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OVERALL PERFORMANCE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Rectangle 6">
            <a:extLst>
              <a:ext uri="{FF2B5EF4-FFF2-40B4-BE49-F238E27FC236}">
                <a16:creationId xmlns:a16="http://schemas.microsoft.com/office/drawing/2014/main" id="{46DB0E88-FCCB-43A8-BE8A-04D014AAB1DC}"/>
              </a:ext>
            </a:extLst>
          </p:cNvPr>
          <p:cNvSpPr/>
          <p:nvPr/>
        </p:nvSpPr>
        <p:spPr>
          <a:xfrm>
            <a:off x="685800" y="5257800"/>
            <a:ext cx="3124200" cy="1226490"/>
          </a:xfrm>
          <a:prstGeom prst="rect">
            <a:avLst/>
          </a:prstGeom>
        </p:spPr>
        <p:txBody>
          <a:bodyPr wrap="square">
            <a:spAutoFit/>
          </a:bodyPr>
          <a:lstStyle/>
          <a:p>
            <a:pPr algn="ctr">
              <a:lnSpc>
                <a:spcPct val="90000"/>
              </a:lnSpc>
              <a:spcAft>
                <a:spcPts val="450"/>
              </a:spcAft>
            </a:pPr>
            <a:r>
              <a:rPr lang="en-US" sz="1400" b="1" dirty="0">
                <a:solidFill>
                  <a:srgbClr val="FF8A00">
                    <a:alpha val="100000"/>
                  </a:srgbClr>
                </a:solidFill>
                <a:latin typeface="Arial"/>
              </a:rPr>
              <a:t>CROSS DEVICE DISPLAY: English</a:t>
            </a:r>
          </a:p>
          <a:p>
            <a:pPr marL="342900" indent="-342900" algn="ctr">
              <a:lnSpc>
                <a:spcPct val="90000"/>
              </a:lnSpc>
              <a:spcAft>
                <a:spcPts val="450"/>
              </a:spcAft>
              <a:buFont typeface="Arial" panose="020B0604020202020204" pitchFamily="34" charset="0"/>
              <a:buChar char="•"/>
            </a:pPr>
            <a:r>
              <a:rPr lang="en-US" dirty="0"/>
              <a:t>768,668 IMPRESSIONS  </a:t>
            </a:r>
          </a:p>
          <a:p>
            <a:pPr marL="342900" indent="-342900" algn="ctr">
              <a:lnSpc>
                <a:spcPct val="90000"/>
              </a:lnSpc>
              <a:spcAft>
                <a:spcPts val="450"/>
              </a:spcAft>
              <a:buFont typeface="Arial" panose="020B0604020202020204" pitchFamily="34" charset="0"/>
              <a:buChar char="•"/>
            </a:pPr>
            <a:r>
              <a:rPr lang="en-US" dirty="0"/>
              <a:t>2,825 CLICKS</a:t>
            </a:r>
          </a:p>
          <a:p>
            <a:pPr marL="342900" indent="-342900" algn="ctr">
              <a:lnSpc>
                <a:spcPct val="90000"/>
              </a:lnSpc>
              <a:spcAft>
                <a:spcPts val="450"/>
              </a:spcAft>
              <a:buFont typeface="Arial" panose="020B0604020202020204" pitchFamily="34" charset="0"/>
              <a:buChar char="•"/>
            </a:pPr>
            <a:r>
              <a:rPr lang="en-US" dirty="0"/>
              <a:t>0.37% CTR</a:t>
            </a:r>
          </a:p>
        </p:txBody>
      </p:sp>
      <p:sp>
        <p:nvSpPr>
          <p:cNvPr id="11" name="Rectangle 10">
            <a:extLst>
              <a:ext uri="{FF2B5EF4-FFF2-40B4-BE49-F238E27FC236}">
                <a16:creationId xmlns:a16="http://schemas.microsoft.com/office/drawing/2014/main" id="{E9AA17D9-3282-4320-A7EC-C6DE0C13B9B3}"/>
              </a:ext>
            </a:extLst>
          </p:cNvPr>
          <p:cNvSpPr/>
          <p:nvPr/>
        </p:nvSpPr>
        <p:spPr>
          <a:xfrm>
            <a:off x="5105400" y="5257800"/>
            <a:ext cx="3124200" cy="1226490"/>
          </a:xfrm>
          <a:prstGeom prst="rect">
            <a:avLst/>
          </a:prstGeom>
        </p:spPr>
        <p:txBody>
          <a:bodyPr wrap="square">
            <a:spAutoFit/>
          </a:bodyPr>
          <a:lstStyle/>
          <a:p>
            <a:pPr algn="ctr">
              <a:lnSpc>
                <a:spcPct val="90000"/>
              </a:lnSpc>
              <a:spcAft>
                <a:spcPts val="450"/>
              </a:spcAft>
            </a:pPr>
            <a:r>
              <a:rPr lang="en-US" sz="1400" b="1" dirty="0">
                <a:solidFill>
                  <a:srgbClr val="FF8A00">
                    <a:alpha val="100000"/>
                  </a:srgbClr>
                </a:solidFill>
                <a:latin typeface="Arial"/>
              </a:rPr>
              <a:t>CROSS DEVICE DISPLAY: Spanish</a:t>
            </a:r>
          </a:p>
          <a:p>
            <a:pPr marL="342900" indent="-342900" algn="ctr">
              <a:lnSpc>
                <a:spcPct val="90000"/>
              </a:lnSpc>
              <a:spcAft>
                <a:spcPts val="450"/>
              </a:spcAft>
              <a:buFont typeface="Arial" panose="020B0604020202020204" pitchFamily="34" charset="0"/>
              <a:buChar char="•"/>
            </a:pPr>
            <a:r>
              <a:rPr lang="en-US" dirty="0"/>
              <a:t>832,476 IMPRESSIONS  </a:t>
            </a:r>
          </a:p>
          <a:p>
            <a:pPr marL="342900" indent="-342900" algn="ctr">
              <a:lnSpc>
                <a:spcPct val="90000"/>
              </a:lnSpc>
              <a:spcAft>
                <a:spcPts val="450"/>
              </a:spcAft>
              <a:buFont typeface="Arial" panose="020B0604020202020204" pitchFamily="34" charset="0"/>
              <a:buChar char="•"/>
            </a:pPr>
            <a:r>
              <a:rPr lang="en-US" dirty="0"/>
              <a:t>3,016 CLICKS</a:t>
            </a:r>
          </a:p>
          <a:p>
            <a:pPr marL="342900" indent="-342900" algn="ctr">
              <a:lnSpc>
                <a:spcPct val="90000"/>
              </a:lnSpc>
              <a:spcAft>
                <a:spcPts val="450"/>
              </a:spcAft>
              <a:buFont typeface="Arial" panose="020B0604020202020204" pitchFamily="34" charset="0"/>
              <a:buChar char="•"/>
            </a:pPr>
            <a:r>
              <a:rPr lang="en-US" dirty="0"/>
              <a:t>0.36% CTR</a:t>
            </a:r>
          </a:p>
        </p:txBody>
      </p:sp>
      <p:pic>
        <p:nvPicPr>
          <p:cNvPr id="8" name="Picture 7">
            <a:extLst>
              <a:ext uri="{FF2B5EF4-FFF2-40B4-BE49-F238E27FC236}">
                <a16:creationId xmlns:a16="http://schemas.microsoft.com/office/drawing/2014/main" id="{599B86E9-D1CC-44E1-8458-49F7B678FD65}"/>
              </a:ext>
            </a:extLst>
          </p:cNvPr>
          <p:cNvPicPr>
            <a:picLocks noChangeAspect="1"/>
          </p:cNvPicPr>
          <p:nvPr/>
        </p:nvPicPr>
        <p:blipFill>
          <a:blip r:embed="rId4"/>
          <a:stretch>
            <a:fillRect/>
          </a:stretch>
        </p:blipFill>
        <p:spPr>
          <a:xfrm>
            <a:off x="762000" y="3116910"/>
            <a:ext cx="7848600" cy="1881578"/>
          </a:xfrm>
          <a:prstGeom prst="rect">
            <a:avLst/>
          </a:prstGeom>
        </p:spPr>
      </p:pic>
      <p:pic>
        <p:nvPicPr>
          <p:cNvPr id="12" name="Picture 11">
            <a:extLst>
              <a:ext uri="{FF2B5EF4-FFF2-40B4-BE49-F238E27FC236}">
                <a16:creationId xmlns:a16="http://schemas.microsoft.com/office/drawing/2014/main" id="{91609E3E-BC4E-4DBE-9ECE-89E0351EB886}"/>
              </a:ext>
            </a:extLst>
          </p:cNvPr>
          <p:cNvPicPr>
            <a:picLocks noChangeAspect="1"/>
          </p:cNvPicPr>
          <p:nvPr/>
        </p:nvPicPr>
        <p:blipFill>
          <a:blip r:embed="rId5"/>
          <a:stretch>
            <a:fillRect/>
          </a:stretch>
        </p:blipFill>
        <p:spPr>
          <a:xfrm>
            <a:off x="2514600" y="1524000"/>
            <a:ext cx="3743325" cy="1288026"/>
          </a:xfrm>
          <a:prstGeom prst="rect">
            <a:avLst/>
          </a:prstGeom>
        </p:spPr>
      </p:pic>
      <p:pic>
        <p:nvPicPr>
          <p:cNvPr id="14" name="Picture 13">
            <a:extLst>
              <a:ext uri="{FF2B5EF4-FFF2-40B4-BE49-F238E27FC236}">
                <a16:creationId xmlns:a16="http://schemas.microsoft.com/office/drawing/2014/main" id="{9F442C85-04D6-4D77-B97A-E5A210CC27B6}"/>
              </a:ext>
            </a:extLst>
          </p:cNvPr>
          <p:cNvPicPr>
            <a:picLocks noChangeAspect="1"/>
          </p:cNvPicPr>
          <p:nvPr/>
        </p:nvPicPr>
        <p:blipFill>
          <a:blip r:embed="rId4"/>
          <a:stretch>
            <a:fillRect/>
          </a:stretch>
        </p:blipFill>
        <p:spPr>
          <a:xfrm>
            <a:off x="685800" y="3116910"/>
            <a:ext cx="7848600" cy="1881578"/>
          </a:xfrm>
          <a:prstGeom prst="rect">
            <a:avLst/>
          </a:prstGeom>
        </p:spPr>
      </p:pic>
    </p:spTree>
    <p:extLst>
      <p:ext uri="{BB962C8B-B14F-4D97-AF65-F5344CB8AC3E}">
        <p14:creationId xmlns:p14="http://schemas.microsoft.com/office/powerpoint/2010/main" val="3551102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3"/>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Object 2">
            <a:extLst>
              <a:ext uri="{FF2B5EF4-FFF2-40B4-BE49-F238E27FC236}">
                <a16:creationId xmlns:a16="http://schemas.microsoft.com/office/drawing/2014/main" id="{21753ED4-0E88-4188-9452-32429BA16368}"/>
              </a:ext>
            </a:extLst>
          </p:cNvPr>
          <p:cNvGraphicFramePr>
            <a:graphicFrameLocks noChangeAspect="1"/>
          </p:cNvGraphicFramePr>
          <p:nvPr>
            <p:extLst>
              <p:ext uri="{D42A27DB-BD31-4B8C-83A1-F6EECF244321}">
                <p14:modId xmlns:p14="http://schemas.microsoft.com/office/powerpoint/2010/main" val="685081729"/>
              </p:ext>
            </p:extLst>
          </p:nvPr>
        </p:nvGraphicFramePr>
        <p:xfrm>
          <a:off x="2057401" y="1396999"/>
          <a:ext cx="4237038" cy="4998533"/>
        </p:xfrm>
        <a:graphic>
          <a:graphicData uri="http://schemas.openxmlformats.org/presentationml/2006/ole">
            <mc:AlternateContent xmlns:mc="http://schemas.openxmlformats.org/markup-compatibility/2006">
              <mc:Choice xmlns:v="urn:schemas-microsoft-com:vml" Requires="v">
                <p:oleObj spid="_x0000_s6149" name="Worksheet" r:id="rId5" imgW="5981760" imgH="7058111" progId="Excel.Sheet.12">
                  <p:embed/>
                </p:oleObj>
              </mc:Choice>
              <mc:Fallback>
                <p:oleObj name="Worksheet" r:id="rId5" imgW="5981760" imgH="7058111" progId="Excel.Sheet.12">
                  <p:embed/>
                  <p:pic>
                    <p:nvPicPr>
                      <p:cNvPr id="0" name=""/>
                      <p:cNvPicPr/>
                      <p:nvPr/>
                    </p:nvPicPr>
                    <p:blipFill>
                      <a:blip r:embed="rId6"/>
                      <a:stretch>
                        <a:fillRect/>
                      </a:stretch>
                    </p:blipFill>
                    <p:spPr>
                      <a:xfrm>
                        <a:off x="2057401" y="1396999"/>
                        <a:ext cx="4237038" cy="4998533"/>
                      </a:xfrm>
                      <a:prstGeom prst="rect">
                        <a:avLst/>
                      </a:prstGeom>
                    </p:spPr>
                  </p:pic>
                </p:oleObj>
              </mc:Fallback>
            </mc:AlternateContent>
          </a:graphicData>
        </a:graphic>
      </p:graphicFrame>
    </p:spTree>
    <p:extLst>
      <p:ext uri="{BB962C8B-B14F-4D97-AF65-F5344CB8AC3E}">
        <p14:creationId xmlns:p14="http://schemas.microsoft.com/office/powerpoint/2010/main" val="87272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3"/>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SPANISH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Object 1">
            <a:extLst>
              <a:ext uri="{FF2B5EF4-FFF2-40B4-BE49-F238E27FC236}">
                <a16:creationId xmlns:a16="http://schemas.microsoft.com/office/drawing/2014/main" id="{336436F0-BE37-478F-8D29-4E6ADD844842}"/>
              </a:ext>
            </a:extLst>
          </p:cNvPr>
          <p:cNvGraphicFramePr>
            <a:graphicFrameLocks noChangeAspect="1"/>
          </p:cNvGraphicFramePr>
          <p:nvPr>
            <p:extLst>
              <p:ext uri="{D42A27DB-BD31-4B8C-83A1-F6EECF244321}">
                <p14:modId xmlns:p14="http://schemas.microsoft.com/office/powerpoint/2010/main" val="3682823935"/>
              </p:ext>
            </p:extLst>
          </p:nvPr>
        </p:nvGraphicFramePr>
        <p:xfrm>
          <a:off x="1981200" y="1371600"/>
          <a:ext cx="4358779" cy="5003800"/>
        </p:xfrm>
        <a:graphic>
          <a:graphicData uri="http://schemas.openxmlformats.org/presentationml/2006/ole">
            <mc:AlternateContent xmlns:mc="http://schemas.openxmlformats.org/markup-compatibility/2006">
              <mc:Choice xmlns:v="urn:schemas-microsoft-com:vml" Requires="v">
                <p:oleObj spid="_x0000_s7174" name="Worksheet" r:id="rId5" imgW="5981760" imgH="6867408" progId="Excel.Sheet.12">
                  <p:embed/>
                </p:oleObj>
              </mc:Choice>
              <mc:Fallback>
                <p:oleObj name="Worksheet" r:id="rId5" imgW="5981760" imgH="6867408" progId="Excel.Sheet.12">
                  <p:embed/>
                  <p:pic>
                    <p:nvPicPr>
                      <p:cNvPr id="0" name=""/>
                      <p:cNvPicPr/>
                      <p:nvPr/>
                    </p:nvPicPr>
                    <p:blipFill>
                      <a:blip r:embed="rId6"/>
                      <a:stretch>
                        <a:fillRect/>
                      </a:stretch>
                    </p:blipFill>
                    <p:spPr>
                      <a:xfrm>
                        <a:off x="1981200" y="1371600"/>
                        <a:ext cx="4358779" cy="5003800"/>
                      </a:xfrm>
                      <a:prstGeom prst="rect">
                        <a:avLst/>
                      </a:prstGeom>
                    </p:spPr>
                  </p:pic>
                </p:oleObj>
              </mc:Fallback>
            </mc:AlternateContent>
          </a:graphicData>
        </a:graphic>
      </p:graphicFrame>
    </p:spTree>
    <p:extLst>
      <p:ext uri="{BB962C8B-B14F-4D97-AF65-F5344CB8AC3E}">
        <p14:creationId xmlns:p14="http://schemas.microsoft.com/office/powerpoint/2010/main" val="32141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TOWN</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AFFDBF44-A0A1-4CD0-A577-D992F04A4254}"/>
              </a:ext>
            </a:extLst>
          </p:cNvPr>
          <p:cNvGraphicFramePr>
            <a:graphicFrameLocks noGrp="1"/>
          </p:cNvGraphicFramePr>
          <p:nvPr>
            <p:extLst>
              <p:ext uri="{D42A27DB-BD31-4B8C-83A1-F6EECF244321}">
                <p14:modId xmlns:p14="http://schemas.microsoft.com/office/powerpoint/2010/main" val="456391380"/>
              </p:ext>
            </p:extLst>
          </p:nvPr>
        </p:nvGraphicFramePr>
        <p:xfrm>
          <a:off x="685800" y="2209800"/>
          <a:ext cx="7619999" cy="3048000"/>
        </p:xfrm>
        <a:graphic>
          <a:graphicData uri="http://schemas.openxmlformats.org/drawingml/2006/table">
            <a:tbl>
              <a:tblPr/>
              <a:tblGrid>
                <a:gridCol w="2584955">
                  <a:extLst>
                    <a:ext uri="{9D8B030D-6E8A-4147-A177-3AD203B41FA5}">
                      <a16:colId xmlns:a16="http://schemas.microsoft.com/office/drawing/2014/main" val="1615299939"/>
                    </a:ext>
                  </a:extLst>
                </a:gridCol>
                <a:gridCol w="1371151">
                  <a:extLst>
                    <a:ext uri="{9D8B030D-6E8A-4147-A177-3AD203B41FA5}">
                      <a16:colId xmlns:a16="http://schemas.microsoft.com/office/drawing/2014/main" val="3505456300"/>
                    </a:ext>
                  </a:extLst>
                </a:gridCol>
                <a:gridCol w="2202832">
                  <a:extLst>
                    <a:ext uri="{9D8B030D-6E8A-4147-A177-3AD203B41FA5}">
                      <a16:colId xmlns:a16="http://schemas.microsoft.com/office/drawing/2014/main" val="2771092298"/>
                    </a:ext>
                  </a:extLst>
                </a:gridCol>
                <a:gridCol w="1461061">
                  <a:extLst>
                    <a:ext uri="{9D8B030D-6E8A-4147-A177-3AD203B41FA5}">
                      <a16:colId xmlns:a16="http://schemas.microsoft.com/office/drawing/2014/main" val="1482185984"/>
                    </a:ext>
                  </a:extLst>
                </a:gridCol>
              </a:tblGrid>
              <a:tr h="200025">
                <a:tc>
                  <a:txBody>
                    <a:bodyPr/>
                    <a:lstStyle/>
                    <a:p>
                      <a:pPr marL="0" algn="l" defTabSz="685800" rtl="0" eaLnBrk="1" fontAlgn="b" latinLnBrk="0" hangingPunct="1"/>
                      <a:r>
                        <a:rPr lang="en-US" sz="2000" u="none" strike="noStrike" kern="1200" dirty="0">
                          <a:solidFill>
                            <a:schemeClr val="bg1"/>
                          </a:solidFill>
                          <a:effectLst/>
                          <a:latin typeface="+mn-lt"/>
                          <a:ea typeface="+mn-ea"/>
                          <a:cs typeface="+mn-cs"/>
                        </a:rPr>
                        <a:t>City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fontAlgn="b" latinLnBrk="0" hangingPunct="1"/>
                      <a:r>
                        <a:rPr lang="en-US" sz="2000" u="none" strike="noStrike" kern="1200" dirty="0">
                          <a:solidFill>
                            <a:schemeClr val="bg1"/>
                          </a:solidFill>
                          <a:effectLst/>
                          <a:latin typeface="+mn-lt"/>
                          <a:ea typeface="+mn-ea"/>
                          <a:cs typeface="+mn-cs"/>
                        </a:rPr>
                        <a:t>Language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fontAlgn="b" latinLnBrk="0" hangingPunct="1"/>
                      <a:r>
                        <a:rPr lang="en-US" sz="2000" u="none" strike="noStrike" kern="1200" dirty="0">
                          <a:solidFill>
                            <a:schemeClr val="bg1"/>
                          </a:solidFill>
                          <a:effectLst/>
                          <a:latin typeface="+mn-lt"/>
                          <a:ea typeface="+mn-ea"/>
                          <a:cs typeface="+mn-cs"/>
                        </a:rPr>
                        <a:t>Impressions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fontAlgn="b" latinLnBrk="0" hangingPunct="1"/>
                      <a:r>
                        <a:rPr lang="en-US" sz="2000" u="none" strike="noStrike" kern="1200" dirty="0">
                          <a:solidFill>
                            <a:schemeClr val="bg1"/>
                          </a:solidFill>
                          <a:effectLst/>
                          <a:latin typeface="+mn-lt"/>
                          <a:ea typeface="+mn-ea"/>
                          <a:cs typeface="+mn-cs"/>
                        </a:rPr>
                        <a:t>Clicks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776321036"/>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Bourne-Sandwich</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104384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298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4132651078"/>
                  </a:ext>
                </a:extLst>
              </a:tr>
              <a:tr h="200025">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47320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498164069"/>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Brockton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110834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3646340227"/>
                  </a:ext>
                </a:extLst>
              </a:tr>
              <a:tr h="200025">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178015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658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2587417848"/>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Gloucester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102104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364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2052390668"/>
                  </a:ext>
                </a:extLst>
              </a:tr>
              <a:tr h="200025">
                <a:tc vMerge="1">
                  <a:txBody>
                    <a:bodyPr/>
                    <a:lstStyle/>
                    <a:p>
                      <a:endParaRPr lang="en-US"/>
                    </a:p>
                  </a:txBody>
                  <a:tcPr/>
                </a:tc>
                <a:tc>
                  <a:txBody>
                    <a:bodyPr/>
                    <a:lstStyle/>
                    <a:p>
                      <a:pPr algn="ctr" fontAlgn="b"/>
                      <a:r>
                        <a:rPr lang="en-US" sz="1100" b="0" i="0" u="none" strike="noStrike" dirty="0">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42197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211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849681275"/>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Holyoke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109491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431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3288931794"/>
                  </a:ext>
                </a:extLst>
              </a:tr>
              <a:tr h="200025">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151060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513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221191497"/>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Lowell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114470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391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2073431861"/>
                  </a:ext>
                </a:extLst>
              </a:tr>
              <a:tr h="200025">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199758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615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2569877884"/>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Plymouth</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112452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436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3912512343"/>
                  </a:ext>
                </a:extLst>
              </a:tr>
              <a:tr h="200025">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63791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240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1146868579"/>
                  </a:ext>
                </a:extLst>
              </a:tr>
              <a:tr h="190500">
                <a:tc rowSpan="2">
                  <a:txBody>
                    <a:bodyPr/>
                    <a:lstStyle/>
                    <a:p>
                      <a:pPr algn="l" fontAlgn="ctr"/>
                      <a:r>
                        <a:rPr lang="en-US" sz="1100" b="1" i="0" u="none" strike="noStrike" dirty="0">
                          <a:solidFill>
                            <a:srgbClr val="000000"/>
                          </a:solidFill>
                          <a:effectLst/>
                          <a:latin typeface="Calibri" panose="020F0502020204030204" pitchFamily="34" charset="0"/>
                        </a:rPr>
                        <a:t>Salem</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English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115432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441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3625891302"/>
                  </a:ext>
                </a:extLst>
              </a:tr>
              <a:tr h="200025">
                <a:tc vMerge="1">
                  <a:txBody>
                    <a:bodyPr/>
                    <a:lstStyle/>
                    <a:p>
                      <a:endParaRPr lang="en-US"/>
                    </a:p>
                  </a:txBody>
                  <a:tcPr/>
                </a:tc>
                <a:tc>
                  <a:txBody>
                    <a:bodyPr/>
                    <a:lstStyle/>
                    <a:p>
                      <a:pPr algn="ctr" fontAlgn="b"/>
                      <a:r>
                        <a:rPr lang="en-US" sz="1100" b="0" i="0" u="none" strike="noStrike">
                          <a:solidFill>
                            <a:srgbClr val="000000"/>
                          </a:solidFill>
                          <a:effectLst/>
                          <a:latin typeface="Calibri" panose="020F0502020204030204" pitchFamily="34" charset="0"/>
                        </a:rPr>
                        <a:t>Spanish</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a:solidFill>
                            <a:srgbClr val="000000"/>
                          </a:solidFill>
                          <a:effectLst/>
                          <a:latin typeface="Calibri" panose="020F0502020204030204" pitchFamily="34" charset="0"/>
                        </a:rPr>
                        <a:t>150335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tc>
                  <a:txBody>
                    <a:bodyPr/>
                    <a:lstStyle/>
                    <a:p>
                      <a:pPr algn="ctr" fontAlgn="b"/>
                      <a:r>
                        <a:rPr lang="en-US" sz="1100" b="0" i="0" u="none" strike="noStrike" dirty="0">
                          <a:solidFill>
                            <a:srgbClr val="000000"/>
                          </a:solidFill>
                          <a:effectLst/>
                          <a:latin typeface="Calibri" panose="020F0502020204030204" pitchFamily="34" charset="0"/>
                        </a:rPr>
                        <a:t>613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val="4089423226"/>
                  </a:ext>
                </a:extLst>
              </a:tr>
            </a:tbl>
          </a:graphicData>
        </a:graphic>
      </p:graphicFrame>
    </p:spTree>
    <p:extLst>
      <p:ext uri="{BB962C8B-B14F-4D97-AF65-F5344CB8AC3E}">
        <p14:creationId xmlns:p14="http://schemas.microsoft.com/office/powerpoint/2010/main" val="1799434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90678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DEVICE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4" name="Table 3">
            <a:extLst>
              <a:ext uri="{FF2B5EF4-FFF2-40B4-BE49-F238E27FC236}">
                <a16:creationId xmlns:a16="http://schemas.microsoft.com/office/drawing/2014/main" id="{3D2BD495-B961-445E-9A78-238798910D17}"/>
              </a:ext>
            </a:extLst>
          </p:cNvPr>
          <p:cNvGraphicFramePr>
            <a:graphicFrameLocks noGrp="1"/>
          </p:cNvGraphicFramePr>
          <p:nvPr>
            <p:extLst>
              <p:ext uri="{D42A27DB-BD31-4B8C-83A1-F6EECF244321}">
                <p14:modId xmlns:p14="http://schemas.microsoft.com/office/powerpoint/2010/main" val="1521754803"/>
              </p:ext>
            </p:extLst>
          </p:nvPr>
        </p:nvGraphicFramePr>
        <p:xfrm>
          <a:off x="609600" y="1828800"/>
          <a:ext cx="8000999" cy="1367790"/>
        </p:xfrm>
        <a:graphic>
          <a:graphicData uri="http://schemas.openxmlformats.org/drawingml/2006/table">
            <a:tbl>
              <a:tblPr>
                <a:tableStyleId>{5C22544A-7EE6-4342-B048-85BDC9FD1C3A}</a:tableStyleId>
              </a:tblPr>
              <a:tblGrid>
                <a:gridCol w="2430861">
                  <a:extLst>
                    <a:ext uri="{9D8B030D-6E8A-4147-A177-3AD203B41FA5}">
                      <a16:colId xmlns:a16="http://schemas.microsoft.com/office/drawing/2014/main" val="906568768"/>
                    </a:ext>
                  </a:extLst>
                </a:gridCol>
                <a:gridCol w="795734">
                  <a:extLst>
                    <a:ext uri="{9D8B030D-6E8A-4147-A177-3AD203B41FA5}">
                      <a16:colId xmlns:a16="http://schemas.microsoft.com/office/drawing/2014/main" val="2978932025"/>
                    </a:ext>
                  </a:extLst>
                </a:gridCol>
                <a:gridCol w="795734">
                  <a:extLst>
                    <a:ext uri="{9D8B030D-6E8A-4147-A177-3AD203B41FA5}">
                      <a16:colId xmlns:a16="http://schemas.microsoft.com/office/drawing/2014/main" val="3441399016"/>
                    </a:ext>
                  </a:extLst>
                </a:gridCol>
                <a:gridCol w="795734">
                  <a:extLst>
                    <a:ext uri="{9D8B030D-6E8A-4147-A177-3AD203B41FA5}">
                      <a16:colId xmlns:a16="http://schemas.microsoft.com/office/drawing/2014/main" val="3764016265"/>
                    </a:ext>
                  </a:extLst>
                </a:gridCol>
                <a:gridCol w="795734">
                  <a:extLst>
                    <a:ext uri="{9D8B030D-6E8A-4147-A177-3AD203B41FA5}">
                      <a16:colId xmlns:a16="http://schemas.microsoft.com/office/drawing/2014/main" val="2268305550"/>
                    </a:ext>
                  </a:extLst>
                </a:gridCol>
                <a:gridCol w="795734">
                  <a:extLst>
                    <a:ext uri="{9D8B030D-6E8A-4147-A177-3AD203B41FA5}">
                      <a16:colId xmlns:a16="http://schemas.microsoft.com/office/drawing/2014/main" val="2432739055"/>
                    </a:ext>
                  </a:extLst>
                </a:gridCol>
                <a:gridCol w="795734">
                  <a:extLst>
                    <a:ext uri="{9D8B030D-6E8A-4147-A177-3AD203B41FA5}">
                      <a16:colId xmlns:a16="http://schemas.microsoft.com/office/drawing/2014/main" val="1622993111"/>
                    </a:ext>
                  </a:extLst>
                </a:gridCol>
                <a:gridCol w="795734">
                  <a:extLst>
                    <a:ext uri="{9D8B030D-6E8A-4147-A177-3AD203B41FA5}">
                      <a16:colId xmlns:a16="http://schemas.microsoft.com/office/drawing/2014/main" val="233192501"/>
                    </a:ext>
                  </a:extLst>
                </a:gridCol>
              </a:tblGrid>
              <a:tr h="190500">
                <a:tc gridSpan="8">
                  <a:txBody>
                    <a:bodyPr/>
                    <a:lstStyle/>
                    <a:p>
                      <a:pPr algn="l" fontAlgn="b"/>
                      <a:r>
                        <a:rPr lang="en-US" sz="1600" u="none" strike="noStrike" kern="1200" dirty="0">
                          <a:solidFill>
                            <a:schemeClr val="bg1"/>
                          </a:solidFill>
                          <a:effectLst/>
                          <a:latin typeface="+mn-lt"/>
                          <a:ea typeface="+mn-ea"/>
                          <a:cs typeface="+mn-cs"/>
                        </a:rPr>
                        <a:t>ENGLISH</a:t>
                      </a: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extLst>
                  <a:ext uri="{0D108BD9-81ED-4DB2-BD59-A6C34878D82A}">
                    <a16:rowId xmlns:a16="http://schemas.microsoft.com/office/drawing/2014/main" val="782794074"/>
                  </a:ext>
                </a:extLst>
              </a:tr>
              <a:tr h="190500">
                <a:tc rowSpan="2">
                  <a:txBody>
                    <a:bodyPr/>
                    <a:lstStyle/>
                    <a:p>
                      <a:pPr algn="l" fontAlgn="b"/>
                      <a:r>
                        <a:rPr lang="en-US" sz="1600" u="none" strike="noStrike" kern="1200" dirty="0">
                          <a:solidFill>
                            <a:schemeClr val="bg1"/>
                          </a:solidFill>
                          <a:effectLst/>
                          <a:latin typeface="+mn-lt"/>
                          <a:ea typeface="+mn-ea"/>
                          <a:cs typeface="+mn-cs"/>
                        </a:rPr>
                        <a:t>Device Type</a:t>
                      </a:r>
                    </a:p>
                  </a:txBody>
                  <a:tcPr marL="9525" marR="9525" marT="9525" marB="0" anchor="ctr">
                    <a:solidFill>
                      <a:schemeClr val="accent1">
                        <a:lumMod val="60000"/>
                        <a:lumOff val="40000"/>
                      </a:schemeClr>
                    </a:solidFill>
                  </a:tcPr>
                </a:tc>
                <a:tc gridSpan="7">
                  <a:txBody>
                    <a:bodyPr/>
                    <a:lstStyle/>
                    <a:p>
                      <a:pPr algn="ctr" fontAlgn="b"/>
                      <a:r>
                        <a:rPr lang="en-US" sz="1600" u="none" strike="noStrike" kern="1200" dirty="0">
                          <a:solidFill>
                            <a:schemeClr val="bg1"/>
                          </a:solidFill>
                          <a:effectLst/>
                          <a:latin typeface="+mn-lt"/>
                          <a:ea typeface="+mn-ea"/>
                          <a:cs typeface="+mn-cs"/>
                        </a:rPr>
                        <a:t>Towns</a:t>
                      </a: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extLst>
                  <a:ext uri="{0D108BD9-81ED-4DB2-BD59-A6C34878D82A}">
                    <a16:rowId xmlns:a16="http://schemas.microsoft.com/office/drawing/2014/main" val="2390228141"/>
                  </a:ext>
                </a:extLst>
              </a:tr>
              <a:tr h="190500">
                <a:tc vMerge="1">
                  <a:txBody>
                    <a:bodyPr/>
                    <a:lstStyle/>
                    <a:p>
                      <a:pPr algn="l"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Barnstable</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Brockton</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Gloucester</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Holyoke</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Lowell</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Plymouth</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Salem</a:t>
                      </a:r>
                    </a:p>
                  </a:txBody>
                  <a:tcPr marL="9525" marR="9525" marT="9525" marB="0" anchor="b">
                    <a:solidFill>
                      <a:schemeClr val="accent1">
                        <a:lumMod val="60000"/>
                        <a:lumOff val="40000"/>
                      </a:schemeClr>
                    </a:solidFill>
                  </a:tcPr>
                </a:tc>
                <a:extLst>
                  <a:ext uri="{0D108BD9-81ED-4DB2-BD59-A6C34878D82A}">
                    <a16:rowId xmlns:a16="http://schemas.microsoft.com/office/drawing/2014/main" val="1822204549"/>
                  </a:ext>
                </a:extLst>
              </a:tr>
              <a:tr h="190500">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Desktop</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133</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375</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154</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171</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147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141</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145</a:t>
                      </a:r>
                    </a:p>
                  </a:txBody>
                  <a:tcPr marL="9525" marR="9525" marT="9525" marB="0" anchor="b"/>
                </a:tc>
                <a:extLst>
                  <a:ext uri="{0D108BD9-81ED-4DB2-BD59-A6C34878D82A}">
                    <a16:rowId xmlns:a16="http://schemas.microsoft.com/office/drawing/2014/main" val="1061846035"/>
                  </a:ext>
                </a:extLst>
              </a:tr>
              <a:tr h="190500">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Smartphone</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15</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1073</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12</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14</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14</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18</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14</a:t>
                      </a:r>
                    </a:p>
                  </a:txBody>
                  <a:tcPr marL="9525" marR="9525" marT="9525" marB="0" anchor="b"/>
                </a:tc>
                <a:extLst>
                  <a:ext uri="{0D108BD9-81ED-4DB2-BD59-A6C34878D82A}">
                    <a16:rowId xmlns:a16="http://schemas.microsoft.com/office/drawing/2014/main" val="3867751610"/>
                  </a:ext>
                </a:extLst>
              </a:tr>
              <a:tr h="190500">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Tablet</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6</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397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6</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8</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4</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7</a:t>
                      </a:r>
                    </a:p>
                  </a:txBody>
                  <a:tcPr marL="9525" marR="9525" marT="9525" marB="0" anchor="b"/>
                </a:tc>
                <a:extLst>
                  <a:ext uri="{0D108BD9-81ED-4DB2-BD59-A6C34878D82A}">
                    <a16:rowId xmlns:a16="http://schemas.microsoft.com/office/drawing/2014/main" val="2146277538"/>
                  </a:ext>
                </a:extLst>
              </a:tr>
            </a:tbl>
          </a:graphicData>
        </a:graphic>
      </p:graphicFrame>
      <p:graphicFrame>
        <p:nvGraphicFramePr>
          <p:cNvPr id="8" name="Table 7">
            <a:extLst>
              <a:ext uri="{FF2B5EF4-FFF2-40B4-BE49-F238E27FC236}">
                <a16:creationId xmlns:a16="http://schemas.microsoft.com/office/drawing/2014/main" id="{21D25692-679D-44D0-8318-B22D9D3BD01C}"/>
              </a:ext>
            </a:extLst>
          </p:cNvPr>
          <p:cNvGraphicFramePr>
            <a:graphicFrameLocks noGrp="1"/>
          </p:cNvGraphicFramePr>
          <p:nvPr>
            <p:extLst>
              <p:ext uri="{D42A27DB-BD31-4B8C-83A1-F6EECF244321}">
                <p14:modId xmlns:p14="http://schemas.microsoft.com/office/powerpoint/2010/main" val="2950840577"/>
              </p:ext>
            </p:extLst>
          </p:nvPr>
        </p:nvGraphicFramePr>
        <p:xfrm>
          <a:off x="609600" y="3810000"/>
          <a:ext cx="8000999" cy="1367790"/>
        </p:xfrm>
        <a:graphic>
          <a:graphicData uri="http://schemas.openxmlformats.org/drawingml/2006/table">
            <a:tbl>
              <a:tblPr>
                <a:tableStyleId>{5C22544A-7EE6-4342-B048-85BDC9FD1C3A}</a:tableStyleId>
              </a:tblPr>
              <a:tblGrid>
                <a:gridCol w="2430861">
                  <a:extLst>
                    <a:ext uri="{9D8B030D-6E8A-4147-A177-3AD203B41FA5}">
                      <a16:colId xmlns:a16="http://schemas.microsoft.com/office/drawing/2014/main" val="906568768"/>
                    </a:ext>
                  </a:extLst>
                </a:gridCol>
                <a:gridCol w="795734">
                  <a:extLst>
                    <a:ext uri="{9D8B030D-6E8A-4147-A177-3AD203B41FA5}">
                      <a16:colId xmlns:a16="http://schemas.microsoft.com/office/drawing/2014/main" val="2978932025"/>
                    </a:ext>
                  </a:extLst>
                </a:gridCol>
                <a:gridCol w="795734">
                  <a:extLst>
                    <a:ext uri="{9D8B030D-6E8A-4147-A177-3AD203B41FA5}">
                      <a16:colId xmlns:a16="http://schemas.microsoft.com/office/drawing/2014/main" val="3441399016"/>
                    </a:ext>
                  </a:extLst>
                </a:gridCol>
                <a:gridCol w="795734">
                  <a:extLst>
                    <a:ext uri="{9D8B030D-6E8A-4147-A177-3AD203B41FA5}">
                      <a16:colId xmlns:a16="http://schemas.microsoft.com/office/drawing/2014/main" val="3764016265"/>
                    </a:ext>
                  </a:extLst>
                </a:gridCol>
                <a:gridCol w="795734">
                  <a:extLst>
                    <a:ext uri="{9D8B030D-6E8A-4147-A177-3AD203B41FA5}">
                      <a16:colId xmlns:a16="http://schemas.microsoft.com/office/drawing/2014/main" val="2268305550"/>
                    </a:ext>
                  </a:extLst>
                </a:gridCol>
                <a:gridCol w="795734">
                  <a:extLst>
                    <a:ext uri="{9D8B030D-6E8A-4147-A177-3AD203B41FA5}">
                      <a16:colId xmlns:a16="http://schemas.microsoft.com/office/drawing/2014/main" val="2432739055"/>
                    </a:ext>
                  </a:extLst>
                </a:gridCol>
                <a:gridCol w="795734">
                  <a:extLst>
                    <a:ext uri="{9D8B030D-6E8A-4147-A177-3AD203B41FA5}">
                      <a16:colId xmlns:a16="http://schemas.microsoft.com/office/drawing/2014/main" val="1622993111"/>
                    </a:ext>
                  </a:extLst>
                </a:gridCol>
                <a:gridCol w="795734">
                  <a:extLst>
                    <a:ext uri="{9D8B030D-6E8A-4147-A177-3AD203B41FA5}">
                      <a16:colId xmlns:a16="http://schemas.microsoft.com/office/drawing/2014/main" val="233192501"/>
                    </a:ext>
                  </a:extLst>
                </a:gridCol>
              </a:tblGrid>
              <a:tr h="190500">
                <a:tc gridSpan="8">
                  <a:txBody>
                    <a:bodyPr/>
                    <a:lstStyle/>
                    <a:p>
                      <a:pPr algn="l" fontAlgn="b"/>
                      <a:r>
                        <a:rPr lang="en-US" sz="1600" u="none" strike="noStrike" kern="1200" dirty="0">
                          <a:solidFill>
                            <a:schemeClr val="bg1"/>
                          </a:solidFill>
                          <a:effectLst/>
                          <a:latin typeface="+mn-lt"/>
                          <a:ea typeface="+mn-ea"/>
                          <a:cs typeface="+mn-cs"/>
                        </a:rPr>
                        <a:t>SPANISH</a:t>
                      </a: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extLst>
                  <a:ext uri="{0D108BD9-81ED-4DB2-BD59-A6C34878D82A}">
                    <a16:rowId xmlns:a16="http://schemas.microsoft.com/office/drawing/2014/main" val="782794074"/>
                  </a:ext>
                </a:extLst>
              </a:tr>
              <a:tr h="190500">
                <a:tc rowSpan="2">
                  <a:txBody>
                    <a:bodyPr/>
                    <a:lstStyle/>
                    <a:p>
                      <a:pPr algn="l" fontAlgn="b"/>
                      <a:r>
                        <a:rPr lang="en-US" sz="1600" u="none" strike="noStrike" kern="1200" dirty="0">
                          <a:solidFill>
                            <a:schemeClr val="bg1"/>
                          </a:solidFill>
                          <a:effectLst/>
                          <a:latin typeface="+mn-lt"/>
                          <a:ea typeface="+mn-ea"/>
                          <a:cs typeface="+mn-cs"/>
                        </a:rPr>
                        <a:t>Device Type</a:t>
                      </a:r>
                    </a:p>
                  </a:txBody>
                  <a:tcPr marL="9525" marR="9525" marT="9525" marB="0" anchor="ctr">
                    <a:solidFill>
                      <a:schemeClr val="accent1">
                        <a:lumMod val="60000"/>
                        <a:lumOff val="40000"/>
                      </a:schemeClr>
                    </a:solidFill>
                  </a:tcPr>
                </a:tc>
                <a:tc gridSpan="7">
                  <a:txBody>
                    <a:bodyPr/>
                    <a:lstStyle/>
                    <a:p>
                      <a:pPr algn="ctr" fontAlgn="b"/>
                      <a:r>
                        <a:rPr lang="en-US" sz="1600" u="none" strike="noStrike" kern="1200" dirty="0">
                          <a:solidFill>
                            <a:schemeClr val="bg1"/>
                          </a:solidFill>
                          <a:effectLst/>
                          <a:latin typeface="+mn-lt"/>
                          <a:ea typeface="+mn-ea"/>
                          <a:cs typeface="+mn-cs"/>
                        </a:rPr>
                        <a:t>Towns</a:t>
                      </a: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hMerge="1">
                  <a:txBody>
                    <a:bodyPr/>
                    <a:lstStyle/>
                    <a:p>
                      <a:pPr algn="ctr"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extLst>
                  <a:ext uri="{0D108BD9-81ED-4DB2-BD59-A6C34878D82A}">
                    <a16:rowId xmlns:a16="http://schemas.microsoft.com/office/drawing/2014/main" val="2390228141"/>
                  </a:ext>
                </a:extLst>
              </a:tr>
              <a:tr h="190500">
                <a:tc vMerge="1">
                  <a:txBody>
                    <a:bodyPr/>
                    <a:lstStyle/>
                    <a:p>
                      <a:pPr algn="l" fontAlgn="b"/>
                      <a:endParaRPr lang="en-US" sz="2000" u="none" strike="noStrike" kern="1200" dirty="0">
                        <a:solidFill>
                          <a:schemeClr val="bg1"/>
                        </a:solidFill>
                        <a:effectLst/>
                        <a:latin typeface="+mn-lt"/>
                        <a:ea typeface="+mn-ea"/>
                        <a:cs typeface="+mn-cs"/>
                      </a:endParaRP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Barnstable</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Brockton</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Gloucester</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Holyoke</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Lowell</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Plymouth</a:t>
                      </a:r>
                    </a:p>
                  </a:txBody>
                  <a:tcPr marL="9525" marR="9525" marT="9525" marB="0" anchor="b">
                    <a:solidFill>
                      <a:schemeClr val="accent1">
                        <a:lumMod val="60000"/>
                        <a:lumOff val="40000"/>
                      </a:schemeClr>
                    </a:solidFill>
                  </a:tcPr>
                </a:tc>
                <a:tc>
                  <a:txBody>
                    <a:bodyPr/>
                    <a:lstStyle/>
                    <a:p>
                      <a:pPr algn="ctr" fontAlgn="b"/>
                      <a:r>
                        <a:rPr lang="en-US" sz="1200" u="none" strike="noStrike" kern="1200" dirty="0">
                          <a:solidFill>
                            <a:schemeClr val="tx1"/>
                          </a:solidFill>
                          <a:effectLst/>
                          <a:latin typeface="+mn-lt"/>
                          <a:ea typeface="+mn-ea"/>
                          <a:cs typeface="+mn-cs"/>
                        </a:rPr>
                        <a:t>Salem</a:t>
                      </a:r>
                    </a:p>
                  </a:txBody>
                  <a:tcPr marL="9525" marR="9525" marT="9525" marB="0" anchor="b">
                    <a:solidFill>
                      <a:schemeClr val="accent1">
                        <a:lumMod val="60000"/>
                        <a:lumOff val="40000"/>
                      </a:schemeClr>
                    </a:solidFill>
                  </a:tcPr>
                </a:tc>
                <a:extLst>
                  <a:ext uri="{0D108BD9-81ED-4DB2-BD59-A6C34878D82A}">
                    <a16:rowId xmlns:a16="http://schemas.microsoft.com/office/drawing/2014/main" val="1822204549"/>
                  </a:ext>
                </a:extLst>
              </a:tr>
              <a:tr h="190500">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Desktop</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86</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239</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107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232</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275</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127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306</a:t>
                      </a:r>
                    </a:p>
                  </a:txBody>
                  <a:tcPr marL="9525" marR="9525" marT="9525" marB="0" anchor="b"/>
                </a:tc>
                <a:extLst>
                  <a:ext uri="{0D108BD9-81ED-4DB2-BD59-A6C34878D82A}">
                    <a16:rowId xmlns:a16="http://schemas.microsoft.com/office/drawing/2014/main" val="1061846035"/>
                  </a:ext>
                </a:extLst>
              </a:tr>
              <a:tr h="190500">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Smartphone</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65</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381</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87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260</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313</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86</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265</a:t>
                      </a:r>
                    </a:p>
                  </a:txBody>
                  <a:tcPr marL="9525" marR="9525" marT="9525" marB="0" anchor="b"/>
                </a:tc>
                <a:extLst>
                  <a:ext uri="{0D108BD9-81ED-4DB2-BD59-A6C34878D82A}">
                    <a16:rowId xmlns:a16="http://schemas.microsoft.com/office/drawing/2014/main" val="3867751610"/>
                  </a:ext>
                </a:extLst>
              </a:tr>
              <a:tr h="190500">
                <a:tc>
                  <a:txBody>
                    <a:bodyPr/>
                    <a:lstStyle/>
                    <a:p>
                      <a:pPr marL="0" algn="l" defTabSz="685800" rtl="0" eaLnBrk="1" fontAlgn="b" latinLnBrk="0" hangingPunct="1"/>
                      <a:r>
                        <a:rPr lang="en-US" sz="1400" u="none" strike="noStrike" kern="1200" dirty="0">
                          <a:solidFill>
                            <a:schemeClr val="dk1"/>
                          </a:solidFill>
                          <a:effectLst/>
                          <a:latin typeface="+mn-lt"/>
                          <a:ea typeface="+mn-ea"/>
                          <a:cs typeface="+mn-cs"/>
                        </a:rPr>
                        <a:t>Tablet</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15</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38</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17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21</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27</a:t>
                      </a:r>
                    </a:p>
                  </a:txBody>
                  <a:tcPr marL="9525" marR="9525" marT="9525" marB="0" anchor="b"/>
                </a:tc>
                <a:tc>
                  <a:txBody>
                    <a:bodyPr/>
                    <a:lstStyle/>
                    <a:p>
                      <a:pPr marL="0" algn="ctr" defTabSz="685800" rtl="0" eaLnBrk="1" fontAlgn="b" latinLnBrk="0" hangingPunct="1"/>
                      <a:r>
                        <a:rPr lang="en-US" sz="1400" u="none" strike="noStrike" kern="1200" dirty="0">
                          <a:solidFill>
                            <a:schemeClr val="dk1"/>
                          </a:solidFill>
                          <a:effectLst/>
                          <a:latin typeface="+mn-lt"/>
                          <a:ea typeface="+mn-ea"/>
                          <a:cs typeface="+mn-cs"/>
                        </a:rPr>
                        <a:t>42</a:t>
                      </a:r>
                    </a:p>
                  </a:txBody>
                  <a:tcPr marL="9525" marR="9525" marT="9525" marB="0" anchor="b"/>
                </a:tc>
                <a:extLst>
                  <a:ext uri="{0D108BD9-81ED-4DB2-BD59-A6C34878D82A}">
                    <a16:rowId xmlns:a16="http://schemas.microsoft.com/office/drawing/2014/main" val="2146277538"/>
                  </a:ext>
                </a:extLst>
              </a:tr>
            </a:tbl>
          </a:graphicData>
        </a:graphic>
      </p:graphicFrame>
    </p:spTree>
    <p:extLst>
      <p:ext uri="{BB962C8B-B14F-4D97-AF65-F5344CB8AC3E}">
        <p14:creationId xmlns:p14="http://schemas.microsoft.com/office/powerpoint/2010/main" val="3357888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1812</TotalTime>
  <Words>1235</Words>
  <Application>Microsoft Office PowerPoint</Application>
  <PresentationFormat>On-screen Show (4:3)</PresentationFormat>
  <Paragraphs>408</Paragraphs>
  <Slides>17</Slides>
  <Notes>6</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4" baseType="lpstr">
      <vt:lpstr>Arial</vt:lpstr>
      <vt:lpstr>Calibri</vt:lpstr>
      <vt:lpstr>Calibri Light</vt:lpstr>
      <vt:lpstr>Century Gothic</vt:lpstr>
      <vt:lpstr>Couture</vt:lpstr>
      <vt:lpstr>Office Theme</vt:lpstr>
      <vt:lpstr>Microsoft Excel 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Export</dc:title>
  <dc:subject>PPT Export</dc:subject>
  <dc:creator>Moat</dc:creator>
  <cp:keywords>moat export data ads</cp:keywords>
  <dc:description>PPT export of data</dc:description>
  <cp:lastModifiedBy>Anna Graves</cp:lastModifiedBy>
  <cp:revision>121</cp:revision>
  <dcterms:created xsi:type="dcterms:W3CDTF">2018-06-25T15:59:33Z</dcterms:created>
  <dcterms:modified xsi:type="dcterms:W3CDTF">2020-07-29T21:34:32Z</dcterms:modified>
  <cp:category>ppt export</cp:category>
</cp:coreProperties>
</file>