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4"/>
    <p:sldMasterId id="2147483704" r:id="rId5"/>
  </p:sldMasterIdLst>
  <p:notesMasterIdLst>
    <p:notesMasterId r:id="rId25"/>
  </p:notesMasterIdLst>
  <p:sldIdLst>
    <p:sldId id="333" r:id="rId6"/>
    <p:sldId id="342" r:id="rId7"/>
    <p:sldId id="394" r:id="rId8"/>
    <p:sldId id="395" r:id="rId9"/>
    <p:sldId id="396" r:id="rId10"/>
    <p:sldId id="338" r:id="rId11"/>
    <p:sldId id="393" r:id="rId12"/>
    <p:sldId id="306" r:id="rId13"/>
    <p:sldId id="308" r:id="rId14"/>
    <p:sldId id="325" r:id="rId15"/>
    <p:sldId id="374" r:id="rId16"/>
    <p:sldId id="397" r:id="rId17"/>
    <p:sldId id="383" r:id="rId18"/>
    <p:sldId id="385" r:id="rId19"/>
    <p:sldId id="327" r:id="rId20"/>
    <p:sldId id="329" r:id="rId21"/>
    <p:sldId id="328" r:id="rId22"/>
    <p:sldId id="330" r:id="rId23"/>
    <p:sldId id="336" r:id="rId24"/>
  </p:sldIdLst>
  <p:sldSz cx="9144000" cy="6858000" type="screen4x3"/>
  <p:notesSz cx="6994525" cy="9280525"/>
  <p:embeddedFontLst>
    <p:embeddedFont>
      <p:font typeface="Calibri" pitchFamily="34" charset="0"/>
      <p:regular r:id="rId26"/>
      <p:bold r:id="rId27"/>
      <p:italic r:id="rId28"/>
      <p:boldItalic r:id="rId29"/>
    </p:embeddedFont>
    <p:embeddedFont>
      <p:font typeface="Myriad Web Pro" pitchFamily="34" charset="0"/>
      <p:regular r:id="rId30"/>
      <p:bold r:id="rId31"/>
      <p:italic r:id="rId3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29" autoAdjust="0"/>
  </p:normalViewPr>
  <p:slideViewPr>
    <p:cSldViewPr>
      <p:cViewPr varScale="1">
        <p:scale>
          <a:sx n="50" d="100"/>
          <a:sy n="50" d="100"/>
        </p:scale>
        <p:origin x="-9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1980" y="-84"/>
      </p:cViewPr>
      <p:guideLst>
        <p:guide orient="horz" pos="2923"/>
        <p:guide pos="22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62400" y="0"/>
            <a:ext cx="3030538" cy="4635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5CA52A7-45F2-4CD5-AC95-5FF0336FEE91}" type="datetimeFigureOut">
              <a:rPr lang="en-US"/>
              <a:pPr>
                <a:defRPr/>
              </a:pPr>
              <a:t>1/30/2013</a:t>
            </a:fld>
            <a:endParaRPr lang="en-US"/>
          </a:p>
        </p:txBody>
      </p:sp>
      <p:sp>
        <p:nvSpPr>
          <p:cNvPr id="4" name="Slide Image Placeholder 3"/>
          <p:cNvSpPr>
            <a:spLocks noGrp="1" noRot="1" noChangeAspect="1"/>
          </p:cNvSpPr>
          <p:nvPr>
            <p:ph type="sldImg" idx="2"/>
          </p:nvPr>
        </p:nvSpPr>
        <p:spPr>
          <a:xfrm>
            <a:off x="1176338" y="695325"/>
            <a:ext cx="4641850" cy="34813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088" y="4408488"/>
            <a:ext cx="5594350" cy="41767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5388"/>
            <a:ext cx="3030538" cy="46355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2400" y="8815388"/>
            <a:ext cx="3030538" cy="4635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C8C6905-37D3-4CE9-B97D-FA10921FB7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 has developed two</a:t>
            </a:r>
            <a:r>
              <a:rPr lang="en-US" baseline="0" dirty="0" smtClean="0"/>
              <a:t> radiation emergency toolkits, one geared towards public health professionals, the other towards clinicians.  Both toolkits have all sorts of resources: videos, brochures, guidance documents, trainings, fact sheets, etc.  </a:t>
            </a:r>
          </a:p>
          <a:p>
            <a:endParaRPr lang="en-US" baseline="0" dirty="0" smtClean="0"/>
          </a:p>
          <a:p>
            <a:r>
              <a:rPr lang="en-US" baseline="0" dirty="0" smtClean="0"/>
              <a:t>If you already have a toolkit, we have added a few new pieces this year.  In the public health kit we have a joint law-enforcement/public health radiation emergency investigation guide, an interactive training tool that creates a virtual community reception center, as well as a self-study training on psychological first aid in radiation disasters.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clinician</a:t>
            </a:r>
            <a:r>
              <a:rPr lang="en-US" baseline="0" dirty="0" smtClean="0"/>
              <a:t> toolkit also has some resources that might be useful, especially if you communicate with the health care providers in your area.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Both toolkits are absolutely free of charge,</a:t>
            </a:r>
            <a:r>
              <a:rPr lang="en-US" baseline="0" dirty="0" smtClean="0"/>
              <a:t> and you can order as many as you like.  To place an order, send an email to cdcinfo@cdc.gov with your name, mailing address, and contact information.  Be sure to specify how many of each toolkit (clinician or public health) you are requesting.  You can also place an order over the phone by calling 1-800-CDC-INFO.  In addition, many of the toolkit resources, especially the multimedia resources, can be obtained directly from our website, at emergency.cdc.gov/radiation.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Thank you so much for your interest and attention to this important topic.  I hope that the</a:t>
            </a:r>
            <a:r>
              <a:rPr lang="en-US" baseline="0" dirty="0" smtClean="0"/>
              <a:t> information provided will be helpful to you in your planning efforts.  I’d be happy to take any questions if we have time?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Radiation disasters are unique in large part because of the public’s intense fear of radiation. Unlike many other threats, radiation is invisible, silent, and odorless, and can only be detected with specialized equipment. It is also unfamiliar to, and not well understood by, the general public. Even common radiological medical procedures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often referred to in terms that mask any reference to radiation.  There is also a strong sense of fatalism regarding radiation disasters.  People do not believe that</a:t>
            </a:r>
            <a:r>
              <a:rPr lang="en-US" sz="1200" kern="1200" baseline="0" dirty="0" smtClean="0">
                <a:solidFill>
                  <a:schemeClr val="tx1"/>
                </a:solidFill>
                <a:latin typeface="+mn-lt"/>
                <a:ea typeface="+mn-ea"/>
                <a:cs typeface="+mn-cs"/>
              </a:rPr>
              <a:t> radiation disasters are survivable.  Even those who may survive the initial disaster fear </a:t>
            </a:r>
            <a:r>
              <a:rPr lang="en-US" sz="1200" kern="1200" dirty="0" smtClean="0">
                <a:solidFill>
                  <a:schemeClr val="tx1"/>
                </a:solidFill>
                <a:latin typeface="+mn-lt"/>
                <a:ea typeface="+mn-ea"/>
                <a:cs typeface="+mn-cs"/>
              </a:rPr>
              <a:t>possible long-term and delayed health effects, primarily cancers, many of which can only be diagnosed years after the exposure.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Unlike other types of health emergencies, people generally don’t have</a:t>
            </a:r>
            <a:r>
              <a:rPr lang="en-US" sz="1200" kern="1200" baseline="0" dirty="0" smtClean="0">
                <a:solidFill>
                  <a:schemeClr val="tx1"/>
                </a:solidFill>
                <a:latin typeface="+mn-lt"/>
                <a:ea typeface="+mn-ea"/>
                <a:cs typeface="+mn-cs"/>
              </a:rPr>
              <a:t> the background knowledge on radiation that they may have with other subject areas.  For example, and this is somewhat of an </a:t>
            </a:r>
            <a:r>
              <a:rPr lang="en-US" sz="1200" kern="1200" baseline="0" dirty="0" err="1" smtClean="0">
                <a:solidFill>
                  <a:schemeClr val="tx1"/>
                </a:solidFill>
                <a:latin typeface="+mn-lt"/>
                <a:ea typeface="+mn-ea"/>
                <a:cs typeface="+mn-cs"/>
              </a:rPr>
              <a:t>oversimplication</a:t>
            </a:r>
            <a:r>
              <a:rPr lang="en-US" sz="1200" kern="1200" baseline="0" dirty="0" smtClean="0">
                <a:solidFill>
                  <a:schemeClr val="tx1"/>
                </a:solidFill>
                <a:latin typeface="+mn-lt"/>
                <a:ea typeface="+mn-ea"/>
                <a:cs typeface="+mn-cs"/>
              </a:rPr>
              <a:t>, if you are communicating information for flu prevention, more people will have a general sense of what the flu is.  You have a larger percentage of the population who have had the flu, or know someone who has, and more people know symptoms, how it spreads, etc.  With radiation, the knowledge base isn’t there as much.  Many times in asking people what they know about radiation we hear people mention superheroes (or </a:t>
            </a:r>
            <a:r>
              <a:rPr lang="en-US" sz="1200" kern="1200" baseline="0" dirty="0" err="1" smtClean="0">
                <a:solidFill>
                  <a:schemeClr val="tx1"/>
                </a:solidFill>
                <a:latin typeface="+mn-lt"/>
                <a:ea typeface="+mn-ea"/>
                <a:cs typeface="+mn-cs"/>
              </a:rPr>
              <a:t>supervillians</a:t>
            </a:r>
            <a:r>
              <a:rPr lang="en-US" sz="1200" kern="1200" baseline="0" dirty="0" smtClean="0">
                <a:solidFill>
                  <a:schemeClr val="tx1"/>
                </a:solidFill>
                <a:latin typeface="+mn-lt"/>
                <a:ea typeface="+mn-ea"/>
                <a:cs typeface="+mn-cs"/>
              </a:rPr>
              <a:t>!), we hear people talk about three-eyed fish, mutations, or disasters so horrible, there’s no hope for survival.  This has an impact on how receptive people are to information, and what hurdles communicators must overcome to get the messages out.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psychological effects of radiation</a:t>
            </a:r>
            <a:r>
              <a:rPr lang="en-US" sz="1200" kern="1200" baseline="0" dirty="0" smtClean="0">
                <a:solidFill>
                  <a:schemeClr val="tx1"/>
                </a:solidFill>
                <a:latin typeface="+mn-lt"/>
                <a:ea typeface="+mn-ea"/>
                <a:cs typeface="+mn-cs"/>
              </a:rPr>
              <a:t> emergencies will be huge.  For example, following a 1987 radiation disaster in Brazil, only 249 people were found to have some level of contamination of cesium-137, however, over 120,000 people showed up at monitoring sites to be surveyed. Addressing psychological issues will also be a major element of the communications plan.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Certainly</a:t>
            </a:r>
            <a:r>
              <a:rPr lang="en-US" baseline="0" dirty="0" smtClean="0"/>
              <a:t> the tragic events in Japan triggered by the earthquake and tsunami gave us some firsthand knowledge of the difficulties in communicating in a radiation emergency.  Americans living in Japan, or those traveling to and from the country had concerns and questions about the radiation levels.  At the same time, radiation monitors in the United States began detecting small amounts of radiation from the reactors, causing alarm among people here at home.  </a:t>
            </a:r>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Effective communication can go a long way in relieving fears and anxieties.  One fourth-grade teacher in Fukushima worked with an illustrator he found through Twitter to produce a leaflet for children about radiation, and has concentrated 30-40 hours of general studies time for radiation classes.  The subject of radiation will become mandatory in science classes for third year students at junior high schools.  </a:t>
            </a:r>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Effective</a:t>
            </a:r>
            <a:r>
              <a:rPr lang="en-US" baseline="0" dirty="0" smtClean="0"/>
              <a:t> communication in radiation disasters can go a long way in aiding response efforts.  For instance, in the case of an Improvised Nuclear Device (or IND) event, we can save lives if we can communicate to the affected populations to stay inside for 24 hours. Communicating factual information about radiation and health effects can reduce rumors and provide reassurance.  I saw an article during the Japan incident that was talking about the way China dealt a blogger who was spreading a rumor that encouraged people to stockpile and  consume vast quantities of iodized salt to combat the adverse effects of Iodine-131…he was jailed for 10 days and fined the equivalent of about $75.  I know for many of us seeing rumors like this is incredibly frustrating, but as we know, good crisis and risk communication messages, particularly if they come from multiple trusted sources can go a long way in reducing rumors.  </a:t>
            </a:r>
          </a:p>
          <a:p>
            <a:endParaRPr lang="en-US" baseline="0" dirty="0" smtClean="0"/>
          </a:p>
          <a:p>
            <a:r>
              <a:rPr lang="en-US" baseline="0" dirty="0" smtClean="0"/>
              <a:t>Communications can direct people to a community reception center to be surveyed for radioactive contamination, rather than to an overcrowded and overwhelmed emergency room.   Much of the United States response to the events in Japan was a communications response to public concern and explaining the risks and the radiation levels that were detected.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Many times, especially in radiation</a:t>
            </a:r>
            <a:r>
              <a:rPr lang="en-US" baseline="0" dirty="0" smtClean="0"/>
              <a:t> emergencies, the main concern of the public is “am I safe?” .  If I am, how do you know I am, and if I’m not, what can I do, or what are you doing, to make me safe.  This question doesn’t always have an easy answer, particularly when we’re talking about radiation.  How much of the technical content is necessary to provide for people to make informed decisions about their risk?  And how can we talk about radiation in ways that promote responsible public actions, such as reporting to a community reception center to be surveyed for contamination, like in the picture on the left, verses buying up mass quantities of ground kelp for protection against radioactive Iodine, like in the picture on the right?  </a:t>
            </a:r>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“silver linings” of radiation communication, is that you don’t really</a:t>
            </a:r>
            <a:r>
              <a:rPr lang="en-US" baseline="0" dirty="0" smtClean="0"/>
              <a:t> have to worry as much about making the information too basic.  What we saw in Japan, was that  professional responders and clinicians were asking many of the same questions as members of the public, so many of the messages were appropriate for multiple audiences.</a:t>
            </a:r>
          </a:p>
          <a:p>
            <a:endParaRPr lang="en-US" baseline="0" dirty="0" smtClean="0"/>
          </a:p>
          <a:p>
            <a:r>
              <a:rPr lang="en-US" baseline="0" dirty="0" smtClean="0"/>
              <a:t>As in all communications, it is important to consider the needs of special populations, including non-English speakers.  For example, explaining that radioactive contamination is like dust or mud, and if you think you have been contaminated, treat yourself as if you are covered in dust or mud has been an analogy that seems to work well with helping people understand contamination.  One of the interesting things that CDC found in conducting some focus groups among Spanish speaking audiences was that there are so many different words for dust or mud in the Spanish language, and that these words have different connotations depending on the country of origin.  So just because a message is effective in English, doesn’t mean that it will have the same success once translated.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information on the use of social media during the Japan Earthquake and Tsunami can be found at </a:t>
            </a:r>
            <a:r>
              <a:rPr lang="en-US" sz="1200" dirty="0" smtClean="0">
                <a:solidFill>
                  <a:schemeClr val="tx1"/>
                </a:solidFill>
                <a:latin typeface="+mn-lt"/>
                <a:cs typeface="Arial" charset="0"/>
              </a:rPr>
              <a:t>http://www.emergency.cdc.gov/socialmedia/japan.asp.  There is</a:t>
            </a:r>
            <a:r>
              <a:rPr lang="en-US" sz="1200" baseline="0" dirty="0" smtClean="0">
                <a:solidFill>
                  <a:schemeClr val="tx1"/>
                </a:solidFill>
                <a:latin typeface="+mn-lt"/>
                <a:cs typeface="Arial" charset="0"/>
              </a:rPr>
              <a:t> also a huge amount of additional information and resources on CDC’s use of social media.  Technology is moving fast, so this information is updated quite often.  </a:t>
            </a:r>
            <a:endParaRPr lang="en-US" dirty="0" smtClean="0"/>
          </a:p>
          <a:p>
            <a:endParaRPr lang="en-US" dirty="0" smtClean="0"/>
          </a:p>
          <a:p>
            <a:r>
              <a:rPr lang="en-US" dirty="0" smtClean="0"/>
              <a:t>Reports on </a:t>
            </a:r>
            <a:r>
              <a:rPr lang="en-US" baseline="0" dirty="0" smtClean="0"/>
              <a:t>radiation emergency communications can be found at </a:t>
            </a:r>
            <a:r>
              <a:rPr lang="en-US" sz="1200" dirty="0" smtClean="0">
                <a:solidFill>
                  <a:schemeClr val="tx1"/>
                </a:solidFill>
                <a:latin typeface="+mn-lt"/>
                <a:cs typeface="Arial" charset="0"/>
              </a:rPr>
              <a:t>http://www.emergency.cdc.gov/radiation/audience.asp.  In addition, I encourage you to download the Federal Planning Guidance for Response to</a:t>
            </a:r>
            <a:r>
              <a:rPr lang="en-US" sz="1200" baseline="0" dirty="0" smtClean="0">
                <a:solidFill>
                  <a:schemeClr val="tx1"/>
                </a:solidFill>
                <a:latin typeface="+mn-lt"/>
                <a:cs typeface="Arial" charset="0"/>
              </a:rPr>
              <a:t> a Nuclear Detonation.  Make sure it is the second edition, as the information on communications is not in the first edition.  If you </a:t>
            </a:r>
            <a:r>
              <a:rPr lang="en-US" sz="1200" baseline="0" dirty="0" err="1" smtClean="0">
                <a:solidFill>
                  <a:schemeClr val="tx1"/>
                </a:solidFill>
                <a:latin typeface="+mn-lt"/>
                <a:cs typeface="Arial" charset="0"/>
              </a:rPr>
              <a:t>google</a:t>
            </a:r>
            <a:r>
              <a:rPr lang="en-US" sz="1200" baseline="0" dirty="0" smtClean="0">
                <a:solidFill>
                  <a:schemeClr val="tx1"/>
                </a:solidFill>
                <a:latin typeface="+mn-lt"/>
                <a:cs typeface="Arial" charset="0"/>
              </a:rPr>
              <a:t> the title, it comes up in several different sites, but I’ve included the link on the HHS Radiation Emergency Medical Management site, which has a lot of great information for clinicians and health care providers.  The EPA’s booklet, on </a:t>
            </a:r>
            <a:r>
              <a:rPr lang="en-US" sz="1200" i="1" dirty="0" smtClean="0">
                <a:latin typeface="+mn-lt"/>
                <a:cs typeface="Arial" charset="0"/>
              </a:rPr>
              <a:t>Communicating Radiation Risks: Crisis Communications for Emergency Responders </a:t>
            </a:r>
            <a:r>
              <a:rPr lang="en-US" sz="1200" i="0" dirty="0" smtClean="0">
                <a:latin typeface="+mn-lt"/>
                <a:cs typeface="Arial" charset="0"/>
              </a:rPr>
              <a:t>is</a:t>
            </a:r>
            <a:r>
              <a:rPr lang="en-US" sz="1200" i="0" baseline="0" dirty="0" smtClean="0">
                <a:latin typeface="+mn-lt"/>
                <a:cs typeface="Arial" charset="0"/>
              </a:rPr>
              <a:t> another good resource, and can be obtained from the CDC Public Health Radiation Toolkit.  </a:t>
            </a:r>
            <a:r>
              <a:rPr lang="en-US" sz="1200" baseline="0" dirty="0" smtClean="0">
                <a:solidFill>
                  <a:schemeClr val="tx1"/>
                </a:solidFill>
                <a:latin typeface="+mn-lt"/>
                <a:cs typeface="Arial" charset="0"/>
              </a:rPr>
              <a:t>  </a:t>
            </a:r>
          </a:p>
          <a:p>
            <a:endParaRPr lang="en-US" sz="1200" baseline="0" dirty="0" smtClean="0">
              <a:solidFill>
                <a:schemeClr val="tx1"/>
              </a:solidFill>
              <a:latin typeface="+mn-lt"/>
              <a:cs typeface="Arial" charset="0"/>
            </a:endParaRPr>
          </a:p>
          <a:p>
            <a:r>
              <a:rPr lang="en-US" sz="1200" baseline="0" dirty="0" smtClean="0">
                <a:solidFill>
                  <a:schemeClr val="tx1"/>
                </a:solidFill>
                <a:latin typeface="+mn-lt"/>
                <a:cs typeface="Arial" charset="0"/>
              </a:rPr>
              <a:t>I would also encourage you if you haven’t already, to get in touch with your state radiation control program.  They are great resources to help you on any technical issues or questions you may have.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8C6905-37D3-4CE9-B97D-FA10921FB780}"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9C021D0-D98F-476E-B699-AFB63CF0AFFB}" type="datetimeFigureOut">
              <a:rPr lang="en-US"/>
              <a:pPr>
                <a:defRPr/>
              </a:pPr>
              <a:t>1/30/2013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CF408C1-A988-4635-868B-A0EF947E79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9483CE8-45CC-40A2-971C-C200D16BC52D}" type="datetimeFigureOut">
              <a:rPr lang="en-US"/>
              <a:pPr>
                <a:defRPr/>
              </a:pPr>
              <a:t>1/30/2013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976A346-6082-48F2-869F-3C7F07B7581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DB6D954-7483-4D1B-9CCB-592C6A26A88F}" type="datetimeFigureOut">
              <a:rPr lang="en-US"/>
              <a:pPr>
                <a:defRPr/>
              </a:pPr>
              <a:t>1/30/2013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9ABC972-9D9E-482E-9FE8-965343EFD0D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76EA5B5-FD5A-4A67-AD2D-F437D2BC624D}" type="datetimeFigureOut">
              <a:rPr lang="en-US"/>
              <a:pPr>
                <a:defRPr/>
              </a:pPr>
              <a:t>1/30/2013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FE0BEBB-FDA8-488A-8BB6-320ECDF1C27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03F0B42-18EB-4163-A684-45762FF48D48}" type="datetimeFigureOut">
              <a:rPr lang="en-US"/>
              <a:pPr>
                <a:defRPr/>
              </a:pPr>
              <a:t>1/30/2013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5B191EF-825A-44DF-8694-0697B345DA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8"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8"/>
          <p:cNvSpPr/>
          <p:nvPr/>
        </p:nvSpPr>
        <p:spPr>
          <a:xfrm>
            <a:off x="1371600" y="4343400"/>
            <a:ext cx="6400800" cy="292100"/>
          </a:xfrm>
          <a:prstGeom prst="rect">
            <a:avLst/>
          </a:prstGeom>
        </p:spPr>
        <p:txBody>
          <a:bodyPr>
            <a:spAutoFit/>
          </a:bodyPr>
          <a:lstStyle/>
          <a:p>
            <a:pPr fontAlgn="auto">
              <a:spcBef>
                <a:spcPts val="0"/>
              </a:spcBef>
              <a:spcAft>
                <a:spcPts val="0"/>
              </a:spcAft>
              <a:defRPr/>
            </a:pPr>
            <a:r>
              <a:rPr lang="en-US" sz="1300" b="1" dirty="0">
                <a:solidFill>
                  <a:schemeClr val="tx2"/>
                </a:solidFill>
                <a:latin typeface="+mn-lt"/>
              </a:rPr>
              <a:t>For more information please contact Radiation Studies Branch, CDC</a:t>
            </a:r>
          </a:p>
        </p:txBody>
      </p:sp>
      <p:sp>
        <p:nvSpPr>
          <p:cNvPr id="6" name="Rectangle 10"/>
          <p:cNvSpPr/>
          <p:nvPr/>
        </p:nvSpPr>
        <p:spPr>
          <a:xfrm>
            <a:off x="1371600" y="4705350"/>
            <a:ext cx="5943600" cy="647700"/>
          </a:xfrm>
          <a:prstGeom prst="rect">
            <a:avLst/>
          </a:prstGeom>
        </p:spPr>
        <p:txBody>
          <a:bodyPr>
            <a:spAutoFit/>
          </a:bodyPr>
          <a:lstStyle/>
          <a:p>
            <a:pPr fontAlgn="auto">
              <a:spcBef>
                <a:spcPts val="0"/>
              </a:spcBef>
              <a:spcAft>
                <a:spcPts val="0"/>
              </a:spcAft>
              <a:defRPr/>
            </a:pPr>
            <a:r>
              <a:rPr lang="en-US" sz="1200" dirty="0">
                <a:solidFill>
                  <a:schemeClr val="tx2"/>
                </a:solidFill>
                <a:latin typeface="+mn-lt"/>
              </a:rPr>
              <a:t>4770 Buford Highway NE, Atlanta, GA 30341</a:t>
            </a:r>
          </a:p>
          <a:p>
            <a:pPr fontAlgn="auto">
              <a:spcBef>
                <a:spcPts val="0"/>
              </a:spcBef>
              <a:spcAft>
                <a:spcPts val="0"/>
              </a:spcAft>
              <a:defRPr/>
            </a:pPr>
            <a:r>
              <a:rPr lang="en-US" sz="1200" dirty="0">
                <a:solidFill>
                  <a:schemeClr val="tx2"/>
                </a:solidFill>
                <a:latin typeface="+mn-lt"/>
              </a:rPr>
              <a:t>Telephone,  1-770-488-3800</a:t>
            </a:r>
          </a:p>
          <a:p>
            <a:pPr fontAlgn="auto">
              <a:spcBef>
                <a:spcPts val="0"/>
              </a:spcBef>
              <a:spcAft>
                <a:spcPts val="0"/>
              </a:spcAft>
              <a:defRPr/>
            </a:pPr>
            <a:r>
              <a:rPr lang="en-US" sz="1200" dirty="0" smtClean="0">
                <a:solidFill>
                  <a:schemeClr val="tx2"/>
                </a:solidFill>
                <a:latin typeface="+mn-lt"/>
              </a:rPr>
              <a:t>E-mail: leeanna.allen@orise.orau.gov</a:t>
            </a:r>
            <a:r>
              <a:rPr lang="en-US" sz="1200" dirty="0">
                <a:solidFill>
                  <a:schemeClr val="tx2"/>
                </a:solidFill>
                <a:latin typeface="+mn-lt"/>
              </a:rPr>
              <a:t>	Web: emergency.cdc.gov/radiation</a:t>
            </a:r>
          </a:p>
        </p:txBody>
      </p:sp>
      <p:sp>
        <p:nvSpPr>
          <p:cNvPr id="7" name="Rectangle 6"/>
          <p:cNvSpPr/>
          <p:nvPr/>
        </p:nvSpPr>
        <p:spPr>
          <a:xfrm>
            <a:off x="1371600" y="5421313"/>
            <a:ext cx="5943600" cy="369887"/>
          </a:xfrm>
          <a:prstGeom prst="rect">
            <a:avLst/>
          </a:prstGeom>
        </p:spPr>
        <p:txBody>
          <a:bodyPr>
            <a:spAutoFit/>
          </a:bodyPr>
          <a:lstStyle/>
          <a:p>
            <a:pPr fontAlgn="auto">
              <a:spcBef>
                <a:spcPts val="0"/>
              </a:spcBef>
              <a:spcAft>
                <a:spcPts val="0"/>
              </a:spcAft>
              <a:defRPr/>
            </a:pPr>
            <a:r>
              <a:rPr lang="en-US" sz="900" dirty="0">
                <a:solidFill>
                  <a:schemeClr val="tx2"/>
                </a:solidFill>
                <a:latin typeface="+mn-lt"/>
              </a:rPr>
              <a:t>The findings and conclusions in this report are those of the authors and do not necessarily represent the official position of the Centers for Disease Control and Prevention.</a:t>
            </a:r>
          </a:p>
        </p:txBody>
      </p:sp>
      <p:sp>
        <p:nvSpPr>
          <p:cNvPr id="8" name="Rectangle 7"/>
          <p:cNvSpPr/>
          <p:nvPr userDrawn="1"/>
        </p:nvSpPr>
        <p:spPr>
          <a:xfrm>
            <a:off x="1371600" y="4343400"/>
            <a:ext cx="6400800" cy="292100"/>
          </a:xfrm>
          <a:prstGeom prst="rect">
            <a:avLst/>
          </a:prstGeom>
        </p:spPr>
        <p:txBody>
          <a:bodyPr>
            <a:spAutoFit/>
          </a:bodyPr>
          <a:lstStyle/>
          <a:p>
            <a:pPr fontAlgn="auto">
              <a:spcBef>
                <a:spcPts val="0"/>
              </a:spcBef>
              <a:spcAft>
                <a:spcPts val="0"/>
              </a:spcAft>
              <a:defRPr/>
            </a:pPr>
            <a:r>
              <a:rPr lang="en-US" sz="1300" b="1" dirty="0">
                <a:solidFill>
                  <a:schemeClr val="tx2"/>
                </a:solidFill>
                <a:latin typeface="+mn-lt"/>
              </a:rPr>
              <a:t>For more information please contact Radiation Studies Branch, CDC</a:t>
            </a:r>
          </a:p>
        </p:txBody>
      </p:sp>
      <p:sp>
        <p:nvSpPr>
          <p:cNvPr id="9" name="Rectangle 13"/>
          <p:cNvSpPr/>
          <p:nvPr userDrawn="1"/>
        </p:nvSpPr>
        <p:spPr>
          <a:xfrm>
            <a:off x="1371600" y="5421313"/>
            <a:ext cx="5943600" cy="369887"/>
          </a:xfrm>
          <a:prstGeom prst="rect">
            <a:avLst/>
          </a:prstGeom>
        </p:spPr>
        <p:txBody>
          <a:bodyPr>
            <a:spAutoFit/>
          </a:bodyPr>
          <a:lstStyle/>
          <a:p>
            <a:pPr fontAlgn="auto">
              <a:spcBef>
                <a:spcPts val="0"/>
              </a:spcBef>
              <a:spcAft>
                <a:spcPts val="0"/>
              </a:spcAft>
              <a:defRPr/>
            </a:pPr>
            <a:r>
              <a:rPr lang="en-US" sz="900" dirty="0">
                <a:solidFill>
                  <a:schemeClr val="tx2"/>
                </a:solidFill>
                <a:latin typeface="+mn-lt"/>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mj-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baseline="0">
                <a:solidFill>
                  <a:schemeClr val="bg2"/>
                </a:solidFill>
                <a:latin typeface="Myriad Web Pro" charset="0"/>
                <a:cs typeface="Arial" pitchFamily="34" charset="0"/>
              </a:defRPr>
            </a:lvl1pPr>
            <a:lvl2pPr>
              <a:defRPr b="0" i="0" baseline="0">
                <a:solidFill>
                  <a:schemeClr val="bg2"/>
                </a:solidFill>
                <a:latin typeface="Myriad Web Pro" charset="0"/>
                <a:cs typeface="Arial" pitchFamily="34" charset="0"/>
              </a:defRPr>
            </a:lvl2pPr>
            <a:lvl3pPr>
              <a:defRPr b="0" i="0" baseline="0">
                <a:solidFill>
                  <a:schemeClr val="bg2"/>
                </a:solidFill>
                <a:latin typeface="Myriad Web Pro" charset="0"/>
                <a:cs typeface="Arial" pitchFamily="34" charset="0"/>
              </a:defRPr>
            </a:lvl3pPr>
            <a:lvl4pPr>
              <a:defRPr b="0" i="0" baseline="0">
                <a:solidFill>
                  <a:schemeClr val="bg2"/>
                </a:solidFill>
                <a:latin typeface="Myriad Web Pro" charset="0"/>
                <a:cs typeface="Arial" pitchFamily="34" charset="0"/>
              </a:defRPr>
            </a:lvl4pPr>
            <a:lvl5pPr>
              <a:defRPr b="0" i="0" baseline="0">
                <a:solidFill>
                  <a:schemeClr val="bg2"/>
                </a:solidFill>
                <a:latin typeface="Myriad Web Pro"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66CFADB-38F9-4814-8930-D05BCC0AF9F7}" type="datetimeFigureOut">
              <a:rPr lang="en-US"/>
              <a:pPr>
                <a:defRPr/>
              </a:pPr>
              <a:t>1/30/2013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8814C51-7E9C-47E6-AC65-7F75B552D39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C02A615-33CE-44A7-A738-14A77EEE061F}" type="datetimeFigureOut">
              <a:rPr lang="en-US"/>
              <a:pPr>
                <a:defRPr/>
              </a:pPr>
              <a:t>1/30/2013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6BC1FD3-D97B-4801-B065-B0715ADE016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i="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B11E17E-CBAE-4692-9A30-26D7D8CD3DC5}" type="datetimeFigureOut">
              <a:rPr lang="en-US"/>
              <a:pPr>
                <a:defRPr/>
              </a:pPr>
              <a:t>1/30/2013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E2A5A88-8B8E-477D-99CE-07926E7962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8"/>
          <p:cNvSpPr/>
          <p:nvPr userDrawn="1"/>
        </p:nvSpPr>
        <p:spPr>
          <a:xfrm>
            <a:off x="1371600" y="4343400"/>
            <a:ext cx="6400800" cy="292100"/>
          </a:xfrm>
          <a:prstGeom prst="rect">
            <a:avLst/>
          </a:prstGeom>
        </p:spPr>
        <p:txBody>
          <a:bodyPr>
            <a:spAutoFit/>
          </a:bodyPr>
          <a:lstStyle/>
          <a:p>
            <a:pPr fontAlgn="auto">
              <a:spcBef>
                <a:spcPts val="0"/>
              </a:spcBef>
              <a:spcAft>
                <a:spcPts val="0"/>
              </a:spcAft>
              <a:defRPr/>
            </a:pPr>
            <a:r>
              <a:rPr lang="en-US" sz="1300" b="1" dirty="0">
                <a:solidFill>
                  <a:schemeClr val="tx2"/>
                </a:solidFill>
                <a:latin typeface="+mn-lt"/>
              </a:rPr>
              <a:t>For more information please contact Radiation Studies Branch, CDC</a:t>
            </a:r>
          </a:p>
        </p:txBody>
      </p:sp>
      <p:sp>
        <p:nvSpPr>
          <p:cNvPr id="6" name="Rectangle 10"/>
          <p:cNvSpPr/>
          <p:nvPr userDrawn="1"/>
        </p:nvSpPr>
        <p:spPr>
          <a:xfrm>
            <a:off x="1371600" y="4705350"/>
            <a:ext cx="5943600" cy="647700"/>
          </a:xfrm>
          <a:prstGeom prst="rect">
            <a:avLst/>
          </a:prstGeom>
        </p:spPr>
        <p:txBody>
          <a:bodyPr>
            <a:spAutoFit/>
          </a:bodyPr>
          <a:lstStyle/>
          <a:p>
            <a:pPr fontAlgn="auto">
              <a:spcBef>
                <a:spcPts val="0"/>
              </a:spcBef>
              <a:spcAft>
                <a:spcPts val="0"/>
              </a:spcAft>
              <a:defRPr/>
            </a:pPr>
            <a:r>
              <a:rPr lang="en-US" sz="1200" dirty="0">
                <a:solidFill>
                  <a:schemeClr val="tx2"/>
                </a:solidFill>
                <a:latin typeface="+mn-lt"/>
              </a:rPr>
              <a:t>4770 Buford Highway NE, Atlanta, GA 30341</a:t>
            </a:r>
          </a:p>
          <a:p>
            <a:pPr fontAlgn="auto">
              <a:spcBef>
                <a:spcPts val="0"/>
              </a:spcBef>
              <a:spcAft>
                <a:spcPts val="0"/>
              </a:spcAft>
              <a:defRPr/>
            </a:pPr>
            <a:r>
              <a:rPr lang="en-US" sz="1200" dirty="0">
                <a:solidFill>
                  <a:schemeClr val="tx2"/>
                </a:solidFill>
                <a:latin typeface="+mn-lt"/>
              </a:rPr>
              <a:t>Telephone,  1-770-488-3800</a:t>
            </a:r>
          </a:p>
          <a:p>
            <a:pPr fontAlgn="auto">
              <a:spcBef>
                <a:spcPts val="0"/>
              </a:spcBef>
              <a:spcAft>
                <a:spcPts val="0"/>
              </a:spcAft>
              <a:defRPr/>
            </a:pPr>
            <a:r>
              <a:rPr lang="en-US" sz="1200" dirty="0">
                <a:solidFill>
                  <a:schemeClr val="tx2"/>
                </a:solidFill>
                <a:latin typeface="+mn-lt"/>
              </a:rPr>
              <a:t>E-mail: leeanna.allen@orise.orau.gov 	Web: emergency.cdc.gov/radiation</a:t>
            </a:r>
          </a:p>
        </p:txBody>
      </p:sp>
      <p:sp>
        <p:nvSpPr>
          <p:cNvPr id="7" name="Rectangle 6"/>
          <p:cNvSpPr/>
          <p:nvPr userDrawn="1"/>
        </p:nvSpPr>
        <p:spPr>
          <a:xfrm>
            <a:off x="1371600" y="5421313"/>
            <a:ext cx="5943600" cy="369887"/>
          </a:xfrm>
          <a:prstGeom prst="rect">
            <a:avLst/>
          </a:prstGeom>
        </p:spPr>
        <p:txBody>
          <a:bodyPr>
            <a:spAutoFit/>
          </a:bodyPr>
          <a:lstStyle/>
          <a:p>
            <a:pPr fontAlgn="auto">
              <a:spcBef>
                <a:spcPts val="0"/>
              </a:spcBef>
              <a:spcAft>
                <a:spcPts val="0"/>
              </a:spcAft>
              <a:defRPr/>
            </a:pPr>
            <a:r>
              <a:rPr lang="en-US" sz="900" dirty="0">
                <a:solidFill>
                  <a:schemeClr val="tx2"/>
                </a:solidFill>
                <a:latin typeface="+mn-lt"/>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0" r:id="rId2"/>
    <p:sldLayoutId id="2147483737" r:id="rId3"/>
    <p:sldLayoutId id="2147483738" r:id="rId4"/>
    <p:sldLayoutId id="2147483739" r:id="rId5"/>
    <p:sldLayoutId id="2147483729" r:id="rId6"/>
    <p:sldLayoutId id="2147483728" r:id="rId7"/>
    <p:sldLayoutId id="2147483727" r:id="rId8"/>
    <p:sldLayoutId id="2147483740" r:id="rId9"/>
    <p:sldLayoutId id="2147483741" r:id="rId10"/>
    <p:sldLayoutId id="2147483742" r:id="rId11"/>
    <p:sldLayoutId id="2147483743" r:id="rId12"/>
    <p:sldLayoutId id="2147483726" r:id="rId13"/>
    <p:sldLayoutId id="2147483744" r:id="rId14"/>
    <p:sldLayoutId id="2147483745" r:id="rId15"/>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6" r:id="rId1"/>
    <p:sldLayoutId id="2147483735" r:id="rId2"/>
    <p:sldLayoutId id="2147483747" r:id="rId3"/>
    <p:sldLayoutId id="2147483748" r:id="rId4"/>
    <p:sldLayoutId id="2147483749" r:id="rId5"/>
    <p:sldLayoutId id="2147483734" r:id="rId6"/>
    <p:sldLayoutId id="2147483733" r:id="rId7"/>
    <p:sldLayoutId id="2147483732" r:id="rId8"/>
    <p:sldLayoutId id="2147483750" r:id="rId9"/>
    <p:sldLayoutId id="2147483751" r:id="rId10"/>
    <p:sldLayoutId id="2147483752" r:id="rId11"/>
    <p:sldLayoutId id="2147483753" r:id="rId12"/>
    <p:sldLayoutId id="2147483755" r:id="rId13"/>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mailto:cdcinfo@cdc.gov"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hyperlink" Target="http://www.emergency.cdc.gov/radiati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ubtitle 1"/>
          <p:cNvSpPr>
            <a:spLocks noGrp="1"/>
          </p:cNvSpPr>
          <p:nvPr>
            <p:ph type="subTitle" idx="1"/>
          </p:nvPr>
        </p:nvSpPr>
        <p:spPr bwMode="auto">
          <a:xfrm>
            <a:off x="1295400" y="4648200"/>
            <a:ext cx="6400800" cy="457200"/>
          </a:xfrm>
          <a:noFill/>
          <a:ln>
            <a:miter lim="800000"/>
            <a:headEnd/>
            <a:tailEnd/>
          </a:ln>
        </p:spPr>
        <p:txBody>
          <a:bodyPr vert="horz" wrap="square" lIns="91440" tIns="45720" rIns="91440" bIns="45720" numCol="1" anchor="t" anchorCtr="0" compatLnSpc="1">
            <a:prstTxWarp prst="textNoShape">
              <a:avLst/>
            </a:prstTxWarp>
          </a:bodyPr>
          <a:lstStyle/>
          <a:p>
            <a:r>
              <a:rPr lang="en-US" dirty="0" err="1" smtClean="0"/>
              <a:t>Leeanna</a:t>
            </a:r>
            <a:r>
              <a:rPr lang="en-US" dirty="0" smtClean="0"/>
              <a:t> Allen, MPH, MCHES</a:t>
            </a:r>
          </a:p>
          <a:p>
            <a:endParaRPr lang="en-US" dirty="0" smtClean="0"/>
          </a:p>
          <a:p>
            <a:endParaRPr lang="en-US" dirty="0" smtClean="0"/>
          </a:p>
        </p:txBody>
      </p:sp>
      <p:sp>
        <p:nvSpPr>
          <p:cNvPr id="57346" name="Text Placeholder 2"/>
          <p:cNvSpPr>
            <a:spLocks noGrp="1"/>
          </p:cNvSpPr>
          <p:nvPr>
            <p:ph type="body" sz="quarter" idx="10"/>
          </p:nvPr>
        </p:nvSpPr>
        <p:spPr bwMode="auto">
          <a:xfrm>
            <a:off x="1295400" y="5105400"/>
            <a:ext cx="6400800" cy="1066800"/>
          </a:xfrm>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a:p>
            <a:r>
              <a:rPr lang="en-US" dirty="0" smtClean="0"/>
              <a:t>Oak Ridge Institute for Science and Education</a:t>
            </a:r>
          </a:p>
          <a:p>
            <a:r>
              <a:rPr lang="en-US" dirty="0" smtClean="0"/>
              <a:t>August 27, 2012</a:t>
            </a:r>
          </a:p>
          <a:p>
            <a:endParaRPr lang="en-US" dirty="0" smtClean="0"/>
          </a:p>
        </p:txBody>
      </p:sp>
      <p:sp>
        <p:nvSpPr>
          <p:cNvPr id="57347" name="Title 3"/>
          <p:cNvSpPr>
            <a:spLocks noGrp="1"/>
          </p:cNvSpPr>
          <p:nvPr>
            <p:ph type="title"/>
          </p:nvPr>
        </p:nvSpPr>
        <p:spPr bwMode="auto">
          <a:xfrm>
            <a:off x="457200" y="609600"/>
            <a:ext cx="8229600" cy="1676400"/>
          </a:xfrm>
          <a:noFill/>
          <a:ln>
            <a:miter lim="800000"/>
            <a:headEnd/>
            <a:tailEnd/>
          </a:ln>
        </p:spPr>
        <p:txBody>
          <a:bodyPr vert="horz" wrap="square" lIns="91440" tIns="45720" rIns="91440" bIns="45720" numCol="1" anchor="t" anchorCtr="0" compatLnSpc="1">
            <a:prstTxWarp prst="textNoShape">
              <a:avLst/>
            </a:prstTxWarp>
          </a:bodyPr>
          <a:lstStyle/>
          <a:p>
            <a:pPr eaLnBrk="0" hangingPunct="0">
              <a:spcBef>
                <a:spcPct val="20000"/>
              </a:spcBef>
            </a:pPr>
            <a:r>
              <a:rPr lang="en-US" dirty="0" smtClean="0"/>
              <a:t>Communication and Psychological Needs in Radiation Emergencies</a:t>
            </a:r>
          </a:p>
        </p:txBody>
      </p:sp>
      <p:sp>
        <p:nvSpPr>
          <p:cNvPr id="57348" name="Text Placeholder 4"/>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National Center for Environmental Health</a:t>
            </a:r>
          </a:p>
        </p:txBody>
      </p:sp>
      <p:sp>
        <p:nvSpPr>
          <p:cNvPr id="57349" name="Text Placeholder 5"/>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Division of Environmental Hazards and Health Effects</a:t>
            </a:r>
          </a:p>
          <a:p>
            <a:endParaRPr lang="en-US" dirty="0" smtClean="0"/>
          </a:p>
        </p:txBody>
      </p:sp>
      <p:pic>
        <p:nvPicPr>
          <p:cNvPr id="57350" name="Picture 8" descr="NYT 3.16 Euguene Hoshiko AP"/>
          <p:cNvPicPr>
            <a:picLocks noChangeAspect="1"/>
          </p:cNvPicPr>
          <p:nvPr/>
        </p:nvPicPr>
        <p:blipFill>
          <a:blip r:embed="rId3" cstate="print"/>
          <a:srcRect/>
          <a:stretch>
            <a:fillRect/>
          </a:stretch>
        </p:blipFill>
        <p:spPr bwMode="auto">
          <a:xfrm>
            <a:off x="2514600" y="1676400"/>
            <a:ext cx="4038600" cy="2662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Message Development</a:t>
            </a:r>
          </a:p>
        </p:txBody>
      </p:sp>
      <p:sp>
        <p:nvSpPr>
          <p:cNvPr id="80898" name="Content Placeholder 2"/>
          <p:cNvSpPr>
            <a:spLocks noGrp="1"/>
          </p:cNvSpPr>
          <p:nvPr>
            <p:ph idx="1"/>
          </p:nvPr>
        </p:nvSpPr>
        <p:spPr bwMode="auto">
          <a:xfrm>
            <a:off x="457200" y="12954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mn-lt"/>
                <a:cs typeface="Arial" charset="0"/>
              </a:rPr>
              <a:t>Few differences in higher vs. lower education level</a:t>
            </a:r>
          </a:p>
          <a:p>
            <a:r>
              <a:rPr lang="en-US" sz="2400" b="1" dirty="0" smtClean="0">
                <a:latin typeface="+mn-lt"/>
                <a:cs typeface="Arial" charset="0"/>
              </a:rPr>
              <a:t>Professional responders will have the same concerns as members of the public</a:t>
            </a:r>
          </a:p>
          <a:p>
            <a:r>
              <a:rPr lang="en-US" sz="2400" b="1" dirty="0" smtClean="0">
                <a:latin typeface="+mn-lt"/>
                <a:cs typeface="Arial" charset="0"/>
              </a:rPr>
              <a:t>Non-English speakers and other special populations will have specific communication needs</a:t>
            </a:r>
          </a:p>
        </p:txBody>
      </p:sp>
      <p:pic>
        <p:nvPicPr>
          <p:cNvPr id="80899" name="Picture 3" descr="mother and child being scanned for radiation"/>
          <p:cNvPicPr>
            <a:picLocks noChangeAspect="1"/>
          </p:cNvPicPr>
          <p:nvPr/>
        </p:nvPicPr>
        <p:blipFill>
          <a:blip r:embed="rId3" cstate="print"/>
          <a:srcRect/>
          <a:stretch>
            <a:fillRect/>
          </a:stretch>
        </p:blipFill>
        <p:spPr bwMode="auto">
          <a:xfrm>
            <a:off x="304800" y="3962400"/>
            <a:ext cx="4867275" cy="2381250"/>
          </a:xfrm>
          <a:prstGeom prst="rect">
            <a:avLst/>
          </a:prstGeom>
          <a:noFill/>
          <a:ln w="9525">
            <a:noFill/>
            <a:miter lim="800000"/>
            <a:headEnd/>
            <a:tailEnd/>
          </a:ln>
        </p:spPr>
      </p:pic>
      <p:pic>
        <p:nvPicPr>
          <p:cNvPr id="80900" name="Picture 4" descr="&quot; &quot;"/>
          <p:cNvPicPr>
            <a:picLocks noChangeAspect="1"/>
          </p:cNvPicPr>
          <p:nvPr/>
        </p:nvPicPr>
        <p:blipFill>
          <a:blip r:embed="rId4" cstate="print"/>
          <a:srcRect/>
          <a:stretch>
            <a:fillRect/>
          </a:stretch>
        </p:blipFill>
        <p:spPr bwMode="auto">
          <a:xfrm>
            <a:off x="5410200" y="3962400"/>
            <a:ext cx="34544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14400"/>
          </a:xfrm>
        </p:spPr>
        <p:txBody>
          <a:bodyPr/>
          <a:lstStyle/>
          <a:p>
            <a:r>
              <a:rPr lang="en-US" sz="3600" dirty="0" smtClean="0"/>
              <a:t>Communication Best Practices</a:t>
            </a:r>
            <a:endParaRPr lang="en-US" sz="3600" dirty="0"/>
          </a:p>
        </p:txBody>
      </p:sp>
      <p:sp>
        <p:nvSpPr>
          <p:cNvPr id="5" name="Content Placeholder 4"/>
          <p:cNvSpPr>
            <a:spLocks noGrp="1"/>
          </p:cNvSpPr>
          <p:nvPr>
            <p:ph idx="1"/>
          </p:nvPr>
        </p:nvSpPr>
        <p:spPr>
          <a:xfrm>
            <a:off x="457200" y="1600200"/>
            <a:ext cx="8229600" cy="4876800"/>
          </a:xfrm>
        </p:spPr>
        <p:txBody>
          <a:bodyPr/>
          <a:lstStyle/>
          <a:p>
            <a:pPr>
              <a:buClr>
                <a:schemeClr val="bg2"/>
              </a:buClr>
              <a:buSzPct val="100000"/>
              <a:buFont typeface="Arial" pitchFamily="34" charset="0"/>
              <a:buChar char="•"/>
            </a:pPr>
            <a:r>
              <a:rPr lang="en-US" dirty="0" smtClean="0"/>
              <a:t>Give prioritized action items in each message.</a:t>
            </a:r>
          </a:p>
          <a:p>
            <a:pPr>
              <a:buClr>
                <a:schemeClr val="bg2"/>
              </a:buClr>
              <a:buSzPct val="100000"/>
              <a:buFont typeface="Arial" pitchFamily="34" charset="0"/>
              <a:buChar char="•"/>
            </a:pPr>
            <a:r>
              <a:rPr lang="en-US" dirty="0" smtClean="0"/>
              <a:t>Use plain, non-technical, relatable language</a:t>
            </a:r>
          </a:p>
          <a:p>
            <a:pPr>
              <a:buClr>
                <a:schemeClr val="bg2"/>
              </a:buClr>
              <a:buSzPct val="100000"/>
              <a:buFont typeface="Arial" pitchFamily="34" charset="0"/>
              <a:buChar char="•"/>
            </a:pPr>
            <a:r>
              <a:rPr lang="en-US" dirty="0" smtClean="0"/>
              <a:t>Tailor messages by</a:t>
            </a:r>
          </a:p>
          <a:p>
            <a:pPr lvl="1">
              <a:buClr>
                <a:schemeClr val="bg2"/>
              </a:buClr>
              <a:buFont typeface="Arial" pitchFamily="34" charset="0"/>
              <a:buChar char="•"/>
            </a:pPr>
            <a:r>
              <a:rPr lang="en-US" dirty="0" smtClean="0"/>
              <a:t>Time</a:t>
            </a:r>
          </a:p>
          <a:p>
            <a:pPr lvl="1">
              <a:buClr>
                <a:schemeClr val="bg2"/>
              </a:buClr>
              <a:buFont typeface="Arial" pitchFamily="34" charset="0"/>
              <a:buChar char="•"/>
            </a:pPr>
            <a:r>
              <a:rPr lang="en-US" dirty="0" smtClean="0"/>
              <a:t>Distance</a:t>
            </a:r>
          </a:p>
          <a:p>
            <a:pPr lvl="1">
              <a:buClr>
                <a:schemeClr val="bg2"/>
              </a:buClr>
              <a:buFont typeface="Arial" pitchFamily="34" charset="0"/>
              <a:buChar char="•"/>
            </a:pPr>
            <a:r>
              <a:rPr lang="en-US" dirty="0" smtClean="0"/>
              <a:t>Delivery method</a:t>
            </a:r>
          </a:p>
          <a:p>
            <a:pPr lvl="1">
              <a:buClr>
                <a:schemeClr val="bg2"/>
              </a:buClr>
              <a:buFont typeface="Arial" pitchFamily="34" charset="0"/>
              <a:buChar char="•"/>
            </a:pPr>
            <a:r>
              <a:rPr lang="en-US" dirty="0" smtClean="0"/>
              <a:t>Environment</a:t>
            </a:r>
          </a:p>
          <a:p>
            <a:pPr>
              <a:buNone/>
            </a:pPr>
            <a:endParaRPr lang="en-US" sz="2000" b="0" dirty="0" smtClean="0">
              <a:solidFill>
                <a:schemeClr val="tx1"/>
              </a:solidFill>
            </a:endParaRPr>
          </a:p>
          <a:p>
            <a:pPr lvl="1">
              <a:buNone/>
            </a:pPr>
            <a:endParaRPr lang="en-US" dirty="0" smtClean="0"/>
          </a:p>
          <a:p>
            <a:pPr>
              <a:buNone/>
            </a:pPr>
            <a:endParaRPr lang="en-US" dirty="0" smtClean="0"/>
          </a:p>
          <a:p>
            <a:pPr lvl="1" algn="ctr">
              <a:buNone/>
            </a:pPr>
            <a:endParaRPr lang="en-US" i="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066800"/>
          </a:xfrm>
        </p:spPr>
        <p:txBody>
          <a:bodyPr/>
          <a:lstStyle/>
          <a:p>
            <a:r>
              <a:rPr lang="en-US" sz="3600" dirty="0" smtClean="0"/>
              <a:t>More Communication Best Practices</a:t>
            </a:r>
            <a:endParaRPr lang="en-US" sz="3600" dirty="0"/>
          </a:p>
        </p:txBody>
      </p:sp>
      <p:sp>
        <p:nvSpPr>
          <p:cNvPr id="5" name="Content Placeholder 4"/>
          <p:cNvSpPr>
            <a:spLocks noGrp="1"/>
          </p:cNvSpPr>
          <p:nvPr>
            <p:ph idx="1"/>
          </p:nvPr>
        </p:nvSpPr>
        <p:spPr>
          <a:xfrm>
            <a:off x="457200" y="1752600"/>
            <a:ext cx="8229600" cy="4114800"/>
          </a:xfrm>
        </p:spPr>
        <p:txBody>
          <a:bodyPr/>
          <a:lstStyle/>
          <a:p>
            <a:pPr>
              <a:buClr>
                <a:schemeClr val="bg2"/>
              </a:buClr>
              <a:buFont typeface="Arial" pitchFamily="34" charset="0"/>
              <a:buChar char="•"/>
            </a:pPr>
            <a:r>
              <a:rPr lang="en-US" dirty="0" smtClean="0"/>
              <a:t>Use an urgent and serious tone, but provide a sense of hope</a:t>
            </a:r>
          </a:p>
          <a:p>
            <a:pPr>
              <a:buClr>
                <a:schemeClr val="bg2"/>
              </a:buClr>
              <a:buFont typeface="Arial" pitchFamily="34" charset="0"/>
              <a:buChar char="•"/>
            </a:pPr>
            <a:r>
              <a:rPr lang="en-US" dirty="0" smtClean="0"/>
              <a:t>Communicate authoritatively and directly</a:t>
            </a:r>
          </a:p>
          <a:p>
            <a:pPr>
              <a:buClr>
                <a:schemeClr val="bg2"/>
              </a:buClr>
              <a:buFont typeface="Arial" pitchFamily="34" charset="0"/>
              <a:buChar char="•"/>
            </a:pPr>
            <a:r>
              <a:rPr lang="en-US" dirty="0" smtClean="0"/>
              <a:t>Make messages concise</a:t>
            </a:r>
          </a:p>
          <a:p>
            <a:pPr>
              <a:buClr>
                <a:schemeClr val="bg2"/>
              </a:buClr>
              <a:buFont typeface="Arial" pitchFamily="34" charset="0"/>
              <a:buChar char="•"/>
            </a:pPr>
            <a:r>
              <a:rPr lang="en-US" dirty="0" smtClean="0"/>
              <a:t>Avoid contradictions (real or perceived)</a:t>
            </a:r>
          </a:p>
          <a:p>
            <a:pPr>
              <a:buClr>
                <a:schemeClr val="bg2"/>
              </a:buClr>
              <a:buFont typeface="Arial" pitchFamily="34" charset="0"/>
              <a:buChar char="•"/>
            </a:pPr>
            <a:r>
              <a:rPr lang="en-US" dirty="0" smtClean="0"/>
              <a:t>Steer clear of words like “could”, “may”, “might”, “possibly”</a:t>
            </a:r>
          </a:p>
          <a:p>
            <a:pPr>
              <a:buNone/>
            </a:pPr>
            <a:endParaRPr lang="en-US" sz="2000" b="0" dirty="0" smtClean="0">
              <a:solidFill>
                <a:schemeClr val="tx1"/>
              </a:solidFill>
            </a:endParaRPr>
          </a:p>
          <a:p>
            <a:pPr lvl="1">
              <a:buNone/>
            </a:pPr>
            <a:endParaRPr lang="en-US" dirty="0" smtClean="0"/>
          </a:p>
          <a:p>
            <a:pPr>
              <a:buNone/>
            </a:pPr>
            <a:endParaRPr lang="en-US" dirty="0" smtClean="0"/>
          </a:p>
          <a:p>
            <a:pPr lvl="1" algn="ctr">
              <a:buNone/>
            </a:pPr>
            <a:endParaRPr lang="en-US" i="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20762"/>
          </a:xfrm>
        </p:spPr>
        <p:txBody>
          <a:bodyPr/>
          <a:lstStyle/>
          <a:p>
            <a:r>
              <a:rPr lang="en-US" sz="3600" dirty="0" smtClean="0"/>
              <a:t>Commonly Misunderstood Terms</a:t>
            </a:r>
            <a:endParaRPr lang="en-US" sz="3600" dirty="0"/>
          </a:p>
        </p:txBody>
      </p:sp>
      <p:sp>
        <p:nvSpPr>
          <p:cNvPr id="10" name="Content Placeholder 9"/>
          <p:cNvSpPr>
            <a:spLocks noGrp="1"/>
          </p:cNvSpPr>
          <p:nvPr>
            <p:ph idx="1"/>
          </p:nvPr>
        </p:nvSpPr>
        <p:spPr>
          <a:xfrm>
            <a:off x="457200" y="1600200"/>
            <a:ext cx="8382000" cy="4724399"/>
          </a:xfrm>
        </p:spPr>
        <p:txBody>
          <a:bodyPr numCol="2" spcCol="91440"/>
          <a:lstStyle/>
          <a:p>
            <a:pPr>
              <a:buClr>
                <a:schemeClr val="bg2"/>
              </a:buClr>
              <a:buSzPct val="100000"/>
              <a:buFont typeface="Arial" pitchFamily="34" charset="0"/>
              <a:buChar char="•"/>
            </a:pPr>
            <a:r>
              <a:rPr lang="en-US" dirty="0" smtClean="0"/>
              <a:t>Background radiation</a:t>
            </a:r>
          </a:p>
          <a:p>
            <a:pPr>
              <a:buClr>
                <a:schemeClr val="bg2"/>
              </a:buClr>
              <a:buSzPct val="100000"/>
              <a:buFont typeface="Arial" pitchFamily="34" charset="0"/>
              <a:buChar char="•"/>
            </a:pPr>
            <a:r>
              <a:rPr lang="en-US" dirty="0" smtClean="0"/>
              <a:t>Contamination/Contaminant </a:t>
            </a:r>
          </a:p>
          <a:p>
            <a:pPr>
              <a:buClr>
                <a:schemeClr val="bg2"/>
              </a:buClr>
              <a:buSzPct val="100000"/>
              <a:buFont typeface="Arial" pitchFamily="34" charset="0"/>
              <a:buChar char="•"/>
            </a:pPr>
            <a:r>
              <a:rPr lang="en-US" dirty="0" smtClean="0"/>
              <a:t>Detrimental health effects</a:t>
            </a:r>
          </a:p>
          <a:p>
            <a:pPr>
              <a:buClr>
                <a:schemeClr val="bg2"/>
              </a:buClr>
              <a:buSzPct val="100000"/>
              <a:buFont typeface="Arial" pitchFamily="34" charset="0"/>
              <a:buChar char="•"/>
            </a:pPr>
            <a:r>
              <a:rPr lang="en-US" dirty="0" smtClean="0"/>
              <a:t>Dose </a:t>
            </a:r>
          </a:p>
          <a:p>
            <a:pPr>
              <a:buClr>
                <a:schemeClr val="bg2"/>
              </a:buClr>
              <a:buSzPct val="100000"/>
              <a:buFont typeface="Arial" pitchFamily="34" charset="0"/>
              <a:buChar char="•"/>
            </a:pPr>
            <a:r>
              <a:rPr lang="en-US" dirty="0" smtClean="0"/>
              <a:t>Hereditary genetic damage</a:t>
            </a:r>
          </a:p>
          <a:p>
            <a:pPr>
              <a:buClr>
                <a:schemeClr val="bg2"/>
              </a:buClr>
              <a:buSzPct val="100000"/>
              <a:buFont typeface="Arial" pitchFamily="34" charset="0"/>
              <a:buChar char="•"/>
            </a:pPr>
            <a:r>
              <a:rPr lang="en-US" dirty="0" smtClean="0"/>
              <a:t>In the path/Downwind </a:t>
            </a:r>
          </a:p>
          <a:p>
            <a:pPr>
              <a:buClr>
                <a:schemeClr val="bg2"/>
              </a:buClr>
              <a:buSzPct val="100000"/>
              <a:buFont typeface="Arial" pitchFamily="34" charset="0"/>
              <a:buChar char="•"/>
            </a:pPr>
            <a:r>
              <a:rPr lang="en-US" dirty="0" smtClean="0"/>
              <a:t>Internal/external contamination </a:t>
            </a:r>
          </a:p>
          <a:p>
            <a:pPr>
              <a:buClr>
                <a:schemeClr val="bg2"/>
              </a:buClr>
              <a:buSzPct val="100000"/>
              <a:buFont typeface="Arial" pitchFamily="34" charset="0"/>
              <a:buChar char="•"/>
            </a:pPr>
            <a:r>
              <a:rPr lang="en-US" dirty="0" smtClean="0"/>
              <a:t>Low/high radiation levels</a:t>
            </a:r>
          </a:p>
          <a:p>
            <a:pPr>
              <a:buClr>
                <a:schemeClr val="bg2"/>
              </a:buClr>
              <a:buSzPct val="100000"/>
              <a:buFont typeface="Arial" pitchFamily="34" charset="0"/>
              <a:buChar char="•"/>
            </a:pPr>
            <a:r>
              <a:rPr lang="en-US" dirty="0" smtClean="0"/>
              <a:t>Potassium Iodide </a:t>
            </a:r>
          </a:p>
          <a:p>
            <a:pPr>
              <a:buClr>
                <a:schemeClr val="bg2"/>
              </a:buClr>
              <a:buSzPct val="100000"/>
              <a:buFont typeface="Arial" pitchFamily="34" charset="0"/>
              <a:buChar char="•"/>
            </a:pPr>
            <a:endParaRPr lang="en-US" dirty="0" smtClean="0"/>
          </a:p>
          <a:p>
            <a:pPr>
              <a:buClr>
                <a:schemeClr val="bg2"/>
              </a:buClr>
              <a:buSzPct val="100000"/>
              <a:buFont typeface="Arial" pitchFamily="34" charset="0"/>
              <a:buChar char="•"/>
            </a:pPr>
            <a:r>
              <a:rPr lang="en-US" dirty="0" smtClean="0"/>
              <a:t>Protective actions </a:t>
            </a:r>
          </a:p>
          <a:p>
            <a:pPr>
              <a:buClr>
                <a:schemeClr val="bg2"/>
              </a:buClr>
              <a:buSzPct val="100000"/>
              <a:buFont typeface="Arial" pitchFamily="34" charset="0"/>
              <a:buChar char="•"/>
            </a:pPr>
            <a:r>
              <a:rPr lang="en-US" dirty="0" smtClean="0"/>
              <a:t>Protective measures</a:t>
            </a:r>
          </a:p>
          <a:p>
            <a:pPr>
              <a:buClr>
                <a:schemeClr val="bg2"/>
              </a:buClr>
              <a:buSzPct val="100000"/>
              <a:buFont typeface="Arial" pitchFamily="34" charset="0"/>
              <a:buChar char="•"/>
            </a:pPr>
            <a:r>
              <a:rPr lang="en-US" dirty="0" smtClean="0"/>
              <a:t>Radiation particles </a:t>
            </a:r>
          </a:p>
          <a:p>
            <a:pPr>
              <a:buClr>
                <a:schemeClr val="bg2"/>
              </a:buClr>
              <a:buSzPct val="100000"/>
              <a:buFont typeface="Arial" pitchFamily="34" charset="0"/>
              <a:buChar char="•"/>
            </a:pPr>
            <a:r>
              <a:rPr lang="en-US" dirty="0" smtClean="0"/>
              <a:t>Radiation protection standards and practices</a:t>
            </a:r>
          </a:p>
          <a:p>
            <a:pPr>
              <a:buClr>
                <a:schemeClr val="bg2"/>
              </a:buClr>
              <a:buSzPct val="100000"/>
              <a:buFont typeface="Arial" pitchFamily="34" charset="0"/>
              <a:buChar char="•"/>
            </a:pPr>
            <a:r>
              <a:rPr lang="en-US" dirty="0" smtClean="0"/>
              <a:t>Radioactive material</a:t>
            </a:r>
          </a:p>
          <a:p>
            <a:pPr>
              <a:buClr>
                <a:schemeClr val="bg2"/>
              </a:buClr>
              <a:buSzPct val="100000"/>
              <a:buFont typeface="Arial" pitchFamily="34" charset="0"/>
              <a:buChar char="•"/>
            </a:pPr>
            <a:r>
              <a:rPr lang="en-US" dirty="0" err="1" smtClean="0"/>
              <a:t>Rem</a:t>
            </a:r>
            <a:r>
              <a:rPr lang="en-US" dirty="0" smtClean="0"/>
              <a:t>/</a:t>
            </a:r>
            <a:r>
              <a:rPr lang="en-US" dirty="0" err="1" smtClean="0"/>
              <a:t>Sievert</a:t>
            </a:r>
            <a:r>
              <a:rPr lang="en-US" dirty="0" smtClean="0"/>
              <a:t>  </a:t>
            </a:r>
          </a:p>
          <a:p>
            <a:pPr>
              <a:buClr>
                <a:schemeClr val="bg2"/>
              </a:buClr>
              <a:buSzPct val="100000"/>
              <a:buFont typeface="Arial" pitchFamily="34" charset="0"/>
              <a:buChar char="•"/>
            </a:pPr>
            <a:r>
              <a:rPr lang="en-US" dirty="0" smtClean="0"/>
              <a:t>Responders  </a:t>
            </a:r>
          </a:p>
          <a:p>
            <a:pPr>
              <a:buClr>
                <a:schemeClr val="bg2"/>
              </a:buClr>
              <a:buSzPct val="100000"/>
              <a:buFont typeface="Arial" pitchFamily="34" charset="0"/>
              <a:buChar char="•"/>
            </a:pPr>
            <a:r>
              <a:rPr lang="en-US" dirty="0" smtClean="0"/>
              <a:t>Risk of exposure  </a:t>
            </a:r>
          </a:p>
          <a:p>
            <a:pPr>
              <a:buClr>
                <a:schemeClr val="bg2"/>
              </a:buClr>
              <a:buSzPct val="100000"/>
              <a:buFont typeface="Arial" pitchFamily="34" charset="0"/>
              <a:buChar char="•"/>
            </a:pPr>
            <a:r>
              <a:rPr lang="en-US" dirty="0" smtClean="0"/>
              <a:t>Sheltering </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a:xfrm>
            <a:off x="304800" y="304800"/>
            <a:ext cx="8534400" cy="1036638"/>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Sources of Information During an Emergency</a:t>
            </a:r>
          </a:p>
        </p:txBody>
      </p:sp>
      <p:sp>
        <p:nvSpPr>
          <p:cNvPr id="74754" name="Content Placeholder 2"/>
          <p:cNvSpPr>
            <a:spLocks noGrp="1"/>
          </p:cNvSpPr>
          <p:nvPr>
            <p:ph idx="1"/>
          </p:nvPr>
        </p:nvSpPr>
        <p:spPr bwMode="auto">
          <a:xfrm>
            <a:off x="381000" y="1600200"/>
            <a:ext cx="8458200" cy="4343400"/>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mn-lt"/>
                <a:cs typeface="Arial" charset="0"/>
              </a:rPr>
              <a:t>People want to hear from radiation scientists</a:t>
            </a:r>
          </a:p>
          <a:p>
            <a:pPr>
              <a:buNone/>
            </a:pPr>
            <a:endParaRPr lang="en-US" sz="2400" b="1" dirty="0" smtClean="0">
              <a:latin typeface="+mn-lt"/>
              <a:cs typeface="Arial" charset="0"/>
            </a:endParaRPr>
          </a:p>
          <a:p>
            <a:r>
              <a:rPr lang="en-US" sz="2400" b="1" dirty="0" smtClean="0">
                <a:latin typeface="+mn-lt"/>
                <a:cs typeface="Arial" charset="0"/>
              </a:rPr>
              <a:t>People want a live voice, not a recording</a:t>
            </a:r>
          </a:p>
          <a:p>
            <a:pPr>
              <a:buNone/>
            </a:pPr>
            <a:endParaRPr lang="en-US" sz="2400" b="1" dirty="0" smtClean="0">
              <a:latin typeface="+mn-lt"/>
              <a:cs typeface="Arial" charset="0"/>
            </a:endParaRPr>
          </a:p>
          <a:p>
            <a:r>
              <a:rPr lang="en-US" sz="2400" b="1" dirty="0" smtClean="0">
                <a:solidFill>
                  <a:schemeClr val="tx2"/>
                </a:solidFill>
                <a:latin typeface="+mn-lt"/>
              </a:rPr>
              <a:t>When uncertain, people base their actions on familiar situations, both real and fictional.</a:t>
            </a:r>
          </a:p>
          <a:p>
            <a:pPr lvl="1">
              <a:buNone/>
            </a:pPr>
            <a:endParaRPr lang="en-US" sz="2400" b="1" dirty="0" smtClean="0">
              <a:latin typeface="+mn-lt"/>
              <a:cs typeface="Arial" charset="0"/>
            </a:endParaRPr>
          </a:p>
          <a:p>
            <a:pPr lvl="1" algn="ctr">
              <a:buNone/>
            </a:pPr>
            <a:endParaRPr lang="en-US" sz="1400" i="1" dirty="0" smtClean="0">
              <a:solidFill>
                <a:schemeClr val="tx1"/>
              </a:solidFill>
              <a:latin typeface="+mn-lt"/>
              <a:cs typeface="Arial" charset="0"/>
            </a:endParaRPr>
          </a:p>
          <a:p>
            <a:pPr lvl="1" algn="ctr">
              <a:buNone/>
            </a:pPr>
            <a:endParaRPr lang="en-US" sz="1400" b="1" dirty="0" smtClean="0">
              <a:latin typeface="+mn-lt"/>
              <a:cs typeface="Arial" charset="0"/>
            </a:endParaRPr>
          </a:p>
          <a:p>
            <a:pPr>
              <a:buNone/>
            </a:pPr>
            <a:endParaRPr lang="en-US" sz="2400" dirty="0" smtClean="0">
              <a:cs typeface="Arial" charset="0"/>
            </a:endParaRPr>
          </a:p>
          <a:p>
            <a:pPr>
              <a:buFont typeface="Arial" charset="0"/>
              <a:buNone/>
            </a:pPr>
            <a:endParaRPr lang="en-US" dirty="0" smtClean="0">
              <a:latin typeface="Arial" charset="0"/>
              <a:cs typeface="Arial" charset="0"/>
            </a:endParaRPr>
          </a:p>
          <a:p>
            <a:pPr lvl="1">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Resources</a:t>
            </a:r>
          </a:p>
        </p:txBody>
      </p:sp>
      <p:sp>
        <p:nvSpPr>
          <p:cNvPr id="83970" name="Content Placeholder 2"/>
          <p:cNvSpPr>
            <a:spLocks noGrp="1"/>
          </p:cNvSpPr>
          <p:nvPr>
            <p:ph idx="1"/>
          </p:nvPr>
        </p:nvSpPr>
        <p:spPr bwMode="auto">
          <a:xfrm>
            <a:off x="457200" y="10668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mn-lt"/>
                <a:cs typeface="Arial" charset="0"/>
              </a:rPr>
              <a:t>CDC Emergency Preparedness and Response Social Media: 2011 Japan Earthquake and Tsunami Response</a:t>
            </a:r>
          </a:p>
          <a:p>
            <a:pPr>
              <a:buNone/>
            </a:pPr>
            <a:r>
              <a:rPr lang="en-US" sz="2400" dirty="0" smtClean="0">
                <a:latin typeface="+mn-lt"/>
                <a:cs typeface="Arial" charset="0"/>
              </a:rPr>
              <a:t>	</a:t>
            </a:r>
            <a:r>
              <a:rPr lang="en-US" sz="2400" dirty="0" smtClean="0">
                <a:solidFill>
                  <a:schemeClr val="tx1"/>
                </a:solidFill>
                <a:latin typeface="+mn-lt"/>
                <a:cs typeface="Arial" charset="0"/>
              </a:rPr>
              <a:t>http://www.emergency.cdc.gov/socialmedia/japan.asp</a:t>
            </a:r>
          </a:p>
          <a:p>
            <a:r>
              <a:rPr lang="en-US" sz="2400" b="1" dirty="0" smtClean="0">
                <a:latin typeface="+mn-lt"/>
                <a:cs typeface="Arial" charset="0"/>
              </a:rPr>
              <a:t>CDC Radiation Emergency Communications Research</a:t>
            </a:r>
          </a:p>
          <a:p>
            <a:pPr>
              <a:buNone/>
            </a:pPr>
            <a:r>
              <a:rPr lang="en-US" sz="2400" dirty="0" smtClean="0">
                <a:latin typeface="+mn-lt"/>
                <a:cs typeface="Arial" charset="0"/>
              </a:rPr>
              <a:t>	</a:t>
            </a:r>
            <a:r>
              <a:rPr lang="en-US" sz="2400" dirty="0" smtClean="0">
                <a:solidFill>
                  <a:schemeClr val="tx1"/>
                </a:solidFill>
                <a:latin typeface="+mn-lt"/>
                <a:cs typeface="Arial" charset="0"/>
              </a:rPr>
              <a:t>http://www.emergency.cdc.gov/radiation/audience.asp</a:t>
            </a:r>
          </a:p>
          <a:p>
            <a:r>
              <a:rPr lang="en-US" sz="2400" b="1" dirty="0" smtClean="0">
                <a:latin typeface="+mn-lt"/>
              </a:rPr>
              <a:t>NRC: Guidance on Developing Effective Radiological Risk Communication Messages: Effective Message Mapping and Risk Communication with the Public in Nuclear Plant Emergency Planning Zones</a:t>
            </a:r>
            <a:endParaRPr lang="en-US" sz="2400" b="1" i="1" dirty="0" smtClean="0">
              <a:latin typeface="+mn-lt"/>
              <a:cs typeface="Arial" charset="0"/>
            </a:endParaRPr>
          </a:p>
          <a:p>
            <a:pPr>
              <a:buNone/>
            </a:pPr>
            <a:r>
              <a:rPr lang="en-US" sz="2400" i="1" dirty="0" smtClean="0">
                <a:solidFill>
                  <a:schemeClr val="tx1"/>
                </a:solidFill>
                <a:latin typeface="+mn-lt"/>
                <a:cs typeface="Arial" charset="0"/>
              </a:rPr>
              <a:t>	</a:t>
            </a:r>
            <a:r>
              <a:rPr lang="en-US" sz="2400" dirty="0" smtClean="0">
                <a:solidFill>
                  <a:schemeClr val="tx1"/>
                </a:solidFill>
                <a:latin typeface="+mn-lt"/>
                <a:cs typeface="Arial" charset="0"/>
              </a:rPr>
              <a:t>http://pbadupws.nrc.gov/docs/ML1104/ML110490120.pdf</a:t>
            </a:r>
          </a:p>
          <a:p>
            <a:r>
              <a:rPr lang="en-US" sz="2400" b="1" dirty="0" smtClean="0">
                <a:latin typeface="+mn-lt"/>
                <a:cs typeface="Arial" charset="0"/>
              </a:rPr>
              <a:t>EPA booklet </a:t>
            </a:r>
            <a:r>
              <a:rPr lang="en-US" sz="2400" b="1" i="1" dirty="0" smtClean="0">
                <a:latin typeface="+mn-lt"/>
                <a:cs typeface="Arial" charset="0"/>
              </a:rPr>
              <a:t>Communicating Radiation Risks: Crisis Communications for Emergency Responders </a:t>
            </a:r>
          </a:p>
          <a:p>
            <a:pPr>
              <a:buFont typeface="Arial" charset="0"/>
              <a:buNone/>
            </a:pPr>
            <a:r>
              <a:rPr lang="en-US" sz="2400" i="1" dirty="0" smtClean="0">
                <a:solidFill>
                  <a:schemeClr val="tx1"/>
                </a:solidFill>
                <a:latin typeface="+mn-lt"/>
                <a:cs typeface="Arial" charset="0"/>
              </a:rPr>
              <a:t>	</a:t>
            </a:r>
            <a:r>
              <a:rPr lang="en-US" sz="2400" dirty="0" smtClean="0">
                <a:solidFill>
                  <a:schemeClr val="tx1"/>
                </a:solidFill>
                <a:latin typeface="+mn-lt"/>
                <a:cs typeface="Arial" charset="0"/>
              </a:rPr>
              <a:t>(CDC Public Health Toolkit)</a:t>
            </a:r>
          </a:p>
          <a:p>
            <a:pPr>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Radiological Terrorism: A Toolkit for Public Health Professionals</a:t>
            </a:r>
          </a:p>
        </p:txBody>
      </p:sp>
      <p:sp>
        <p:nvSpPr>
          <p:cNvPr id="86018" name="Content Placeholder 4"/>
          <p:cNvSpPr>
            <a:spLocks noGrp="1"/>
          </p:cNvSpPr>
          <p:nvPr>
            <p:ph idx="1"/>
          </p:nvPr>
        </p:nvSpPr>
        <p:spPr bwMode="auto">
          <a:xfrm>
            <a:off x="381000" y="1752600"/>
            <a:ext cx="5181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mn-lt"/>
                <a:cs typeface="Arial" charset="0"/>
              </a:rPr>
              <a:t>Resources for Public Health</a:t>
            </a:r>
          </a:p>
          <a:p>
            <a:pPr lvl="1"/>
            <a:r>
              <a:rPr lang="en-US" sz="2400" dirty="0" smtClean="0">
                <a:latin typeface="+mn-lt"/>
                <a:cs typeface="Arial" charset="0"/>
              </a:rPr>
              <a:t>Virtual Community Reception Center </a:t>
            </a:r>
          </a:p>
          <a:p>
            <a:pPr lvl="1"/>
            <a:r>
              <a:rPr lang="en-US" sz="2400" dirty="0" smtClean="0">
                <a:latin typeface="+mn-lt"/>
                <a:cs typeface="Arial" charset="0"/>
              </a:rPr>
              <a:t>Population Monitoring Guide</a:t>
            </a:r>
          </a:p>
          <a:p>
            <a:pPr lvl="1"/>
            <a:r>
              <a:rPr lang="en-US" sz="2400" dirty="0" smtClean="0">
                <a:latin typeface="+mn-lt"/>
                <a:cs typeface="Arial" charset="0"/>
              </a:rPr>
              <a:t>EPA Risk Communication Guide</a:t>
            </a:r>
          </a:p>
          <a:p>
            <a:pPr lvl="1"/>
            <a:r>
              <a:rPr lang="en-US" sz="2400" dirty="0" smtClean="0">
                <a:latin typeface="+mn-lt"/>
                <a:cs typeface="Arial" charset="0"/>
              </a:rPr>
              <a:t>Contaminated Decedents Guide</a:t>
            </a:r>
          </a:p>
          <a:p>
            <a:pPr lvl="1"/>
            <a:r>
              <a:rPr lang="en-US" sz="2400" dirty="0" smtClean="0">
                <a:latin typeface="+mn-lt"/>
                <a:cs typeface="Arial" charset="0"/>
              </a:rPr>
              <a:t>Radiation Survey DVD</a:t>
            </a:r>
          </a:p>
          <a:p>
            <a:pPr lvl="1"/>
            <a:r>
              <a:rPr lang="en-US" sz="2400" dirty="0" smtClean="0">
                <a:latin typeface="+mn-lt"/>
                <a:cs typeface="Arial" charset="0"/>
              </a:rPr>
              <a:t>Webcasts</a:t>
            </a:r>
          </a:p>
          <a:p>
            <a:pPr lvl="1"/>
            <a:r>
              <a:rPr lang="en-US" sz="2400" dirty="0" smtClean="0">
                <a:latin typeface="+mn-lt"/>
                <a:cs typeface="Arial" charset="0"/>
              </a:rPr>
              <a:t>Fact Sheets</a:t>
            </a:r>
          </a:p>
          <a:p>
            <a:pPr lvl="1"/>
            <a:r>
              <a:rPr lang="en-US" sz="2400" dirty="0" smtClean="0">
                <a:latin typeface="+mn-lt"/>
                <a:cs typeface="Arial" charset="0"/>
              </a:rPr>
              <a:t>Psychological First Aid Self-Study</a:t>
            </a:r>
          </a:p>
          <a:p>
            <a:pPr lvl="1"/>
            <a:endParaRPr lang="en-US" dirty="0" smtClean="0">
              <a:latin typeface="Arial" charset="0"/>
              <a:cs typeface="Arial" charset="0"/>
            </a:endParaRPr>
          </a:p>
          <a:p>
            <a:endParaRPr lang="en-US" dirty="0" smtClean="0">
              <a:latin typeface="Arial" charset="0"/>
              <a:cs typeface="Arial" charset="0"/>
            </a:endParaRPr>
          </a:p>
        </p:txBody>
      </p:sp>
      <p:pic>
        <p:nvPicPr>
          <p:cNvPr id="86019" name="Picture 5" descr="Public health box with products"/>
          <p:cNvPicPr>
            <a:picLocks noChangeAspect="1"/>
          </p:cNvPicPr>
          <p:nvPr/>
        </p:nvPicPr>
        <p:blipFill>
          <a:blip r:embed="rId3" cstate="print"/>
          <a:srcRect/>
          <a:stretch>
            <a:fillRect/>
          </a:stretch>
        </p:blipFill>
        <p:spPr bwMode="auto">
          <a:xfrm>
            <a:off x="5334000" y="2209800"/>
            <a:ext cx="3384550" cy="239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Radiological Terrorism: A Toolkit for Emergency Services Clinicians</a:t>
            </a:r>
          </a:p>
        </p:txBody>
      </p:sp>
      <p:sp>
        <p:nvSpPr>
          <p:cNvPr id="84994" name="Content Placeholder 4"/>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mn-lt"/>
                <a:cs typeface="Arial" charset="0"/>
              </a:rPr>
              <a:t>Resources for Clinicians:</a:t>
            </a:r>
          </a:p>
          <a:p>
            <a:pPr lvl="1"/>
            <a:r>
              <a:rPr lang="en-US" sz="2400" dirty="0" smtClean="0">
                <a:latin typeface="+mn-lt"/>
                <a:cs typeface="Arial" charset="0"/>
              </a:rPr>
              <a:t>JIT Training</a:t>
            </a:r>
          </a:p>
          <a:p>
            <a:pPr lvl="1"/>
            <a:r>
              <a:rPr lang="en-US" sz="2400" dirty="0" smtClean="0">
                <a:latin typeface="+mn-lt"/>
                <a:cs typeface="Arial" charset="0"/>
              </a:rPr>
              <a:t>Pocket Guides</a:t>
            </a:r>
          </a:p>
          <a:p>
            <a:pPr lvl="1"/>
            <a:r>
              <a:rPr lang="en-US" sz="2400" dirty="0" smtClean="0">
                <a:latin typeface="+mn-lt"/>
                <a:cs typeface="Arial" charset="0"/>
              </a:rPr>
              <a:t>Radiation Triage Chart</a:t>
            </a:r>
          </a:p>
          <a:p>
            <a:pPr lvl="1"/>
            <a:r>
              <a:rPr lang="en-US" sz="2400" dirty="0" smtClean="0">
                <a:latin typeface="+mn-lt"/>
                <a:cs typeface="Arial" charset="0"/>
              </a:rPr>
              <a:t>Fact Sheets</a:t>
            </a:r>
          </a:p>
          <a:p>
            <a:pPr lvl="1"/>
            <a:r>
              <a:rPr lang="en-US" sz="2400" dirty="0" smtClean="0">
                <a:latin typeface="+mn-lt"/>
                <a:cs typeface="Arial" charset="0"/>
              </a:rPr>
              <a:t>Webcasts</a:t>
            </a:r>
          </a:p>
          <a:p>
            <a:pPr lvl="1"/>
            <a:r>
              <a:rPr lang="en-US" sz="2400" dirty="0" smtClean="0">
                <a:latin typeface="+mn-lt"/>
                <a:cs typeface="Arial" charset="0"/>
              </a:rPr>
              <a:t>Self-study Trainings</a:t>
            </a:r>
          </a:p>
        </p:txBody>
      </p:sp>
      <p:pic>
        <p:nvPicPr>
          <p:cNvPr id="84995" name="Picture 5" descr="Clinician box with products"/>
          <p:cNvPicPr>
            <a:picLocks noChangeAspect="1"/>
          </p:cNvPicPr>
          <p:nvPr/>
        </p:nvPicPr>
        <p:blipFill>
          <a:blip r:embed="rId3" cstate="print"/>
          <a:srcRect/>
          <a:stretch>
            <a:fillRect/>
          </a:stretch>
        </p:blipFill>
        <p:spPr bwMode="auto">
          <a:xfrm>
            <a:off x="4648200" y="2057400"/>
            <a:ext cx="376872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152400" y="457200"/>
            <a:ext cx="8763000" cy="5632311"/>
          </a:xfrm>
          <a:prstGeom prst="rect">
            <a:avLst/>
          </a:prstGeom>
          <a:noFill/>
          <a:ln w="9525">
            <a:noFill/>
            <a:miter lim="800000"/>
            <a:headEnd/>
            <a:tailEnd/>
          </a:ln>
        </p:spPr>
        <p:txBody>
          <a:bodyPr>
            <a:spAutoFit/>
          </a:bodyPr>
          <a:lstStyle/>
          <a:p>
            <a:pPr algn="ctr"/>
            <a:endParaRPr lang="en-US" sz="3600" dirty="0" smtClean="0">
              <a:solidFill>
                <a:schemeClr val="tx2"/>
              </a:solidFill>
              <a:latin typeface="Myriad Web Pro"/>
            </a:endParaRPr>
          </a:p>
          <a:p>
            <a:pPr algn="ctr"/>
            <a:r>
              <a:rPr lang="en-US" sz="3600" dirty="0" smtClean="0">
                <a:solidFill>
                  <a:schemeClr val="tx2"/>
                </a:solidFill>
                <a:latin typeface="Myriad Web Pro"/>
              </a:rPr>
              <a:t>To </a:t>
            </a:r>
            <a:r>
              <a:rPr lang="en-US" sz="3600" dirty="0">
                <a:solidFill>
                  <a:schemeClr val="tx2"/>
                </a:solidFill>
                <a:latin typeface="Myriad Web Pro"/>
              </a:rPr>
              <a:t>order complimentary toolkits:</a:t>
            </a:r>
          </a:p>
          <a:p>
            <a:pPr algn="ctr"/>
            <a:r>
              <a:rPr lang="en-US" sz="3600" dirty="0">
                <a:solidFill>
                  <a:schemeClr val="tx2"/>
                </a:solidFill>
                <a:latin typeface="Myriad Web Pro"/>
              </a:rPr>
              <a:t>Email: </a:t>
            </a:r>
            <a:r>
              <a:rPr lang="en-US" sz="3600" b="1" dirty="0">
                <a:solidFill>
                  <a:schemeClr val="tx2"/>
                </a:solidFill>
                <a:latin typeface="Myriad Web Pro"/>
                <a:hlinkClick r:id="rId3"/>
              </a:rPr>
              <a:t>cdcinfo@cdc.gov</a:t>
            </a:r>
            <a:r>
              <a:rPr lang="en-US" sz="3600" b="1" dirty="0">
                <a:solidFill>
                  <a:schemeClr val="tx2"/>
                </a:solidFill>
                <a:latin typeface="Myriad Web Pro"/>
              </a:rPr>
              <a:t> </a:t>
            </a:r>
            <a:r>
              <a:rPr lang="en-US" sz="3600" dirty="0">
                <a:solidFill>
                  <a:schemeClr val="tx2"/>
                </a:solidFill>
                <a:latin typeface="Myriad Web Pro"/>
              </a:rPr>
              <a:t>or</a:t>
            </a:r>
          </a:p>
          <a:p>
            <a:pPr algn="ctr"/>
            <a:endParaRPr lang="en-US" sz="3600" dirty="0">
              <a:solidFill>
                <a:schemeClr val="tx2"/>
              </a:solidFill>
              <a:latin typeface="Myriad Web Pro"/>
            </a:endParaRPr>
          </a:p>
          <a:p>
            <a:pPr algn="ctr"/>
            <a:r>
              <a:rPr lang="en-US" sz="3600" dirty="0">
                <a:solidFill>
                  <a:schemeClr val="tx2"/>
                </a:solidFill>
                <a:latin typeface="Myriad Web Pro"/>
              </a:rPr>
              <a:t>Call: </a:t>
            </a:r>
            <a:r>
              <a:rPr lang="en-US" sz="3600" b="1" dirty="0">
                <a:solidFill>
                  <a:schemeClr val="tx2"/>
                </a:solidFill>
                <a:latin typeface="Myriad Web Pro"/>
              </a:rPr>
              <a:t>1-800-CDC-INFO (1-800-232-4636)</a:t>
            </a:r>
            <a:r>
              <a:rPr lang="en-US" sz="3600" dirty="0">
                <a:solidFill>
                  <a:schemeClr val="tx2"/>
                </a:solidFill>
                <a:latin typeface="Myriad Web Pro"/>
              </a:rPr>
              <a:t>; </a:t>
            </a:r>
          </a:p>
          <a:p>
            <a:pPr algn="ctr"/>
            <a:r>
              <a:rPr lang="en-US" sz="3600" dirty="0">
                <a:solidFill>
                  <a:schemeClr val="tx2"/>
                </a:solidFill>
                <a:latin typeface="Myriad Web Pro"/>
              </a:rPr>
              <a:t>TTY: </a:t>
            </a:r>
            <a:r>
              <a:rPr lang="en-US" sz="3600" b="1" dirty="0">
                <a:solidFill>
                  <a:schemeClr val="tx2"/>
                </a:solidFill>
                <a:latin typeface="Myriad Web Pro"/>
              </a:rPr>
              <a:t>(888) 232-6348</a:t>
            </a:r>
          </a:p>
          <a:p>
            <a:pPr algn="ctr"/>
            <a:endParaRPr lang="en-US" sz="3600" b="1" dirty="0" smtClean="0">
              <a:solidFill>
                <a:schemeClr val="tx2"/>
              </a:solidFill>
              <a:latin typeface="Myriad Web Pro"/>
            </a:endParaRPr>
          </a:p>
          <a:p>
            <a:pPr algn="ctr"/>
            <a:endParaRPr lang="en-US" sz="3600" b="1" dirty="0">
              <a:solidFill>
                <a:schemeClr val="tx2"/>
              </a:solidFill>
              <a:latin typeface="Myriad Web Pro"/>
            </a:endParaRPr>
          </a:p>
          <a:p>
            <a:pPr algn="ctr"/>
            <a:r>
              <a:rPr lang="en-US" sz="3600" dirty="0">
                <a:solidFill>
                  <a:schemeClr val="tx2"/>
                </a:solidFill>
                <a:latin typeface="Myriad Web Pro"/>
              </a:rPr>
              <a:t>Selected material available online:</a:t>
            </a:r>
          </a:p>
          <a:p>
            <a:pPr algn="ctr"/>
            <a:r>
              <a:rPr lang="en-US" sz="2800" b="1" dirty="0" smtClean="0">
                <a:solidFill>
                  <a:schemeClr val="tx2"/>
                </a:solidFill>
                <a:latin typeface="Myriad Web Pro"/>
                <a:hlinkClick r:id="rId4"/>
              </a:rPr>
              <a:t>http://www.emergency.cdc.gov/radiation</a:t>
            </a:r>
            <a:endParaRPr lang="en-US" sz="2800" b="1" dirty="0">
              <a:solidFill>
                <a:schemeClr val="tx2"/>
              </a:solidFill>
              <a:latin typeface="Myriad Web Pr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ubtitle 1"/>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Questions?</a:t>
            </a:r>
          </a:p>
        </p:txBody>
      </p:sp>
      <p:sp>
        <p:nvSpPr>
          <p:cNvPr id="88066" name="Text Placeholder 2"/>
          <p:cNvSpPr>
            <a:spLocks noGrp="1"/>
          </p:cNvSpPr>
          <p:nvPr>
            <p:ph type="body" sz="quarter" idx="11"/>
          </p:nvPr>
        </p:nvSpPr>
        <p:spPr bwMode="auto">
          <a:xfrm>
            <a:off x="2286000" y="6248400"/>
            <a:ext cx="5105400" cy="18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National Center for Environmental Health</a:t>
            </a:r>
          </a:p>
          <a:p>
            <a:endParaRPr lang="en-US" smtClean="0"/>
          </a:p>
          <a:p>
            <a:endParaRPr lang="en-US" smtClean="0"/>
          </a:p>
        </p:txBody>
      </p:sp>
      <p:sp>
        <p:nvSpPr>
          <p:cNvPr id="88067" name="Text Placeholder 3"/>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Division of Environmental Hazards and Health Effects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Radiation Disasters are Different</a:t>
            </a:r>
          </a:p>
        </p:txBody>
      </p:sp>
      <p:sp>
        <p:nvSpPr>
          <p:cNvPr id="41986" name="Content Placeholder 2"/>
          <p:cNvSpPr>
            <a:spLocks noGrp="1"/>
          </p:cNvSpPr>
          <p:nvPr>
            <p:ph sz="half" idx="1"/>
          </p:nvPr>
        </p:nvSpPr>
        <p:spPr bwMode="auto">
          <a:xfrm>
            <a:off x="457200" y="1219200"/>
            <a:ext cx="4876800" cy="50292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cs typeface="Arial" charset="0"/>
              </a:rPr>
              <a:t>Radiation is:</a:t>
            </a:r>
          </a:p>
          <a:p>
            <a:pPr lvl="1"/>
            <a:r>
              <a:rPr lang="en-US" dirty="0" smtClean="0">
                <a:cs typeface="Arial" charset="0"/>
              </a:rPr>
              <a:t>Invisible</a:t>
            </a:r>
          </a:p>
          <a:p>
            <a:pPr lvl="1"/>
            <a:r>
              <a:rPr lang="en-US" dirty="0" smtClean="0">
                <a:cs typeface="Arial" charset="0"/>
              </a:rPr>
              <a:t>Silent</a:t>
            </a:r>
          </a:p>
          <a:p>
            <a:pPr lvl="1"/>
            <a:r>
              <a:rPr lang="en-US" dirty="0" smtClean="0">
                <a:cs typeface="Arial" charset="0"/>
              </a:rPr>
              <a:t>Odorless</a:t>
            </a:r>
          </a:p>
          <a:p>
            <a:pPr lvl="1"/>
            <a:r>
              <a:rPr lang="en-US" dirty="0" smtClean="0">
                <a:cs typeface="Arial" charset="0"/>
              </a:rPr>
              <a:t>Can only be detected with specialized equipment</a:t>
            </a:r>
          </a:p>
          <a:p>
            <a:r>
              <a:rPr lang="en-US" b="1" dirty="0" smtClean="0">
                <a:cs typeface="Arial" charset="0"/>
              </a:rPr>
              <a:t>Radiation concepts, terms, and risks are poorly understood by the public</a:t>
            </a:r>
          </a:p>
          <a:p>
            <a:pPr lvl="1"/>
            <a:r>
              <a:rPr lang="en-US" dirty="0" smtClean="0">
                <a:cs typeface="Arial" charset="0"/>
              </a:rPr>
              <a:t>Fear</a:t>
            </a:r>
          </a:p>
          <a:p>
            <a:pPr lvl="1"/>
            <a:r>
              <a:rPr lang="en-US" dirty="0" smtClean="0">
                <a:cs typeface="Arial" charset="0"/>
              </a:rPr>
              <a:t>Fatalism</a:t>
            </a:r>
          </a:p>
          <a:p>
            <a:pPr lvl="1"/>
            <a:endParaRPr lang="en-US" dirty="0" smtClean="0">
              <a:latin typeface="Arial" charset="0"/>
              <a:cs typeface="Arial" charset="0"/>
            </a:endParaRPr>
          </a:p>
        </p:txBody>
      </p:sp>
      <p:pic>
        <p:nvPicPr>
          <p:cNvPr id="41987" name="Picture 3" descr="woman seeking advice"/>
          <p:cNvPicPr>
            <a:picLocks noChangeAspect="1"/>
          </p:cNvPicPr>
          <p:nvPr/>
        </p:nvPicPr>
        <p:blipFill>
          <a:blip r:embed="rId3" cstate="print"/>
          <a:srcRect/>
          <a:stretch>
            <a:fillRect/>
          </a:stretch>
        </p:blipFill>
        <p:spPr bwMode="auto">
          <a:xfrm>
            <a:off x="5334000" y="1066800"/>
            <a:ext cx="3429000" cy="2286000"/>
          </a:xfrm>
          <a:prstGeom prst="rect">
            <a:avLst/>
          </a:prstGeom>
          <a:noFill/>
          <a:ln w="9525">
            <a:noFill/>
            <a:miter lim="800000"/>
            <a:headEnd/>
            <a:tailEnd/>
          </a:ln>
        </p:spPr>
      </p:pic>
      <p:pic>
        <p:nvPicPr>
          <p:cNvPr id="41988" name="Picture 5" descr="Radiation meter"/>
          <p:cNvPicPr>
            <a:picLocks noChangeAspect="1"/>
          </p:cNvPicPr>
          <p:nvPr/>
        </p:nvPicPr>
        <p:blipFill>
          <a:blip r:embed="rId4" cstate="print"/>
          <a:srcRect/>
          <a:stretch>
            <a:fillRect/>
          </a:stretch>
        </p:blipFill>
        <p:spPr bwMode="auto">
          <a:xfrm>
            <a:off x="5410200" y="3810000"/>
            <a:ext cx="33528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4" descr="psycholdogical phases of disaster."/>
          <p:cNvPicPr>
            <a:picLocks noChangeAspect="1"/>
          </p:cNvPicPr>
          <p:nvPr/>
        </p:nvPicPr>
        <p:blipFill>
          <a:blip r:embed="rId2" cstate="print"/>
          <a:srcRect/>
          <a:stretch>
            <a:fillRect/>
          </a:stretch>
        </p:blipFill>
        <p:spPr bwMode="auto">
          <a:xfrm>
            <a:off x="0" y="685800"/>
            <a:ext cx="9144000" cy="548708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ases Radiation "/>
          <p:cNvPicPr>
            <a:picLocks noChangeAspect="1"/>
          </p:cNvPicPr>
          <p:nvPr/>
        </p:nvPicPr>
        <p:blipFill>
          <a:blip r:embed="rId2" cstate="print"/>
          <a:srcRect/>
          <a:stretch>
            <a:fillRect/>
          </a:stretch>
        </p:blipFill>
        <p:spPr bwMode="auto">
          <a:xfrm>
            <a:off x="0" y="609600"/>
            <a:ext cx="9144000" cy="54870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Social Stigma</a:t>
            </a:r>
            <a:endParaRPr lang="en-US" sz="3600" dirty="0"/>
          </a:p>
        </p:txBody>
      </p:sp>
      <p:sp>
        <p:nvSpPr>
          <p:cNvPr id="3" name="Content Placeholder 2"/>
          <p:cNvSpPr>
            <a:spLocks noGrp="1"/>
          </p:cNvSpPr>
          <p:nvPr>
            <p:ph idx="1"/>
          </p:nvPr>
        </p:nvSpPr>
        <p:spPr/>
        <p:txBody>
          <a:bodyPr/>
          <a:lstStyle/>
          <a:p>
            <a:r>
              <a:rPr lang="en-US" dirty="0" smtClean="0">
                <a:cs typeface="Arial" charset="0"/>
              </a:rPr>
              <a:t>Can be experienced by those contaminated or potentially contaminated</a:t>
            </a:r>
          </a:p>
          <a:p>
            <a:r>
              <a:rPr lang="en-US" dirty="0" smtClean="0">
                <a:cs typeface="Arial" charset="0"/>
              </a:rPr>
              <a:t>People may choose not to assist victims of radiation disasters</a:t>
            </a:r>
          </a:p>
          <a:p>
            <a:r>
              <a:rPr lang="en-US" dirty="0" smtClean="0">
                <a:cs typeface="Arial" charset="0"/>
              </a:rPr>
              <a:t>Lack of social support hinders resilience and recovery efforts</a:t>
            </a:r>
          </a:p>
          <a:p>
            <a:r>
              <a:rPr lang="en-US" dirty="0" smtClean="0">
                <a:cs typeface="Arial" charset="0"/>
              </a:rPr>
              <a:t>Stigma can also be associated with receiving mental health services</a:t>
            </a:r>
          </a:p>
          <a:p>
            <a:endParaRPr lang="en-US" dirty="0"/>
          </a:p>
        </p:txBody>
      </p:sp>
      <p:sp>
        <p:nvSpPr>
          <p:cNvPr id="4" name="Text Placeholder 3"/>
          <p:cNvSpPr>
            <a:spLocks noGrp="1"/>
          </p:cNvSpPr>
          <p:nvPr>
            <p:ph type="body" sz="quarter" idx="10"/>
          </p:nvPr>
        </p:nvSpPr>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title"/>
          </p:nvPr>
        </p:nvSpPr>
        <p:spPr bwMode="auto">
          <a:xfrm>
            <a:off x="457200" y="274638"/>
            <a:ext cx="8229600" cy="715962"/>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Japan-2011</a:t>
            </a:r>
          </a:p>
        </p:txBody>
      </p:sp>
      <p:sp>
        <p:nvSpPr>
          <p:cNvPr id="28675" name="Content Placeholder 4"/>
          <p:cNvSpPr>
            <a:spLocks noGrp="1"/>
          </p:cNvSpPr>
          <p:nvPr>
            <p:ph idx="1"/>
          </p:nvPr>
        </p:nvSpPr>
        <p:spPr>
          <a:xfrm>
            <a:off x="228600" y="1066800"/>
            <a:ext cx="8534400" cy="5059363"/>
          </a:xfrm>
        </p:spPr>
        <p:txBody>
          <a:bodyPr/>
          <a:lstStyle/>
          <a:p>
            <a:pPr fontAlgn="auto">
              <a:spcAft>
                <a:spcPts val="0"/>
              </a:spcAft>
              <a:buFont typeface="Arial" pitchFamily="34" charset="0"/>
              <a:buNone/>
              <a:defRPr/>
            </a:pPr>
            <a:endParaRPr lang="en-US" sz="2800" dirty="0" smtClean="0"/>
          </a:p>
          <a:p>
            <a:pPr algn="ctr" fontAlgn="auto">
              <a:spcAft>
                <a:spcPts val="0"/>
              </a:spcAft>
              <a:buFont typeface="Arial" pitchFamily="34" charset="0"/>
              <a:buNone/>
              <a:defRPr/>
            </a:pPr>
            <a:r>
              <a:rPr lang="en-US" sz="2800" i="1" dirty="0" smtClean="0">
                <a:latin typeface="+mn-lt"/>
              </a:rPr>
              <a:t>"I still have no idea what the numbers they are giving about radiation levels mean. It's all so confusing. And I wonder if they aren't playing down the dangers to keep us from panicking. I don't know who to trust.“</a:t>
            </a:r>
          </a:p>
          <a:p>
            <a:pPr algn="ctr" fontAlgn="auto">
              <a:spcAft>
                <a:spcPts val="0"/>
              </a:spcAft>
              <a:buFont typeface="Arial" pitchFamily="34" charset="0"/>
              <a:buNone/>
              <a:defRPr/>
            </a:pPr>
            <a:endParaRPr lang="en-US" sz="2400" dirty="0" smtClean="0">
              <a:latin typeface="+mn-lt"/>
            </a:endParaRPr>
          </a:p>
          <a:p>
            <a:pPr lvl="1" fontAlgn="auto">
              <a:spcAft>
                <a:spcPts val="0"/>
              </a:spcAft>
              <a:buFont typeface="Arial" pitchFamily="34" charset="0"/>
              <a:buChar char="–"/>
              <a:defRPr/>
            </a:pPr>
            <a:r>
              <a:rPr lang="en-US" sz="2400" dirty="0" err="1" smtClean="0">
                <a:latin typeface="+mn-lt"/>
              </a:rPr>
              <a:t>Tsugumi</a:t>
            </a:r>
            <a:r>
              <a:rPr lang="en-US" sz="2400" dirty="0" smtClean="0">
                <a:latin typeface="+mn-lt"/>
              </a:rPr>
              <a:t> Hasegawa,  age 29, living with her young daughter in a shelter with 1,400 other people on the outskirts of Fukushima city, 80 km (50 miles) away from the plant</a:t>
            </a:r>
          </a:p>
          <a:p>
            <a:pPr lvl="1" fontAlgn="auto">
              <a:spcAft>
                <a:spcPts val="0"/>
              </a:spcAft>
              <a:buFont typeface="Arial" pitchFamily="34" charset="0"/>
              <a:buNone/>
              <a:defRPr/>
            </a:pPr>
            <a:endParaRPr lang="en-US" sz="2000" dirty="0" smtClean="0">
              <a:latin typeface="+mn-lt"/>
            </a:endParaRPr>
          </a:p>
          <a:p>
            <a:pPr lvl="1" algn="ctr" fontAlgn="auto">
              <a:spcAft>
                <a:spcPts val="0"/>
              </a:spcAft>
              <a:buFont typeface="Arial" pitchFamily="34" charset="0"/>
              <a:buNone/>
              <a:defRPr/>
            </a:pPr>
            <a:r>
              <a:rPr lang="en-US" sz="2000" i="1" dirty="0" smtClean="0">
                <a:latin typeface="+mn-lt"/>
              </a:rPr>
              <a:t>From “Japan’s efforts to ease nuke crisis hit setback”, Mary Yamaguchi, AP 3/20/2011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title"/>
          </p:nvPr>
        </p:nvSpPr>
        <p:spPr bwMode="auto">
          <a:xfrm>
            <a:off x="457200" y="274638"/>
            <a:ext cx="8229600" cy="715962"/>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Japan-2012</a:t>
            </a:r>
          </a:p>
        </p:txBody>
      </p:sp>
      <p:sp>
        <p:nvSpPr>
          <p:cNvPr id="28675" name="Content Placeholder 4"/>
          <p:cNvSpPr>
            <a:spLocks noGrp="1"/>
          </p:cNvSpPr>
          <p:nvPr>
            <p:ph idx="1"/>
          </p:nvPr>
        </p:nvSpPr>
        <p:spPr>
          <a:xfrm>
            <a:off x="228600" y="1066800"/>
            <a:ext cx="8534400" cy="5059363"/>
          </a:xfrm>
        </p:spPr>
        <p:txBody>
          <a:bodyPr/>
          <a:lstStyle/>
          <a:p>
            <a:pPr algn="ctr" fontAlgn="auto">
              <a:spcAft>
                <a:spcPts val="0"/>
              </a:spcAft>
              <a:buFont typeface="Arial" pitchFamily="34" charset="0"/>
              <a:buNone/>
              <a:defRPr/>
            </a:pPr>
            <a:r>
              <a:rPr lang="en-US" sz="2800" i="1" dirty="0" smtClean="0">
                <a:latin typeface="+mn-lt"/>
              </a:rPr>
              <a:t>"I had kind of a scary image of radiation because it’s invisible.  But after I’ve learned about it, I know what to avoid and where not to go.  Also, I now understand the news about the nuclear crisis.  I understand (radioactive materials) better than my mother.  When we go to a supermarket together, I tell her which produce to avoid.“</a:t>
            </a:r>
          </a:p>
          <a:p>
            <a:pPr algn="ctr" fontAlgn="auto">
              <a:spcAft>
                <a:spcPts val="0"/>
              </a:spcAft>
              <a:buFont typeface="Arial" pitchFamily="34" charset="0"/>
              <a:buNone/>
              <a:defRPr/>
            </a:pPr>
            <a:endParaRPr lang="en-US" sz="1000" dirty="0" smtClean="0">
              <a:latin typeface="+mn-lt"/>
            </a:endParaRPr>
          </a:p>
          <a:p>
            <a:pPr lvl="1" fontAlgn="auto">
              <a:spcAft>
                <a:spcPts val="0"/>
              </a:spcAft>
              <a:buFont typeface="Arial" pitchFamily="34" charset="0"/>
              <a:buChar char="–"/>
              <a:defRPr/>
            </a:pPr>
            <a:r>
              <a:rPr lang="en-US" sz="2400" dirty="0" err="1" smtClean="0">
                <a:latin typeface="+mn-lt"/>
              </a:rPr>
              <a:t>Teppei</a:t>
            </a:r>
            <a:r>
              <a:rPr lang="en-US" sz="2400" dirty="0" smtClean="0">
                <a:latin typeface="+mn-lt"/>
              </a:rPr>
              <a:t> Sato, a Fukushima fourth-grader, on the benefits of radiation education</a:t>
            </a:r>
          </a:p>
          <a:p>
            <a:pPr lvl="1" fontAlgn="auto">
              <a:spcAft>
                <a:spcPts val="0"/>
              </a:spcAft>
              <a:buFont typeface="Arial" pitchFamily="34" charset="0"/>
              <a:buNone/>
              <a:defRPr/>
            </a:pPr>
            <a:endParaRPr lang="en-US" sz="1000" dirty="0" smtClean="0">
              <a:latin typeface="+mn-lt"/>
            </a:endParaRPr>
          </a:p>
          <a:p>
            <a:pPr lvl="1" algn="ctr" fontAlgn="auto">
              <a:spcAft>
                <a:spcPts val="0"/>
              </a:spcAft>
              <a:buFont typeface="Arial" pitchFamily="34" charset="0"/>
              <a:buNone/>
              <a:defRPr/>
            </a:pPr>
            <a:r>
              <a:rPr lang="en-US" sz="2000" i="1" dirty="0" smtClean="0">
                <a:latin typeface="+mn-lt"/>
              </a:rPr>
              <a:t>From “Children Taught Radiation Studies: Nuke Education Now Compulsory Subject in Schools in Fukushima”, Mizuho Aoki, The Japan Times, 2/21/2012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Communication Goals</a:t>
            </a:r>
          </a:p>
        </p:txBody>
      </p:sp>
      <p:sp>
        <p:nvSpPr>
          <p:cNvPr id="61442"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sz="2800" b="1" dirty="0" smtClean="0">
                <a:latin typeface="+mn-lt"/>
                <a:cs typeface="Arial" charset="0"/>
              </a:rPr>
              <a:t>Effective communication in radiation emergencies can:</a:t>
            </a:r>
          </a:p>
          <a:p>
            <a:r>
              <a:rPr lang="en-US" sz="2400" dirty="0" smtClean="0">
                <a:latin typeface="+mn-lt"/>
                <a:cs typeface="Arial" charset="0"/>
              </a:rPr>
              <a:t>Decrease illness, injury, and death</a:t>
            </a:r>
          </a:p>
          <a:p>
            <a:r>
              <a:rPr lang="en-US" sz="2400" dirty="0" smtClean="0">
                <a:latin typeface="+mn-lt"/>
                <a:cs typeface="Arial" charset="0"/>
              </a:rPr>
              <a:t>Facilitate response and recovery efforts</a:t>
            </a:r>
          </a:p>
          <a:p>
            <a:r>
              <a:rPr lang="en-US" sz="2400" dirty="0" smtClean="0">
                <a:latin typeface="+mn-lt"/>
                <a:cs typeface="Arial" charset="0"/>
              </a:rPr>
              <a:t>Avoid misallocation of limited resources</a:t>
            </a:r>
          </a:p>
          <a:p>
            <a:r>
              <a:rPr lang="en-US" sz="2400" dirty="0" smtClean="0">
                <a:latin typeface="+mn-lt"/>
                <a:cs typeface="Arial" charset="0"/>
              </a:rPr>
              <a:t>Reduce rumors</a:t>
            </a:r>
          </a:p>
          <a:p>
            <a:r>
              <a:rPr lang="en-US" sz="2400" dirty="0" smtClean="0">
                <a:latin typeface="+mn-lt"/>
                <a:cs typeface="Arial" charset="0"/>
              </a:rPr>
              <a:t>Minimize medically unnecessary self-referrals to hospitals and other critical facilities</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457200" y="457200"/>
            <a:ext cx="8229600" cy="960438"/>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cs typeface="Arial" charset="0"/>
              </a:rPr>
              <a:t>Key Communications Questions</a:t>
            </a:r>
          </a:p>
        </p:txBody>
      </p:sp>
      <p:sp>
        <p:nvSpPr>
          <p:cNvPr id="6349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mn-lt"/>
                <a:cs typeface="Arial" charset="0"/>
              </a:rPr>
              <a:t>Are we meeting audience needs for information?</a:t>
            </a:r>
          </a:p>
          <a:p>
            <a:r>
              <a:rPr lang="en-US" sz="2400" b="1" dirty="0" smtClean="0">
                <a:latin typeface="+mn-lt"/>
                <a:cs typeface="Arial" charset="0"/>
              </a:rPr>
              <a:t>How can we bridge the gap between technical information and risk perception?</a:t>
            </a:r>
          </a:p>
          <a:p>
            <a:r>
              <a:rPr lang="en-US" sz="2400" b="1" dirty="0" smtClean="0">
                <a:latin typeface="+mn-lt"/>
                <a:cs typeface="Arial" charset="0"/>
              </a:rPr>
              <a:t>How can we describe radiation in ways that promote </a:t>
            </a:r>
            <a:r>
              <a:rPr lang="en-US" sz="2400" b="1" i="1" dirty="0" smtClean="0">
                <a:latin typeface="+mn-lt"/>
                <a:cs typeface="Arial" charset="0"/>
              </a:rPr>
              <a:t>responsible</a:t>
            </a:r>
            <a:r>
              <a:rPr lang="en-US" sz="2400" b="1" dirty="0" smtClean="0">
                <a:latin typeface="+mn-lt"/>
                <a:cs typeface="Arial" charset="0"/>
              </a:rPr>
              <a:t> public action?</a:t>
            </a:r>
          </a:p>
        </p:txBody>
      </p:sp>
      <p:pic>
        <p:nvPicPr>
          <p:cNvPr id="63491" name="Picture 4" descr="kelp being poured into a container"/>
          <p:cNvPicPr>
            <a:picLocks noChangeAspect="1"/>
          </p:cNvPicPr>
          <p:nvPr/>
        </p:nvPicPr>
        <p:blipFill>
          <a:blip r:embed="rId3" cstate="print"/>
          <a:srcRect/>
          <a:stretch>
            <a:fillRect/>
          </a:stretch>
        </p:blipFill>
        <p:spPr bwMode="auto">
          <a:xfrm>
            <a:off x="5257800" y="3962400"/>
            <a:ext cx="3371850" cy="2247900"/>
          </a:xfrm>
          <a:prstGeom prst="rect">
            <a:avLst/>
          </a:prstGeom>
          <a:noFill/>
          <a:ln w="9525">
            <a:noFill/>
            <a:miter lim="800000"/>
            <a:headEnd/>
            <a:tailEnd/>
          </a:ln>
        </p:spPr>
      </p:pic>
      <p:pic>
        <p:nvPicPr>
          <p:cNvPr id="63492" name="Picture 5" descr="people with masks on"/>
          <p:cNvPicPr>
            <a:picLocks noChangeAspect="1"/>
          </p:cNvPicPr>
          <p:nvPr/>
        </p:nvPicPr>
        <p:blipFill>
          <a:blip r:embed="rId4" cstate="print"/>
          <a:srcRect/>
          <a:stretch>
            <a:fillRect/>
          </a:stretch>
        </p:blipFill>
        <p:spPr bwMode="auto">
          <a:xfrm>
            <a:off x="762000" y="3886200"/>
            <a:ext cx="3505200"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C Slide Master">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d xmlns="3dc26554-7910-4728-b0ae-54565a5c042a">completed</comple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B9F18489E15847ABE343FB10CD95CD" ma:contentTypeVersion="1" ma:contentTypeDescription="Create a new document." ma:contentTypeScope="" ma:versionID="3ff95a2a4955a422d3fa14ad5067de44">
  <xsd:schema xmlns:xsd="http://www.w3.org/2001/XMLSchema" xmlns:xs="http://www.w3.org/2001/XMLSchema" xmlns:p="http://schemas.microsoft.com/office/2006/metadata/properties" xmlns:ns2="3dc26554-7910-4728-b0ae-54565a5c042a" targetNamespace="http://schemas.microsoft.com/office/2006/metadata/properties" ma:root="true" ma:fieldsID="6323cf51a4d0031ee734b3beed489c7c" ns2:_="">
    <xsd:import namespace="3dc26554-7910-4728-b0ae-54565a5c042a"/>
    <xsd:element name="properties">
      <xsd:complexType>
        <xsd:sequence>
          <xsd:element name="documentManagement">
            <xsd:complexType>
              <xsd:all>
                <xsd:element ref="ns2:comp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26554-7910-4728-b0ae-54565a5c042a" elementFormDefault="qualified">
    <xsd:import namespace="http://schemas.microsoft.com/office/2006/documentManagement/types"/>
    <xsd:import namespace="http://schemas.microsoft.com/office/infopath/2007/PartnerControls"/>
    <xsd:element name="completed" ma:index="8" nillable="true" ma:displayName="completed" ma:internalName="complete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48540-1BA0-4E2F-ABD0-9172B2082FC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3dc26554-7910-4728-b0ae-54565a5c042a"/>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CBD15D8B-6191-4BEE-B8A4-8525482F9529}">
  <ds:schemaRefs>
    <ds:schemaRef ds:uri="http://schemas.microsoft.com/sharepoint/v3/contenttype/forms"/>
  </ds:schemaRefs>
</ds:datastoreItem>
</file>

<file path=customXml/itemProps3.xml><?xml version="1.0" encoding="utf-8"?>
<ds:datastoreItem xmlns:ds="http://schemas.openxmlformats.org/officeDocument/2006/customXml" ds:itemID="{D36C9911-966D-48DC-903E-E7AE72162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26554-7910-4728-b0ae-54565a5c0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7186</TotalTime>
  <Words>2261</Words>
  <Application>Microsoft Office PowerPoint</Application>
  <PresentationFormat>On-screen Show (4:3)</PresentationFormat>
  <Paragraphs>175</Paragraphs>
  <Slides>19</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Wingdings</vt:lpstr>
      <vt:lpstr>Myriad Web Pro</vt:lpstr>
      <vt:lpstr>Courier New</vt:lpstr>
      <vt:lpstr>NCHHSTP_PPT_dark(</vt:lpstr>
      <vt:lpstr>CDC Slide Master</vt:lpstr>
      <vt:lpstr>Communication and Psychological Needs in Radiation Emergencies</vt:lpstr>
      <vt:lpstr>Radiation Disasters are Different</vt:lpstr>
      <vt:lpstr>Slide 3</vt:lpstr>
      <vt:lpstr>Slide 4</vt:lpstr>
      <vt:lpstr>Social Stigma</vt:lpstr>
      <vt:lpstr>Japan-2011</vt:lpstr>
      <vt:lpstr>Japan-2012</vt:lpstr>
      <vt:lpstr>Communication Goals</vt:lpstr>
      <vt:lpstr>Key Communications Questions</vt:lpstr>
      <vt:lpstr>Message Development</vt:lpstr>
      <vt:lpstr>Communication Best Practices</vt:lpstr>
      <vt:lpstr>More Communication Best Practices</vt:lpstr>
      <vt:lpstr>Commonly Misunderstood Terms</vt:lpstr>
      <vt:lpstr>Sources of Information During an Emergency</vt:lpstr>
      <vt:lpstr>Resources</vt:lpstr>
      <vt:lpstr>Radiological Terrorism: A Toolkit for Public Health Professionals</vt:lpstr>
      <vt:lpstr>Radiological Terrorism: A Toolkit for Emergency Services Clinicians</vt:lpstr>
      <vt:lpstr>Slide 18</vt:lpstr>
      <vt:lpstr>Slide 19</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and Psychological Needs in Radiation Emergencies</dc:title>
  <dc:subject>Communication and Psychological Needs in Radiation Emergencies</dc:subject>
  <dc:creator>RSB</dc:creator>
  <cp:keywords>radiation; risks, exposure</cp:keywords>
  <cp:lastModifiedBy>kimballl</cp:lastModifiedBy>
  <cp:revision>439</cp:revision>
  <dcterms:created xsi:type="dcterms:W3CDTF">2010-03-31T15:10:11Z</dcterms:created>
  <dcterms:modified xsi:type="dcterms:W3CDTF">2013-01-30T17:07:14Z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0x01010095B9F18489E15847ABE343FB10CD95CD</vt:lpwstr>
  </property>
</Properties>
</file>