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4"/>
  </p:sldMasterIdLst>
  <p:notesMasterIdLst>
    <p:notesMasterId r:id="rId26"/>
  </p:notesMasterIdLst>
  <p:handoutMasterIdLst>
    <p:handoutMasterId r:id="rId27"/>
  </p:handoutMasterIdLst>
  <p:sldIdLst>
    <p:sldId id="321" r:id="rId5"/>
    <p:sldId id="355" r:id="rId6"/>
    <p:sldId id="330" r:id="rId7"/>
    <p:sldId id="322" r:id="rId8"/>
    <p:sldId id="356" r:id="rId9"/>
    <p:sldId id="324" r:id="rId10"/>
    <p:sldId id="354" r:id="rId11"/>
    <p:sldId id="328" r:id="rId12"/>
    <p:sldId id="340" r:id="rId13"/>
    <p:sldId id="346" r:id="rId14"/>
    <p:sldId id="342" r:id="rId15"/>
    <p:sldId id="343" r:id="rId16"/>
    <p:sldId id="344" r:id="rId17"/>
    <p:sldId id="347" r:id="rId18"/>
    <p:sldId id="348" r:id="rId19"/>
    <p:sldId id="349" r:id="rId20"/>
    <p:sldId id="351" r:id="rId21"/>
    <p:sldId id="352" r:id="rId22"/>
    <p:sldId id="353" r:id="rId23"/>
    <p:sldId id="338" r:id="rId24"/>
    <p:sldId id="339" r:id="rId25"/>
  </p:sldIdLst>
  <p:sldSz cx="9144000" cy="6858000" type="screen4x3"/>
  <p:notesSz cx="6881813" cy="9296400"/>
  <p:embeddedFontLst>
    <p:embeddedFont>
      <p:font typeface="Myriad Web Pro" pitchFamily="34" charset="0"/>
      <p:regular r:id="rId28"/>
      <p:bold r:id="rId29"/>
      <p: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46" autoAdjust="0"/>
    <p:restoredTop sz="86429" autoAdjust="0"/>
  </p:normalViewPr>
  <p:slideViewPr>
    <p:cSldViewPr>
      <p:cViewPr varScale="1">
        <p:scale>
          <a:sx n="50" d="100"/>
          <a:sy n="50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lIns="87305" tIns="43652" rIns="87305" bIns="43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lIns="87305" tIns="43652" rIns="87305" bIns="43652" rtlCol="0"/>
          <a:lstStyle>
            <a:lvl1pPr algn="r">
              <a:defRPr sz="1200"/>
            </a:lvl1pPr>
          </a:lstStyle>
          <a:p>
            <a:fld id="{D48C1106-D2FB-41D8-A335-BA7BE5F7B5E3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2982418" cy="464205"/>
          </a:xfrm>
          <a:prstGeom prst="rect">
            <a:avLst/>
          </a:prstGeom>
        </p:spPr>
        <p:txBody>
          <a:bodyPr vert="horz" lIns="87305" tIns="43652" rIns="87305" bIns="43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60"/>
            <a:ext cx="2982418" cy="464205"/>
          </a:xfrm>
          <a:prstGeom prst="rect">
            <a:avLst/>
          </a:prstGeom>
        </p:spPr>
        <p:txBody>
          <a:bodyPr vert="horz" lIns="87305" tIns="43652" rIns="87305" bIns="43652" rtlCol="0" anchor="b"/>
          <a:lstStyle>
            <a:lvl1pPr algn="r">
              <a:defRPr sz="1200"/>
            </a:lvl1pPr>
          </a:lstStyle>
          <a:p>
            <a:fld id="{00FA64ED-1811-4E28-8845-7FDF69B9D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57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1703" cy="464342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49" y="1"/>
            <a:ext cx="2981703" cy="464342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9E0707-AD26-43BF-A349-D73F2D6B4A42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4" tIns="45372" rIns="90744" bIns="453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7" y="4416030"/>
            <a:ext cx="5504201" cy="4183856"/>
          </a:xfrm>
          <a:prstGeom prst="rect">
            <a:avLst/>
          </a:prstGeom>
        </p:spPr>
        <p:txBody>
          <a:bodyPr vert="horz" lIns="90744" tIns="45372" rIns="90744" bIns="4537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469"/>
            <a:ext cx="2981703" cy="464342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49" y="8830469"/>
            <a:ext cx="2981703" cy="464342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7F4193-95D8-4761-97D1-39432D85E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288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7F4193-95D8-4761-97D1-39432D85EF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rtl="0"/>
            <a:endParaRPr lang="en-US" dirty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31CEC-66AF-461B-9ED9-77FA504B00C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24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tx2"/>
                </a:solidFill>
                <a:latin typeface="+mn-lt"/>
              </a:rPr>
              <a:t>For more information please contact Centers for Disease Control and Prevention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1" r:id="rId2"/>
    <p:sldLayoutId id="2147483870" r:id="rId3"/>
    <p:sldLayoutId id="2147483871" r:id="rId4"/>
    <p:sldLayoutId id="2147483872" r:id="rId5"/>
    <p:sldLayoutId id="2147483862" r:id="rId6"/>
    <p:sldLayoutId id="2147483863" r:id="rId7"/>
    <p:sldLayoutId id="2147483864" r:id="rId8"/>
    <p:sldLayoutId id="2147483873" r:id="rId9"/>
    <p:sldLayoutId id="21474838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tn7@cdc.gov" TargetMode="External"/><Relationship Id="rId2" Type="http://schemas.openxmlformats.org/officeDocument/2006/relationships/hyperlink" Target="mailto:Rlaw@cdc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1"/>
          <p:cNvSpPr>
            <a:spLocks noGrp="1"/>
          </p:cNvSpPr>
          <p:nvPr>
            <p:ph type="subTitle" idx="1"/>
          </p:nvPr>
        </p:nvSpPr>
        <p:spPr bwMode="auto">
          <a:xfrm>
            <a:off x="304800" y="2819400"/>
            <a:ext cx="85344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Royal Law, MPH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371600" y="4648200"/>
            <a:ext cx="6400800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</a:rPr>
              <a:t>Health Studies Branch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</a:rPr>
              <a:t>Division of Environmental Hazards and Health Effects National Center for Environmental Health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</a:rPr>
              <a:t>Centers for Disease Control and Prevention (Atlanta, GA)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196" name="Title 3"/>
          <p:cNvSpPr>
            <a:spLocks noGrp="1"/>
          </p:cNvSpPr>
          <p:nvPr>
            <p:ph type="title"/>
          </p:nvPr>
        </p:nvSpPr>
        <p:spPr bwMode="auto">
          <a:xfrm>
            <a:off x="0" y="381000"/>
            <a:ext cx="8839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Surveillance Using NPDS and </a:t>
            </a:r>
            <a:r>
              <a:rPr lang="en-US" sz="4000" dirty="0" smtClean="0"/>
              <a:t>Radiation-related </a:t>
            </a:r>
            <a:r>
              <a:rPr lang="en-US" sz="4000" dirty="0"/>
              <a:t>Coding</a:t>
            </a:r>
            <a:endParaRPr lang="en-US" sz="4000" dirty="0" smtClean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National Center for Environmental Health</a:t>
            </a:r>
          </a:p>
        </p:txBody>
      </p:sp>
      <p:sp>
        <p:nvSpPr>
          <p:cNvPr id="8198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Environmental Hazards and Health Effects/ Health Studies Branch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/>
          <a:lstStyle/>
          <a:p>
            <a:r>
              <a:rPr lang="en-US" sz="4000" dirty="0" smtClean="0"/>
              <a:t>Weapons of Mass Destruction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Radiological and nuclear weapon codes expanded to include other possible radiological or nuclear scenarios </a:t>
            </a:r>
          </a:p>
          <a:p>
            <a:r>
              <a:rPr lang="en-US" dirty="0" smtClean="0"/>
              <a:t>Radiological weapons (generic)</a:t>
            </a:r>
          </a:p>
          <a:p>
            <a:pPr lvl="1"/>
            <a:r>
              <a:rPr lang="en-US" dirty="0" smtClean="0"/>
              <a:t>Radiological Dispersal Device (explosive) </a:t>
            </a:r>
          </a:p>
          <a:p>
            <a:pPr lvl="1"/>
            <a:r>
              <a:rPr lang="en-US" dirty="0" smtClean="0"/>
              <a:t>Radiological Dispersal Device (non-explosive)</a:t>
            </a:r>
          </a:p>
          <a:p>
            <a:pPr lvl="1"/>
            <a:r>
              <a:rPr lang="en-US" dirty="0" smtClean="0"/>
              <a:t>Radiological Exposure Device </a:t>
            </a:r>
          </a:p>
          <a:p>
            <a:pPr lvl="1"/>
            <a:r>
              <a:rPr lang="en-US" dirty="0" smtClean="0"/>
              <a:t>Radiological Weapon (not otherwise specified)</a:t>
            </a:r>
          </a:p>
          <a:p>
            <a:r>
              <a:rPr lang="en-US" dirty="0" smtClean="0"/>
              <a:t>Nuclear weapons</a:t>
            </a:r>
          </a:p>
          <a:p>
            <a:pPr lvl="1"/>
            <a:r>
              <a:rPr lang="en-US" dirty="0" smtClean="0"/>
              <a:t>Improvised Nuclear Device</a:t>
            </a:r>
          </a:p>
          <a:p>
            <a:pPr lvl="1"/>
            <a:r>
              <a:rPr lang="en-US" dirty="0" smtClean="0"/>
              <a:t>Nuclear Weapon (not otherwise specified)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Non-Ionizing Radiation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Additional generic codes separated by radiation type</a:t>
            </a:r>
          </a:p>
          <a:p>
            <a:pPr lvl="1"/>
            <a:r>
              <a:rPr lang="en-US" sz="2400" dirty="0" smtClean="0"/>
              <a:t>Radiofrequency radiation  (generic)</a:t>
            </a:r>
          </a:p>
          <a:p>
            <a:pPr lvl="2"/>
            <a:r>
              <a:rPr lang="en-US" sz="2200" dirty="0" smtClean="0"/>
              <a:t>Radio waves</a:t>
            </a:r>
          </a:p>
          <a:p>
            <a:pPr lvl="2"/>
            <a:r>
              <a:rPr lang="en-US" sz="2200" dirty="0" smtClean="0"/>
              <a:t>Non X-ray emitting airport scanners </a:t>
            </a:r>
          </a:p>
          <a:p>
            <a:pPr lvl="1"/>
            <a:r>
              <a:rPr lang="en-US" sz="2400" dirty="0" smtClean="0"/>
              <a:t>Visible light radiation</a:t>
            </a:r>
          </a:p>
          <a:p>
            <a:pPr lvl="1"/>
            <a:r>
              <a:rPr lang="en-US" sz="2400" dirty="0" smtClean="0"/>
              <a:t>Microwave radiation</a:t>
            </a:r>
          </a:p>
          <a:p>
            <a:pPr lvl="1"/>
            <a:r>
              <a:rPr lang="en-US" sz="2400" dirty="0" smtClean="0"/>
              <a:t>Infrared radiation</a:t>
            </a:r>
          </a:p>
          <a:p>
            <a:pPr lvl="1"/>
            <a:r>
              <a:rPr lang="en-US" sz="2400" dirty="0" smtClean="0"/>
              <a:t>Ultraviolet radiation</a:t>
            </a:r>
          </a:p>
          <a:p>
            <a:pPr lvl="1"/>
            <a:r>
              <a:rPr lang="en-US" sz="2400" dirty="0" smtClean="0"/>
              <a:t>Unknown type of non-ionizing radiation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4000" dirty="0" smtClean="0"/>
              <a:t>Ionizing Radiation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Additional generic codes for types of radiation (if specific radionuclide is unknown)</a:t>
            </a:r>
          </a:p>
          <a:p>
            <a:pPr lvl="1"/>
            <a:r>
              <a:rPr lang="en-US" sz="2400" dirty="0" smtClean="0"/>
              <a:t>X-ray radiation (Generic)</a:t>
            </a:r>
          </a:p>
          <a:p>
            <a:pPr lvl="2"/>
            <a:r>
              <a:rPr lang="en-US" sz="2200" dirty="0" smtClean="0"/>
              <a:t>Industrial radiography X-rays</a:t>
            </a:r>
          </a:p>
          <a:p>
            <a:pPr lvl="2"/>
            <a:r>
              <a:rPr lang="en-US" sz="2200" dirty="0" smtClean="0"/>
              <a:t>Medical X-rays</a:t>
            </a:r>
          </a:p>
          <a:p>
            <a:pPr lvl="2"/>
            <a:r>
              <a:rPr lang="en-US" sz="2200" dirty="0" smtClean="0"/>
              <a:t>Airport portal X-ray screening</a:t>
            </a:r>
            <a:endParaRPr lang="en-US" sz="2400" dirty="0" smtClean="0"/>
          </a:p>
          <a:p>
            <a:pPr lvl="1"/>
            <a:r>
              <a:rPr lang="en-US" sz="2400" dirty="0" smtClean="0"/>
              <a:t>Alpha radiation</a:t>
            </a:r>
          </a:p>
          <a:p>
            <a:pPr lvl="1"/>
            <a:r>
              <a:rPr lang="en-US" sz="2400" dirty="0" smtClean="0"/>
              <a:t>Beta radiation</a:t>
            </a:r>
          </a:p>
          <a:p>
            <a:pPr lvl="1"/>
            <a:r>
              <a:rPr lang="en-US" sz="2400" dirty="0" smtClean="0"/>
              <a:t>Gamma radiation</a:t>
            </a:r>
          </a:p>
          <a:p>
            <a:pPr lvl="1"/>
            <a:r>
              <a:rPr lang="en-US" sz="2400" dirty="0" smtClean="0"/>
              <a:t>Neutron radiation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>Ionizing Radiation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2600" dirty="0" smtClean="0"/>
              <a:t>Additional product codes for specific </a:t>
            </a:r>
            <a:r>
              <a:rPr lang="en-US" sz="2600" dirty="0" err="1" smtClean="0"/>
              <a:t>radionuclides</a:t>
            </a:r>
            <a:endParaRPr lang="en-US" sz="2600" dirty="0" smtClean="0"/>
          </a:p>
          <a:p>
            <a:pPr lvl="1"/>
            <a:r>
              <a:rPr lang="en-US" sz="2400" dirty="0" smtClean="0"/>
              <a:t>Specific non-pharmaceutical </a:t>
            </a:r>
            <a:r>
              <a:rPr lang="en-US" sz="2400" dirty="0" err="1" smtClean="0"/>
              <a:t>radionuclides</a:t>
            </a:r>
            <a:r>
              <a:rPr lang="en-US" sz="2400" dirty="0" smtClean="0"/>
              <a:t> (generic) </a:t>
            </a:r>
          </a:p>
          <a:p>
            <a:pPr lvl="2"/>
            <a:r>
              <a:rPr lang="en-US" sz="2200" dirty="0" smtClean="0"/>
              <a:t>Americium-241</a:t>
            </a:r>
          </a:p>
          <a:p>
            <a:pPr lvl="2"/>
            <a:r>
              <a:rPr lang="en-US" sz="2200" dirty="0" smtClean="0"/>
              <a:t>Polonium-210</a:t>
            </a:r>
          </a:p>
          <a:p>
            <a:pPr lvl="2"/>
            <a:r>
              <a:rPr lang="en-US" sz="2200" dirty="0" smtClean="0"/>
              <a:t>Cesium-137</a:t>
            </a:r>
          </a:p>
          <a:p>
            <a:pPr lvl="2"/>
            <a:r>
              <a:rPr lang="en-US" sz="2200" dirty="0" smtClean="0"/>
              <a:t>Naturally Occurring Radioactive Materials (NORM)</a:t>
            </a:r>
          </a:p>
          <a:p>
            <a:pPr lvl="2"/>
            <a:r>
              <a:rPr lang="en-US" sz="2200" dirty="0" smtClean="0"/>
              <a:t>Extensive list of </a:t>
            </a:r>
            <a:r>
              <a:rPr lang="en-US" sz="2200" dirty="0" err="1" smtClean="0"/>
              <a:t>radionuclides</a:t>
            </a:r>
            <a:r>
              <a:rPr lang="en-US" sz="2200" dirty="0" smtClean="0"/>
              <a:t> added as product codes  </a:t>
            </a:r>
          </a:p>
          <a:p>
            <a:r>
              <a:rPr lang="en-US" sz="2800" dirty="0" smtClean="0"/>
              <a:t>Ionizing radiation:  Type Unknown (generic)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/>
          <a:lstStyle/>
          <a:p>
            <a:r>
              <a:rPr lang="en-US" sz="3600" dirty="0" smtClean="0"/>
              <a:t>Radiopharmaceuticals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Commonly used pharmaceutical </a:t>
            </a:r>
            <a:r>
              <a:rPr lang="en-US" sz="2800" dirty="0" err="1" smtClean="0"/>
              <a:t>radionuclides</a:t>
            </a:r>
            <a:r>
              <a:rPr lang="en-US" sz="2800" dirty="0" smtClean="0"/>
              <a:t> now have product codes</a:t>
            </a:r>
          </a:p>
          <a:p>
            <a:r>
              <a:rPr lang="en-US" sz="2800" dirty="0" smtClean="0"/>
              <a:t>Pharmaceutical </a:t>
            </a:r>
            <a:r>
              <a:rPr lang="en-US" sz="2800" dirty="0" err="1" smtClean="0"/>
              <a:t>radionuclides</a:t>
            </a:r>
            <a:r>
              <a:rPr lang="en-US" sz="2800" dirty="0" smtClean="0"/>
              <a:t>  (generic)</a:t>
            </a:r>
          </a:p>
          <a:p>
            <a:pPr lvl="1"/>
            <a:r>
              <a:rPr lang="en-US" sz="2400" dirty="0" smtClean="0"/>
              <a:t>Nitrogen-13 ammonia</a:t>
            </a:r>
          </a:p>
          <a:p>
            <a:pPr lvl="1"/>
            <a:r>
              <a:rPr lang="en-US" sz="2400" dirty="0" smtClean="0"/>
              <a:t>Rubidium-82 chloride</a:t>
            </a:r>
          </a:p>
          <a:p>
            <a:pPr lvl="1"/>
            <a:r>
              <a:rPr lang="en-US" sz="2400" dirty="0" smtClean="0"/>
              <a:t>Carbon-14</a:t>
            </a:r>
          </a:p>
          <a:p>
            <a:pPr lvl="1"/>
            <a:r>
              <a:rPr lang="en-US" sz="2400" dirty="0" smtClean="0"/>
              <a:t>Iodine-131 (pharmaceutical)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/>
              <a:t>Summary of Radiation Code Changes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of the Weapons of Mass Destruction category to include radiological and nuclear scenarios</a:t>
            </a:r>
          </a:p>
          <a:p>
            <a:r>
              <a:rPr lang="en-US" dirty="0" smtClean="0"/>
              <a:t>Non-ionizing radiation codes expanded  based on the type of radiation (microwave, ultraviolet, etc.)</a:t>
            </a:r>
          </a:p>
          <a:p>
            <a:r>
              <a:rPr lang="en-US" dirty="0" smtClean="0"/>
              <a:t>Ionizing radiation codes can be coded by either the type of radiation emitted or by the specific radionuclide </a:t>
            </a:r>
          </a:p>
          <a:p>
            <a:r>
              <a:rPr lang="en-US" dirty="0" smtClean="0"/>
              <a:t>Most changes appear in V150 in September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Coding Suggestions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all available information</a:t>
            </a:r>
          </a:p>
          <a:p>
            <a:pPr lvl="1"/>
            <a:r>
              <a:rPr lang="en-US" dirty="0" smtClean="0"/>
              <a:t>Example:  Radiological Dispersal Device and Cs-137</a:t>
            </a:r>
          </a:p>
          <a:p>
            <a:r>
              <a:rPr lang="en-US" dirty="0" smtClean="0"/>
              <a:t>Include specific </a:t>
            </a:r>
            <a:r>
              <a:rPr lang="en-US" dirty="0" err="1" smtClean="0"/>
              <a:t>radionuclides</a:t>
            </a:r>
            <a:r>
              <a:rPr lang="en-US" dirty="0" smtClean="0"/>
              <a:t> if available</a:t>
            </a:r>
          </a:p>
          <a:p>
            <a:pPr lvl="1"/>
            <a:r>
              <a:rPr lang="en-US" dirty="0" smtClean="0"/>
              <a:t>Example:  I-131 (if unknown) -&gt;  gamma radiation (if unknown)  -&gt; Ionizing radiation:  Type Unknown </a:t>
            </a:r>
          </a:p>
          <a:p>
            <a:r>
              <a:rPr lang="en-US" dirty="0" smtClean="0"/>
              <a:t>Obtain and add the following information into the “comments/notes” (if known)</a:t>
            </a:r>
          </a:p>
          <a:p>
            <a:pPr lvl="1"/>
            <a:r>
              <a:rPr lang="en-US" dirty="0" smtClean="0"/>
              <a:t>Any radiation assessment performed (counts, detector type)</a:t>
            </a:r>
          </a:p>
          <a:p>
            <a:pPr lvl="1"/>
            <a:r>
              <a:rPr lang="en-US" dirty="0" smtClean="0"/>
              <a:t>External or internal contamination detected or decontamination performed</a:t>
            </a:r>
          </a:p>
          <a:p>
            <a:pPr lvl="1"/>
            <a:r>
              <a:rPr lang="en-US" dirty="0" smtClean="0"/>
              <a:t>Time,  distance, shielding from the source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333"/>
            <a:ext cx="4362189" cy="1242667"/>
          </a:xfrm>
        </p:spPr>
        <p:txBody>
          <a:bodyPr/>
          <a:lstStyle/>
          <a:p>
            <a:r>
              <a:rPr lang="en-US" sz="3200" b="1" dirty="0" smtClean="0"/>
              <a:t>Japan Earthquake and Radiological Incident</a:t>
            </a:r>
            <a:endParaRPr lang="en-US" sz="3200" b="1" dirty="0"/>
          </a:p>
        </p:txBody>
      </p:sp>
      <p:grpSp>
        <p:nvGrpSpPr>
          <p:cNvPr id="10" name="Group 9" descr="earthquake recovery images"/>
          <p:cNvGrpSpPr/>
          <p:nvPr/>
        </p:nvGrpSpPr>
        <p:grpSpPr>
          <a:xfrm>
            <a:off x="113844" y="361597"/>
            <a:ext cx="8668196" cy="5886803"/>
            <a:chOff x="113844" y="361597"/>
            <a:chExt cx="8668196" cy="5886803"/>
          </a:xfrm>
        </p:grpSpPr>
        <p:pic>
          <p:nvPicPr>
            <p:cNvPr id="1026" name="Picture 2" descr="\\cdc.gov\private\M123\hua1\Japan pic 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846" y="361597"/>
              <a:ext cx="3308194" cy="2293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\\cdc.gov\private\M123\hua1\japan pic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846" y="2654904"/>
              <a:ext cx="3289883" cy="216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\\cdc.gov\private\M123\hua1\japan pic 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400" y="1508250"/>
              <a:ext cx="3394446" cy="230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\\cdc.gov\private\M311\asa4\0 Fukushima March 2011\94f41df6679c3ff7d228896f2c8f75e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3846" y="4815606"/>
              <a:ext cx="3289882" cy="14182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7" name="Picture 5" descr="http://thebreakthrough.org/blog/March_18_annotated_fukushima_damage-thumb-550x447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76044" y="3812004"/>
              <a:ext cx="2997802" cy="24363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8" name="Picture 6" descr="\\cdc.gov\private\M311\asa4\0 Fukushima March 2011\decon baby col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3844" y="4535668"/>
              <a:ext cx="2362200" cy="15409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9" name="Picture 6" descr="\\cdc.gov\private\m311\asa4\0 Fukushima March 2011\alg_japan-radiation-sca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349" y="3053353"/>
              <a:ext cx="2139651" cy="148231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15059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CDC NPDS Response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Tracking reported ingestions of countermeasures and perceived risk from radiation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Identifying </a:t>
            </a:r>
            <a:r>
              <a:rPr lang="en-US" sz="2800" dirty="0">
                <a:solidFill>
                  <a:schemeClr val="bg2"/>
                </a:solidFill>
              </a:rPr>
              <a:t>health communication needs 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Potassium Iodide (KI)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Other iodide-containing products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2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4" descr="Calls to US Poison Centers Related to the Japan Incident&#10;March 11 through April 18, 2011 with a graph showing the majority of the calls are for information instead of exposure calls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0010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7629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Disclaimer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1" dirty="0" smtClean="0"/>
              <a:t>The </a:t>
            </a:r>
            <a:r>
              <a:rPr lang="en-US" b="0" i="1" dirty="0"/>
              <a:t>findings and conclusions in this </a:t>
            </a:r>
            <a:r>
              <a:rPr lang="en-US" b="0" i="1" dirty="0" smtClean="0"/>
              <a:t>presentation are </a:t>
            </a:r>
            <a:r>
              <a:rPr lang="en-US" b="0" i="1" dirty="0"/>
              <a:t>those of the author(s) and do not necessarily represent the official position of </a:t>
            </a:r>
            <a:r>
              <a:rPr lang="en-US" b="0" i="1" dirty="0" smtClean="0"/>
              <a:t>the </a:t>
            </a:r>
            <a:r>
              <a:rPr lang="en-US" b="0" i="1" dirty="0"/>
              <a:t>Centers for Disease Control and Prevention/the Agency for Toxic Substances and Disease </a:t>
            </a:r>
            <a:r>
              <a:rPr lang="en-US" b="0" i="1" dirty="0" smtClean="0"/>
              <a:t>Registry 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863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Poison center calls are important for national surveillance of radiation exposures</a:t>
            </a:r>
          </a:p>
          <a:p>
            <a:r>
              <a:rPr lang="en-US" dirty="0" smtClean="0"/>
              <a:t>CDC and AAPCC members of the NPDS Surveillance Team use NPDS to track radiation calls</a:t>
            </a:r>
          </a:p>
          <a:p>
            <a:r>
              <a:rPr lang="en-US" dirty="0" smtClean="0"/>
              <a:t>New enhanced radiation codes in NPDS will add more detail to radiation calls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Royal Law	MPH</a:t>
            </a:r>
          </a:p>
          <a:p>
            <a:pPr lvl="1"/>
            <a:r>
              <a:rPr lang="en-US" dirty="0" smtClean="0">
                <a:hlinkClick r:id="rId2"/>
              </a:rPr>
              <a:t>Rlaw@cdc.gov</a:t>
            </a:r>
            <a:endParaRPr lang="en-US" dirty="0" smtClean="0"/>
          </a:p>
          <a:p>
            <a:pPr lvl="1"/>
            <a:r>
              <a:rPr lang="en-US" dirty="0" smtClean="0"/>
              <a:t>770-488-3416</a:t>
            </a:r>
          </a:p>
          <a:p>
            <a:r>
              <a:rPr lang="en-US" dirty="0"/>
              <a:t>Art Chang MD MS</a:t>
            </a:r>
          </a:p>
          <a:p>
            <a:pPr lvl="1"/>
            <a:r>
              <a:rPr lang="en-US" dirty="0">
                <a:hlinkClick r:id="rId3"/>
              </a:rPr>
              <a:t>ctn7@cdc.gov</a:t>
            </a:r>
            <a:endParaRPr lang="en-US" dirty="0"/>
          </a:p>
          <a:p>
            <a:pPr lvl="1"/>
            <a:r>
              <a:rPr lang="en-US" dirty="0" smtClean="0"/>
              <a:t>770-488-1470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HSB radiation program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3200" dirty="0" smtClean="0"/>
              <a:t>New coding scheme</a:t>
            </a:r>
          </a:p>
          <a:p>
            <a:endParaRPr lang="en-US" sz="1000" dirty="0" smtClean="0"/>
          </a:p>
          <a:p>
            <a:r>
              <a:rPr lang="en-US" sz="3200" dirty="0" smtClean="0"/>
              <a:t>Example use of NPDS during an incident</a:t>
            </a:r>
            <a:endParaRPr lang="en-US" sz="26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3200" dirty="0" smtClean="0"/>
              <a:t>Questions/Comments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799"/>
          </a:xfrm>
        </p:spPr>
        <p:txBody>
          <a:bodyPr/>
          <a:lstStyle/>
          <a:p>
            <a:r>
              <a:rPr lang="en-US" sz="2800" dirty="0" smtClean="0"/>
              <a:t>Problem</a:t>
            </a:r>
          </a:p>
          <a:p>
            <a:pPr lvl="1"/>
            <a:r>
              <a:rPr lang="en-US" sz="2200" dirty="0" smtClean="0"/>
              <a:t>Limited capacity for radiation exposure/event surveillance</a:t>
            </a:r>
          </a:p>
          <a:p>
            <a:r>
              <a:rPr lang="en-US" sz="2800" dirty="0" smtClean="0"/>
              <a:t>Goal of the HSB radiation program</a:t>
            </a:r>
          </a:p>
          <a:p>
            <a:pPr lvl="1"/>
            <a:r>
              <a:rPr lang="en-US" sz="2200" dirty="0" smtClean="0"/>
              <a:t>To enhance national surveillance  for radiation exposures</a:t>
            </a:r>
          </a:p>
          <a:p>
            <a:r>
              <a:rPr lang="en-US" sz="2800" dirty="0" smtClean="0"/>
              <a:t>HSB Actions</a:t>
            </a:r>
          </a:p>
          <a:p>
            <a:pPr lvl="1"/>
            <a:r>
              <a:rPr lang="en-US" sz="2400" dirty="0" smtClean="0"/>
              <a:t>Partnered with AAPCC to create a national surveillance program for radiation exposures using NPDS</a:t>
            </a:r>
          </a:p>
          <a:p>
            <a:pPr lvl="1"/>
            <a:r>
              <a:rPr lang="en-US" sz="2400" dirty="0" smtClean="0"/>
              <a:t>Funded 4 poison centers to develop radiation-specific case-based definitions  for NPDS</a:t>
            </a:r>
          </a:p>
          <a:p>
            <a:pPr lvl="1"/>
            <a:r>
              <a:rPr lang="en-US" sz="2400" dirty="0" smtClean="0"/>
              <a:t>Implemented case-based definitions for radiation exposure surveillance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NPDS Surveillance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exposure calls to radiation and associated substances - Definition </a:t>
            </a:r>
            <a:r>
              <a:rPr lang="en-US" dirty="0"/>
              <a:t>801 and </a:t>
            </a:r>
            <a:r>
              <a:rPr lang="en-US" dirty="0" smtClean="0"/>
              <a:t>803 </a:t>
            </a:r>
          </a:p>
          <a:p>
            <a:pPr lvl="1"/>
            <a:r>
              <a:rPr lang="en-US" dirty="0" smtClean="0"/>
              <a:t>425 radiation-related anomalies were analyzed in NPDS from August 2010 to June 2012</a:t>
            </a:r>
          </a:p>
          <a:p>
            <a:pPr lvl="2"/>
            <a:r>
              <a:rPr lang="en-US" dirty="0" smtClean="0"/>
              <a:t>None required urgent intervention</a:t>
            </a:r>
          </a:p>
          <a:p>
            <a:endParaRPr lang="en-US" sz="1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998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NPDS Surveillance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exposure calls with symptoms of acute radiation syndrome - Definition </a:t>
            </a:r>
            <a:r>
              <a:rPr lang="en-US" dirty="0"/>
              <a:t>802 </a:t>
            </a:r>
            <a:endParaRPr lang="en-US" dirty="0" smtClean="0"/>
          </a:p>
          <a:p>
            <a:pPr lvl="1"/>
            <a:r>
              <a:rPr lang="en-US" dirty="0" smtClean="0"/>
              <a:t>205 anomalies were analyzed in  NPDS from August 2010 to June 2012</a:t>
            </a:r>
          </a:p>
          <a:p>
            <a:pPr lvl="2"/>
            <a:r>
              <a:rPr lang="en-US" dirty="0" smtClean="0"/>
              <a:t>None required urgent intervention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>NPDS Surveillance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3" name="Picture 3" descr="Headline of an article, &quot;Possible radiation exposure triggers Butte hospital lockdown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810000" cy="414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14800" cy="4191000"/>
          </a:xfrm>
        </p:spPr>
        <p:txBody>
          <a:bodyPr/>
          <a:lstStyle/>
          <a:p>
            <a:r>
              <a:rPr lang="en-US" sz="2600" dirty="0" smtClean="0"/>
              <a:t>NPDS anomalies</a:t>
            </a:r>
          </a:p>
          <a:p>
            <a:pPr lvl="1"/>
            <a:r>
              <a:rPr lang="en-US" sz="2200" dirty="0" smtClean="0"/>
              <a:t>3 painters presented to hospital with nausea and vomiting after exposure to radiation</a:t>
            </a:r>
          </a:p>
          <a:p>
            <a:pPr lvl="1"/>
            <a:r>
              <a:rPr lang="en-US" sz="2200" dirty="0" smtClean="0"/>
              <a:t>Hospital shut down for 30 minutes</a:t>
            </a:r>
          </a:p>
          <a:p>
            <a:pPr lvl="1"/>
            <a:r>
              <a:rPr lang="en-US" sz="2200" dirty="0" smtClean="0"/>
              <a:t>Dose reconstruction revealed low radiation exposure (0.002mSv)</a:t>
            </a:r>
          </a:p>
        </p:txBody>
      </p:sp>
    </p:spTree>
    <p:extLst>
      <p:ext uri="{BB962C8B-B14F-4D97-AF65-F5344CB8AC3E}">
        <p14:creationId xmlns:p14="http://schemas.microsoft.com/office/powerpoint/2010/main" xmlns="" val="3420505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>NPDS Radiation Code Changes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CDC and AAPCC found that current NPDS product and generic codes are not specific enough for optimal surveillance</a:t>
            </a:r>
          </a:p>
          <a:p>
            <a:pPr lvl="1"/>
            <a:r>
              <a:rPr lang="en-US" sz="2200" dirty="0" smtClean="0"/>
              <a:t>Majority of cases are reported as “ionizing radiation”</a:t>
            </a:r>
          </a:p>
          <a:p>
            <a:pPr lvl="1"/>
            <a:r>
              <a:rPr lang="en-US" sz="2200" dirty="0" smtClean="0"/>
              <a:t>In a radiation event, potential delay until a temp code is defined and released</a:t>
            </a:r>
          </a:p>
          <a:p>
            <a:r>
              <a:rPr lang="en-US" dirty="0" smtClean="0"/>
              <a:t>CDC, AAPCC, </a:t>
            </a:r>
            <a:r>
              <a:rPr lang="en-US" dirty="0" err="1" smtClean="0"/>
              <a:t>Micromedex</a:t>
            </a:r>
            <a:r>
              <a:rPr lang="en-US" dirty="0" smtClean="0"/>
              <a:t> Joint Coding Group, </a:t>
            </a:r>
            <a:r>
              <a:rPr lang="en-US" dirty="0" err="1" smtClean="0"/>
              <a:t>Micromedex</a:t>
            </a:r>
            <a:r>
              <a:rPr lang="en-US" dirty="0" smtClean="0"/>
              <a:t> </a:t>
            </a:r>
            <a:r>
              <a:rPr lang="en-US" dirty="0" err="1" smtClean="0"/>
              <a:t>Poisindex</a:t>
            </a:r>
            <a:r>
              <a:rPr lang="en-US" dirty="0" smtClean="0"/>
              <a:t> and Lexicon teams enhanced the radiation coding system</a:t>
            </a:r>
          </a:p>
          <a:p>
            <a:pPr lvl="1"/>
            <a:r>
              <a:rPr lang="en-US" sz="2200" dirty="0" smtClean="0"/>
              <a:t>New codes designed to provide more detail about radiation exposures</a:t>
            </a:r>
          </a:p>
          <a:p>
            <a:pPr lvl="1"/>
            <a:r>
              <a:rPr lang="en-US" sz="2200" dirty="0" smtClean="0"/>
              <a:t>Incorporate current radiation codes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NPDS Radiation Code Changes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Weapons of Mass Destruction</a:t>
            </a:r>
          </a:p>
          <a:p>
            <a:endParaRPr lang="en-US" sz="1000" dirty="0" smtClean="0"/>
          </a:p>
          <a:p>
            <a:r>
              <a:rPr lang="en-US" dirty="0" smtClean="0"/>
              <a:t>Non-ionizing radiation</a:t>
            </a:r>
          </a:p>
          <a:p>
            <a:endParaRPr lang="en-US" sz="1000" dirty="0" smtClean="0"/>
          </a:p>
          <a:p>
            <a:r>
              <a:rPr lang="en-US" dirty="0" smtClean="0"/>
              <a:t>Ionizing radiation</a:t>
            </a:r>
          </a:p>
          <a:p>
            <a:endParaRPr lang="en-US" sz="1000" dirty="0" smtClean="0"/>
          </a:p>
          <a:p>
            <a:r>
              <a:rPr lang="en-US" dirty="0" smtClean="0"/>
              <a:t>Radiopharmaceuticals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H_PPT_dark([1]">
  <a:themeElements>
    <a:clrScheme name="NCEH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007D57"/>
      </a:accent1>
      <a:accent2>
        <a:srgbClr val="4983F2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 xmlns="3dc26554-7910-4728-b0ae-54565a5c042a">completed</comple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9F18489E15847ABE343FB10CD95CD" ma:contentTypeVersion="1" ma:contentTypeDescription="Create a new document." ma:contentTypeScope="" ma:versionID="3ff95a2a4955a422d3fa14ad5067de44">
  <xsd:schema xmlns:xsd="http://www.w3.org/2001/XMLSchema" xmlns:xs="http://www.w3.org/2001/XMLSchema" xmlns:p="http://schemas.microsoft.com/office/2006/metadata/properties" xmlns:ns2="3dc26554-7910-4728-b0ae-54565a5c042a" targetNamespace="http://schemas.microsoft.com/office/2006/metadata/properties" ma:root="true" ma:fieldsID="6323cf51a4d0031ee734b3beed489c7c" ns2:_="">
    <xsd:import namespace="3dc26554-7910-4728-b0ae-54565a5c042a"/>
    <xsd:element name="properties">
      <xsd:complexType>
        <xsd:sequence>
          <xsd:element name="documentManagement">
            <xsd:complexType>
              <xsd:all>
                <xsd:element ref="ns2:comple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26554-7910-4728-b0ae-54565a5c042a" elementFormDefault="qualified">
    <xsd:import namespace="http://schemas.microsoft.com/office/2006/documentManagement/types"/>
    <xsd:import namespace="http://schemas.microsoft.com/office/infopath/2007/PartnerControls"/>
    <xsd:element name="completed" ma:index="8" nillable="true" ma:displayName="completed" ma:internalName="complet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839644-F755-4555-A10E-B4C265D79D8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dc26554-7910-4728-b0ae-54565a5c042a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AB9C97-0A2C-460D-82BC-E436790454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B40614-F098-40C4-BF37-B8AEB8FE9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26554-7910-4728-b0ae-54565a5c0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NCEH_PPT_dark([1]</Template>
  <TotalTime>8813</TotalTime>
  <Words>750</Words>
  <Application>Microsoft Office PowerPoint</Application>
  <PresentationFormat>On-screen Show (4:3)</PresentationFormat>
  <Paragraphs>135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Myriad Web Pro</vt:lpstr>
      <vt:lpstr>Wingdings</vt:lpstr>
      <vt:lpstr>Calibri</vt:lpstr>
      <vt:lpstr>Courier New</vt:lpstr>
      <vt:lpstr>NCEH_PPT_dark([1]</vt:lpstr>
      <vt:lpstr> Surveillance Using NPDS and Radiation-related Coding</vt:lpstr>
      <vt:lpstr>Disclaimer</vt:lpstr>
      <vt:lpstr>Agenda</vt:lpstr>
      <vt:lpstr>Background</vt:lpstr>
      <vt:lpstr>NPDS Surveillance</vt:lpstr>
      <vt:lpstr>NPDS Surveillance</vt:lpstr>
      <vt:lpstr>NPDS Surveillance</vt:lpstr>
      <vt:lpstr>NPDS Radiation Code Changes</vt:lpstr>
      <vt:lpstr>NPDS Radiation Code Changes </vt:lpstr>
      <vt:lpstr>Weapons of Mass Destruction</vt:lpstr>
      <vt:lpstr>Non-Ionizing Radiation </vt:lpstr>
      <vt:lpstr>Ionizing Radiation</vt:lpstr>
      <vt:lpstr>Ionizing Radiation</vt:lpstr>
      <vt:lpstr>Radiopharmaceuticals </vt:lpstr>
      <vt:lpstr>Summary of Radiation Code Changes</vt:lpstr>
      <vt:lpstr>Coding Suggestions</vt:lpstr>
      <vt:lpstr>Japan Earthquake and Radiological Incident</vt:lpstr>
      <vt:lpstr>CDC NPDS Response</vt:lpstr>
      <vt:lpstr>Slide 19</vt:lpstr>
      <vt:lpstr>Summary</vt:lpstr>
      <vt:lpstr>Questions?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Using NPDS and Radiation-related Coding</dc:title>
  <dc:subject>Surveillance Using NPDS and Radiation-related Coding</dc:subject>
  <dc:creator>RSB</dc:creator>
  <cp:keywords>coding scheme, NPDS</cp:keywords>
  <cp:lastModifiedBy>kimballl</cp:lastModifiedBy>
  <cp:revision>310</cp:revision>
  <dcterms:created xsi:type="dcterms:W3CDTF">2010-07-30T20:31:19Z</dcterms:created>
  <dcterms:modified xsi:type="dcterms:W3CDTF">2013-01-30T18:38:09Z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0x01010095B9F18489E15847ABE343FB10CD95CD</vt:lpwstr>
  </property>
</Properties>
</file>