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29" autoAdjust="0"/>
  </p:normalViewPr>
  <p:slideViewPr>
    <p:cSldViewPr>
      <p:cViewPr varScale="1">
        <p:scale>
          <a:sx n="50" d="100"/>
          <a:sy n="50" d="100"/>
        </p:scale>
        <p:origin x="-9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F48EA-DF3E-4A25-9753-28BD4DF9E88C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E4FB4-733B-432D-B329-CB04F1819B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72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E4FB4-733B-432D-B329-CB04F1819B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73DE5-3E43-40A1-9AE8-36067AC47E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944D-7441-4EDC-A5BB-D5551F3DA32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AD1-0B9D-45D9-82A7-9C1B680A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400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944D-7441-4EDC-A5BB-D5551F3DA32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AD1-0B9D-45D9-82A7-9C1B680A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567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944D-7441-4EDC-A5BB-D5551F3DA32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AD1-0B9D-45D9-82A7-9C1B680A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986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ps12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8638-1BBC-BF4A-821C-CB23ACF7E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90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944D-7441-4EDC-A5BB-D5551F3DA32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AD1-0B9D-45D9-82A7-9C1B680A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096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944D-7441-4EDC-A5BB-D5551F3DA32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AD1-0B9D-45D9-82A7-9C1B680A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589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944D-7441-4EDC-A5BB-D5551F3DA32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AD1-0B9D-45D9-82A7-9C1B680A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635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944D-7441-4EDC-A5BB-D5551F3DA32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AD1-0B9D-45D9-82A7-9C1B680A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18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944D-7441-4EDC-A5BB-D5551F3DA32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AD1-0B9D-45D9-82A7-9C1B680A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291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944D-7441-4EDC-A5BB-D5551F3DA32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AD1-0B9D-45D9-82A7-9C1B680A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14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944D-7441-4EDC-A5BB-D5551F3DA32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AD1-0B9D-45D9-82A7-9C1B680A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6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6944D-7441-4EDC-A5BB-D5551F3DA32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9AD1-0B9D-45D9-82A7-9C1B680A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777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6944D-7441-4EDC-A5BB-D5551F3DA323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9AD1-0B9D-45D9-82A7-9C1B680A7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80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NARR logo banne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54379" y="2047347"/>
            <a:ext cx="8835242" cy="2015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05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2509"/>
            <a:ext cx="8229600" cy="1143000"/>
          </a:xfrm>
        </p:spPr>
        <p:txBody>
          <a:bodyPr/>
          <a:lstStyle/>
          <a:p>
            <a:r>
              <a:rPr lang="en-US" dirty="0" smtClean="0"/>
              <a:t>Important Links and Events</a:t>
            </a:r>
            <a:endParaRPr lang="en-US" dirty="0"/>
          </a:p>
        </p:txBody>
      </p:sp>
      <p:pic>
        <p:nvPicPr>
          <p:cNvPr id="3075" name="Picture 3" descr="Radiation Readiness Important Links and Events screensho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1283"/>
            <a:ext cx="9143999" cy="557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899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17"/>
            <a:ext cx="8229600" cy="1143000"/>
          </a:xfrm>
        </p:spPr>
        <p:txBody>
          <a:bodyPr/>
          <a:lstStyle/>
          <a:p>
            <a:r>
              <a:rPr lang="en-US" dirty="0" smtClean="0"/>
              <a:t>We Would Like to Hear from YOU!</a:t>
            </a:r>
            <a:endParaRPr lang="en-US" dirty="0"/>
          </a:p>
        </p:txBody>
      </p:sp>
      <p:pic>
        <p:nvPicPr>
          <p:cNvPr id="4099" name="Picture 3" descr="Radiation readiness website screenshot - Get invol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1805"/>
            <a:ext cx="9144000" cy="518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6705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 become a more protected, resilient nation through a comprehensive and integrated approach to radiological emergencies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/>
              <a:t>Enhancing radiological preparedness capability and capacity in public health and health care systems through a coalition of organizations committed to improving the nation’s ability to prepare, respond, and recover from radiological emergencies at the local, state, and national levels, </a:t>
            </a:r>
          </a:p>
          <a:p>
            <a:endParaRPr lang="en-US" dirty="0"/>
          </a:p>
        </p:txBody>
      </p:sp>
      <p:pic>
        <p:nvPicPr>
          <p:cNvPr id="8" name="Content Placeholder 5" descr="NARR logo banner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801" y="615546"/>
            <a:ext cx="4674415" cy="1130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76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To serve as the collective “voice of health” in radiological preparedness through the:</a:t>
            </a:r>
          </a:p>
          <a:p>
            <a:pPr lvl="1"/>
            <a:r>
              <a:rPr lang="en-US" sz="1600" dirty="0" smtClean="0"/>
              <a:t>Participation in national dialogues on radiological emergency issues</a:t>
            </a:r>
          </a:p>
          <a:p>
            <a:pPr lvl="1"/>
            <a:r>
              <a:rPr lang="en-US" sz="1600" dirty="0" smtClean="0"/>
              <a:t>Provision of thoughtful feedback on documents, policies, and guidelines</a:t>
            </a:r>
          </a:p>
          <a:p>
            <a:pPr lvl="1"/>
            <a:r>
              <a:rPr lang="en-US" sz="1600" dirty="0" smtClean="0"/>
              <a:t>Convening of partners to raise awareness of and resolve radiological emergency issues</a:t>
            </a:r>
          </a:p>
          <a:p>
            <a:r>
              <a:rPr lang="en-US" sz="2000" dirty="0" smtClean="0"/>
              <a:t>To build radiological emergency preparedness, response and recovery capacity and capabilities by supporting the:</a:t>
            </a:r>
          </a:p>
          <a:p>
            <a:pPr lvl="1"/>
            <a:r>
              <a:rPr lang="en-US" sz="1600" dirty="0" smtClean="0"/>
              <a:t>Development of mechanisms for sharing resources and tools, including technical methods and information</a:t>
            </a:r>
          </a:p>
          <a:p>
            <a:pPr lvl="1"/>
            <a:r>
              <a:rPr lang="en-US" sz="1600" dirty="0" smtClean="0"/>
              <a:t>Identification and dissemination of best practices</a:t>
            </a:r>
          </a:p>
          <a:p>
            <a:pPr lvl="1"/>
            <a:r>
              <a:rPr lang="en-US" sz="1600" dirty="0" smtClean="0"/>
              <a:t>Definition of and education on the roles and responsibilities of different levels of government and different governmental agencies in radiological emergencies</a:t>
            </a:r>
          </a:p>
          <a:p>
            <a:pPr lvl="1"/>
            <a:r>
              <a:rPr lang="en-US" sz="1600" dirty="0" smtClean="0"/>
              <a:t>Establishment of performance measures and guidelines</a:t>
            </a:r>
          </a:p>
          <a:p>
            <a:pPr lvl="1"/>
            <a:r>
              <a:rPr lang="en-US" sz="1600" dirty="0" smtClean="0"/>
              <a:t>Building and sustaining of long-term competencies</a:t>
            </a:r>
          </a:p>
        </p:txBody>
      </p:sp>
    </p:spTree>
    <p:extLst>
      <p:ext uri="{BB962C8B-B14F-4D97-AF65-F5344CB8AC3E}">
        <p14:creationId xmlns="" xmlns:p14="http://schemas.microsoft.com/office/powerpoint/2010/main" val="343161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NARR Membership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200" dirty="0" smtClean="0"/>
              <a:t>•	American Association of Poison Control Centers (AAPCC)</a:t>
            </a:r>
          </a:p>
          <a:p>
            <a:pPr>
              <a:buNone/>
            </a:pPr>
            <a:r>
              <a:rPr lang="en-US" sz="3200" dirty="0" smtClean="0"/>
              <a:t>•	American Hospital Association (AHA)</a:t>
            </a:r>
          </a:p>
          <a:p>
            <a:pPr>
              <a:buNone/>
            </a:pPr>
            <a:r>
              <a:rPr lang="en-US" sz="3200" dirty="0" smtClean="0"/>
              <a:t>•	American Medical Association (AMA)</a:t>
            </a:r>
          </a:p>
          <a:p>
            <a:pPr>
              <a:buNone/>
            </a:pPr>
            <a:r>
              <a:rPr lang="en-US" sz="3200" dirty="0" smtClean="0"/>
              <a:t>•	American Public Health Association (APHA)</a:t>
            </a:r>
          </a:p>
          <a:p>
            <a:pPr>
              <a:buNone/>
            </a:pPr>
            <a:r>
              <a:rPr lang="en-US" sz="3200" dirty="0" smtClean="0"/>
              <a:t>•	Association of Public Health Laboratories (APHL)</a:t>
            </a:r>
          </a:p>
          <a:p>
            <a:pPr>
              <a:buNone/>
            </a:pPr>
            <a:r>
              <a:rPr lang="en-US" sz="3200" dirty="0" smtClean="0"/>
              <a:t>•	Association of Schools of Public Health (ASPH)</a:t>
            </a:r>
          </a:p>
          <a:p>
            <a:pPr>
              <a:buNone/>
            </a:pPr>
            <a:r>
              <a:rPr lang="en-US" sz="3200" dirty="0" smtClean="0"/>
              <a:t>•	Association of State and Territorial Health Officials (ASTHO)</a:t>
            </a:r>
          </a:p>
          <a:p>
            <a:pPr>
              <a:buNone/>
            </a:pPr>
            <a:r>
              <a:rPr lang="en-US" sz="3200" dirty="0" smtClean="0"/>
              <a:t>•	Conference of Radiation Control Program Directors (CRCPD)</a:t>
            </a:r>
          </a:p>
          <a:p>
            <a:pPr>
              <a:buNone/>
            </a:pPr>
            <a:r>
              <a:rPr lang="en-US" sz="3200" dirty="0" smtClean="0"/>
              <a:t>•	Council of State and Territorial Epidemiologists (CSTE)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200" dirty="0" smtClean="0"/>
              <a:t>•	Council of State and Territorial Epidemiologists (CSTE)</a:t>
            </a:r>
          </a:p>
          <a:p>
            <a:pPr>
              <a:buNone/>
            </a:pPr>
            <a:r>
              <a:rPr lang="en-US" sz="3200" dirty="0" smtClean="0"/>
              <a:t>•	Health Physics Society (HPS)</a:t>
            </a:r>
          </a:p>
          <a:p>
            <a:pPr>
              <a:buNone/>
            </a:pPr>
            <a:r>
              <a:rPr lang="en-US" sz="3200" dirty="0" smtClean="0"/>
              <a:t>•	International  Association of Emergency Managers (IAEM)</a:t>
            </a:r>
          </a:p>
          <a:p>
            <a:pPr>
              <a:buNone/>
            </a:pPr>
            <a:r>
              <a:rPr lang="en-US" sz="3200" dirty="0" smtClean="0"/>
              <a:t>•	National Association of County and City Health Officials (NACCHO)</a:t>
            </a:r>
          </a:p>
          <a:p>
            <a:pPr>
              <a:buNone/>
            </a:pPr>
            <a:r>
              <a:rPr lang="en-US" sz="3200" dirty="0" smtClean="0"/>
              <a:t>•	National Association of State EMS Officials  (NASEMSO)</a:t>
            </a:r>
          </a:p>
          <a:p>
            <a:pPr>
              <a:buNone/>
            </a:pPr>
            <a:r>
              <a:rPr lang="en-US" sz="3200" dirty="0" smtClean="0"/>
              <a:t>•	National Disaster Life Support Foundation (NDSLF)</a:t>
            </a:r>
          </a:p>
          <a:p>
            <a:pPr>
              <a:buNone/>
            </a:pPr>
            <a:r>
              <a:rPr lang="en-US" sz="3200" dirty="0" smtClean="0"/>
              <a:t>•	National Emergency Management Association (NEMA)</a:t>
            </a:r>
          </a:p>
          <a:p>
            <a:pPr>
              <a:buNone/>
            </a:pPr>
            <a:r>
              <a:rPr lang="en-US" sz="3200" dirty="0" smtClean="0"/>
              <a:t>•	National Public Health Information Coalition (NPHIC)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563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Centers for Disease Control and Prevention (CDC)</a:t>
            </a:r>
          </a:p>
          <a:p>
            <a:r>
              <a:rPr lang="en-US" sz="2000" dirty="0" smtClean="0"/>
              <a:t>Office of the Assistant Secretary for Preparedness and Response/US Department of Health and Human Services (ASPR/HHS)</a:t>
            </a:r>
          </a:p>
          <a:p>
            <a:r>
              <a:rPr lang="en-US" sz="2000" dirty="0" smtClean="0"/>
              <a:t>US Department of Homeland Security (DHS)</a:t>
            </a:r>
          </a:p>
          <a:p>
            <a:r>
              <a:rPr lang="en-US" sz="2000" dirty="0" smtClean="0"/>
              <a:t>Environmental Protection Agency (EPA)</a:t>
            </a:r>
          </a:p>
          <a:p>
            <a:r>
              <a:rPr lang="en-US" sz="2000" dirty="0" smtClean="0"/>
              <a:t>US Department of Energy (DOE)</a:t>
            </a:r>
          </a:p>
          <a:p>
            <a:r>
              <a:rPr lang="en-US" sz="2000" dirty="0" smtClean="0"/>
              <a:t>US Department of Agriculture (USDA)</a:t>
            </a:r>
          </a:p>
          <a:p>
            <a:r>
              <a:rPr lang="en-US" sz="2000" dirty="0" smtClean="0"/>
              <a:t>Food and Drug Administration (FDA)</a:t>
            </a:r>
          </a:p>
          <a:p>
            <a:r>
              <a:rPr lang="en-US" sz="2000" dirty="0" smtClean="0"/>
              <a:t>US Nuclear Regulatory Commission (NRC)</a:t>
            </a:r>
          </a:p>
          <a:p>
            <a:r>
              <a:rPr lang="en-US" sz="2000" dirty="0" smtClean="0"/>
              <a:t>Federal Emergency Management Agency (FEMA)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Partner Agencies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769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alibri" pitchFamily="34" charset="0"/>
              </a:rPr>
              <a:t>History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June 2008: CDC-CRCPD sponsored </a:t>
            </a:r>
            <a:r>
              <a:rPr lang="en-US" sz="2400" dirty="0">
                <a:latin typeface="Calibri" pitchFamily="34" charset="0"/>
              </a:rPr>
              <a:t>“Roundtable on Communication and Teamwork: Keys to Successful Radiological Emergency </a:t>
            </a:r>
            <a:r>
              <a:rPr lang="en-US" sz="2400" dirty="0" smtClean="0">
                <a:latin typeface="Calibri" pitchFamily="34" charset="0"/>
              </a:rPr>
              <a:t>Response”</a:t>
            </a:r>
            <a:endParaRPr lang="en-US" sz="24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April 2009: CDC-CRCPD sponsored </a:t>
            </a:r>
            <a:r>
              <a:rPr lang="en-US" sz="2400" dirty="0">
                <a:latin typeface="Calibri" pitchFamily="34" charset="0"/>
              </a:rPr>
              <a:t>follow-up Workshop “Alliance to Expand Radiological Emergency Preparedness in Public </a:t>
            </a:r>
            <a:r>
              <a:rPr lang="en-US" sz="2400" dirty="0" smtClean="0">
                <a:latin typeface="Calibri" pitchFamily="34" charset="0"/>
              </a:rPr>
              <a:t>Health”</a:t>
            </a:r>
            <a:endParaRPr lang="en-US" sz="24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May 2009: </a:t>
            </a:r>
            <a:r>
              <a:rPr lang="en-US" sz="2400" dirty="0">
                <a:latin typeface="Calibri" pitchFamily="34" charset="0"/>
              </a:rPr>
              <a:t>the first Steering Committee </a:t>
            </a:r>
            <a:r>
              <a:rPr lang="en-US" sz="2400" dirty="0" smtClean="0">
                <a:latin typeface="Calibri" pitchFamily="34" charset="0"/>
              </a:rPr>
              <a:t>Meeting</a:t>
            </a:r>
            <a:endParaRPr lang="en-US" sz="24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May 2010: final report of exploratory phase submitted to CDC</a:t>
            </a:r>
          </a:p>
          <a:p>
            <a:pPr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March 2011: Official Kick-off meeting following Bridging the Gaps conference</a:t>
            </a:r>
            <a:endParaRPr lang="en-US" sz="24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EE8AF-C26E-4AED-8CAA-9345798E47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5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1917"/>
            <a:ext cx="8229600" cy="42788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Chairs</a:t>
            </a:r>
          </a:p>
          <a:p>
            <a:pPr lvl="1"/>
            <a:r>
              <a:rPr lang="en-US" dirty="0" smtClean="0"/>
              <a:t>John Erickson, Washington State Department of Health (ASTHO)</a:t>
            </a:r>
          </a:p>
          <a:p>
            <a:pPr lvl="1"/>
            <a:r>
              <a:rPr lang="en-US" dirty="0" smtClean="0"/>
              <a:t>Adela Salame-Alfie, New York State Department of Health (CRCPD)</a:t>
            </a:r>
          </a:p>
          <a:p>
            <a:pPr lvl="1"/>
            <a:r>
              <a:rPr lang="en-US" dirty="0" smtClean="0"/>
              <a:t>William Stephens, Tarrant County Public Health, Texas (NACCHO)</a:t>
            </a:r>
          </a:p>
          <a:p>
            <a:r>
              <a:rPr lang="en-US" dirty="0" smtClean="0"/>
              <a:t>Executive Committee</a:t>
            </a:r>
          </a:p>
          <a:p>
            <a:r>
              <a:rPr lang="en-US" dirty="0" smtClean="0"/>
              <a:t>Subgroups</a:t>
            </a:r>
          </a:p>
          <a:p>
            <a:pPr lvl="1"/>
            <a:r>
              <a:rPr lang="en-US" dirty="0" smtClean="0"/>
              <a:t>Membership</a:t>
            </a:r>
          </a:p>
          <a:p>
            <a:pPr lvl="1"/>
            <a:r>
              <a:rPr lang="en-US" dirty="0" smtClean="0"/>
              <a:t>Editorial Board</a:t>
            </a:r>
          </a:p>
          <a:p>
            <a:pPr lvl="1"/>
            <a:r>
              <a:rPr lang="en-US" dirty="0" smtClean="0"/>
              <a:t>Laboratory taskforce</a:t>
            </a:r>
          </a:p>
          <a:p>
            <a:r>
              <a:rPr lang="en-US" dirty="0" smtClean="0"/>
              <a:t>Administered by the Association of State and Territorial Health Officials through a cooperative agreement with the Centers for Disease Control and Prevention (CDC) , National Center for Environmental Health, Radiation Studies Branch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153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3444" y="38891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NARR Clearinghouse</a:t>
            </a:r>
            <a:br>
              <a:rPr lang="en-US" sz="3600" dirty="0" smtClean="0"/>
            </a:br>
            <a:r>
              <a:rPr lang="en-US" sz="3600" dirty="0" smtClean="0"/>
              <a:t>www.radiationready.org</a:t>
            </a:r>
            <a:endParaRPr lang="en-US" sz="3600" dirty="0"/>
          </a:p>
        </p:txBody>
      </p:sp>
      <p:pic>
        <p:nvPicPr>
          <p:cNvPr id="1028" name="Picture 4" descr="Radiation Readiness website 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31918"/>
            <a:ext cx="9144000" cy="53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777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132"/>
            <a:ext cx="7772400" cy="1470025"/>
          </a:xfrm>
        </p:spPr>
        <p:txBody>
          <a:bodyPr/>
          <a:lstStyle/>
          <a:p>
            <a:r>
              <a:rPr lang="en-US" dirty="0" smtClean="0"/>
              <a:t>NARR Clearinghouse Tools</a:t>
            </a:r>
            <a:endParaRPr lang="en-US" dirty="0"/>
          </a:p>
        </p:txBody>
      </p:sp>
      <p:pic>
        <p:nvPicPr>
          <p:cNvPr id="2051" name="Picture 3" descr="NARR Clearinghouse Tools website 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1289"/>
            <a:ext cx="9144000" cy="545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58581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d xmlns="3dc26554-7910-4728-b0ae-54565a5c042a">completed</complete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9F18489E15847ABE343FB10CD95CD" ma:contentTypeVersion="1" ma:contentTypeDescription="Create a new document." ma:contentTypeScope="" ma:versionID="3ff95a2a4955a422d3fa14ad5067de44">
  <xsd:schema xmlns:xsd="http://www.w3.org/2001/XMLSchema" xmlns:xs="http://www.w3.org/2001/XMLSchema" xmlns:p="http://schemas.microsoft.com/office/2006/metadata/properties" xmlns:ns2="3dc26554-7910-4728-b0ae-54565a5c042a" targetNamespace="http://schemas.microsoft.com/office/2006/metadata/properties" ma:root="true" ma:fieldsID="6323cf51a4d0031ee734b3beed489c7c" ns2:_="">
    <xsd:import namespace="3dc26554-7910-4728-b0ae-54565a5c042a"/>
    <xsd:element name="properties">
      <xsd:complexType>
        <xsd:sequence>
          <xsd:element name="documentManagement">
            <xsd:complexType>
              <xsd:all>
                <xsd:element ref="ns2:comple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26554-7910-4728-b0ae-54565a5c042a" elementFormDefault="qualified">
    <xsd:import namespace="http://schemas.microsoft.com/office/2006/documentManagement/types"/>
    <xsd:import namespace="http://schemas.microsoft.com/office/infopath/2007/PartnerControls"/>
    <xsd:element name="completed" ma:index="8" nillable="true" ma:displayName="completed" ma:internalName="complete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29975F-449B-4AB3-B879-6CC5AC44D8F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3dc26554-7910-4728-b0ae-54565a5c042a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71CCF0-C064-40F4-8759-6005C64618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2C54C4-281E-40E1-97A6-0E757B0AF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26554-7910-4728-b0ae-54565a5c0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433</Words>
  <Application>Microsoft Office PowerPoint</Application>
  <PresentationFormat>On-screen Show (4:3)</PresentationFormat>
  <Paragraphs>67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NARR Purpose</vt:lpstr>
      <vt:lpstr> NARR Membership</vt:lpstr>
      <vt:lpstr>Federal Partner Agencies</vt:lpstr>
      <vt:lpstr>History </vt:lpstr>
      <vt:lpstr>Governance</vt:lpstr>
      <vt:lpstr>NARR Clearinghouse www.radiationready.org</vt:lpstr>
      <vt:lpstr>NARR Clearinghouse Tools</vt:lpstr>
      <vt:lpstr>Important Links and Events</vt:lpstr>
      <vt:lpstr>We Would Like to Hear from YOU!</vt:lpstr>
    </vt:vector>
  </TitlesOfParts>
  <Company>ASTHO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Alliance for Radiation Readiness</dc:title>
  <dc:subject>National Alliance for Radiation Readiness</dc:subject>
  <dc:creator>RSB</dc:creator>
  <cp:keywords>NARR&lt; radiological; voice of health</cp:keywords>
  <cp:lastModifiedBy>kimballl</cp:lastModifiedBy>
  <cp:revision>7</cp:revision>
  <dcterms:created xsi:type="dcterms:W3CDTF">2012-08-01T17:49:49Z</dcterms:created>
  <dcterms:modified xsi:type="dcterms:W3CDTF">2013-01-31T12:45:44Z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0x01010095B9F18489E15847ABE343FB10CD95CD</vt:lpwstr>
  </property>
</Properties>
</file>