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788" r:id="rId4"/>
  </p:sldMasterIdLst>
  <p:notesMasterIdLst>
    <p:notesMasterId r:id="rId35"/>
  </p:notesMasterIdLst>
  <p:handoutMasterIdLst>
    <p:handoutMasterId r:id="rId36"/>
  </p:handoutMasterIdLst>
  <p:sldIdLst>
    <p:sldId id="264" r:id="rId5"/>
    <p:sldId id="465" r:id="rId6"/>
    <p:sldId id="466" r:id="rId7"/>
    <p:sldId id="290" r:id="rId8"/>
    <p:sldId id="483" r:id="rId9"/>
    <p:sldId id="374" r:id="rId10"/>
    <p:sldId id="415" r:id="rId11"/>
    <p:sldId id="464" r:id="rId12"/>
    <p:sldId id="416" r:id="rId13"/>
    <p:sldId id="429" r:id="rId14"/>
    <p:sldId id="431" r:id="rId15"/>
    <p:sldId id="432" r:id="rId16"/>
    <p:sldId id="433" r:id="rId17"/>
    <p:sldId id="476" r:id="rId18"/>
    <p:sldId id="477" r:id="rId19"/>
    <p:sldId id="484" r:id="rId20"/>
    <p:sldId id="333" r:id="rId21"/>
    <p:sldId id="329" r:id="rId22"/>
    <p:sldId id="330" r:id="rId23"/>
    <p:sldId id="463" r:id="rId24"/>
    <p:sldId id="334" r:id="rId25"/>
    <p:sldId id="335" r:id="rId26"/>
    <p:sldId id="481" r:id="rId27"/>
    <p:sldId id="406" r:id="rId28"/>
    <p:sldId id="407" r:id="rId29"/>
    <p:sldId id="408" r:id="rId30"/>
    <p:sldId id="409" r:id="rId31"/>
    <p:sldId id="485" r:id="rId32"/>
    <p:sldId id="411" r:id="rId33"/>
    <p:sldId id="462" r:id="rId34"/>
  </p:sldIdLst>
  <p:sldSz cx="9144000" cy="6858000" type="screen4x3"/>
  <p:notesSz cx="7010400" cy="9296400"/>
  <p:embeddedFontLst>
    <p:embeddedFont>
      <p:font typeface="Calibri" pitchFamily="34" charset="0"/>
      <p:regular r:id="rId37"/>
      <p:bold r:id="rId38"/>
      <p:italic r:id="rId39"/>
      <p:boldItalic r:id="rId40"/>
    </p:embeddedFont>
    <p:embeddedFont>
      <p:font typeface="Myriad Web Pro" pitchFamily="34" charset="0"/>
      <p:regular r:id="rId41"/>
      <p:bold r:id="rId42"/>
      <p:italic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2B96"/>
    <a:srgbClr val="0033AC"/>
    <a:srgbClr val="00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67" autoAdjust="0"/>
    <p:restoredTop sz="86429" autoAdjust="0"/>
  </p:normalViewPr>
  <p:slideViewPr>
    <p:cSldViewPr>
      <p:cViewPr varScale="1">
        <p:scale>
          <a:sx n="50" d="100"/>
          <a:sy n="50" d="100"/>
        </p:scale>
        <p:origin x="-91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2556" y="-96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6.fntdata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2.fntdata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7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97F9C3-96C5-43F9-B181-EC2A78978E26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DB5E01-D09E-411B-9B3A-DB9F7C426699}">
      <dgm:prSet phldrT="[Text]" custT="1"/>
      <dgm:spPr>
        <a:xfrm rot="5400000">
          <a:off x="-90324" y="92484"/>
          <a:ext cx="602165" cy="421515"/>
        </a:xfrm>
        <a:solidFill>
          <a:srgbClr val="0039A6">
            <a:hueOff val="0"/>
            <a:satOff val="0"/>
            <a:lumOff val="0"/>
            <a:alphaOff val="0"/>
          </a:srgbClr>
        </a:solidFill>
        <a:ln w="25400" cap="flat" cmpd="sng" algn="ctr">
          <a:solidFill>
            <a:schemeClr val="bg1"/>
          </a:solidFill>
          <a:prstDash val="solid"/>
        </a:ln>
        <a:effectLst/>
      </dgm:spPr>
      <dgm:t>
        <a:bodyPr/>
        <a:lstStyle/>
        <a:p>
          <a:r>
            <a:rPr lang="en-US" sz="900" dirty="0" smtClean="0">
              <a:solidFill>
                <a:srgbClr val="FFFFFF"/>
              </a:solidFill>
              <a:latin typeface="Myriad Web Pro"/>
              <a:ea typeface="+mn-ea"/>
              <a:cs typeface="+mn-cs"/>
            </a:rPr>
            <a:t>Phase I</a:t>
          </a:r>
          <a:endParaRPr lang="en-US" sz="900" dirty="0">
            <a:solidFill>
              <a:srgbClr val="FFFFFF"/>
            </a:solidFill>
            <a:latin typeface="Myriad Web Pro"/>
            <a:ea typeface="+mn-ea"/>
            <a:cs typeface="+mn-cs"/>
          </a:endParaRPr>
        </a:p>
      </dgm:t>
    </dgm:pt>
    <dgm:pt modelId="{57774AA5-483B-4D31-96DB-F16B17C9DFE4}" type="parTrans" cxnId="{9E9993FA-F458-4699-B044-5714A94724DB}">
      <dgm:prSet/>
      <dgm:spPr/>
      <dgm:t>
        <a:bodyPr/>
        <a:lstStyle/>
        <a:p>
          <a:endParaRPr lang="en-US" sz="1200"/>
        </a:p>
      </dgm:t>
    </dgm:pt>
    <dgm:pt modelId="{88B1783E-6716-4D28-8B3E-A353C80A2731}" type="sibTrans" cxnId="{9E9993FA-F458-4699-B044-5714A94724DB}">
      <dgm:prSet/>
      <dgm:spPr/>
      <dgm:t>
        <a:bodyPr/>
        <a:lstStyle/>
        <a:p>
          <a:endParaRPr lang="en-US" sz="1200"/>
        </a:p>
      </dgm:t>
    </dgm:pt>
    <dgm:pt modelId="{DCE17952-B9BD-42A8-B6D9-FDF9BB3050B8}">
      <dgm:prSet phldrT="[Text]" custT="1"/>
      <dgm:spPr>
        <a:xfrm rot="5400000">
          <a:off x="3139254" y="-2715578"/>
          <a:ext cx="391407" cy="5826884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chemeClr val="bg1"/>
          </a:solidFill>
          <a:prstDash val="solid"/>
        </a:ln>
        <a:effectLst/>
      </dgm:spPr>
      <dgm:t>
        <a:bodyPr/>
        <a:lstStyle/>
        <a:p>
          <a:r>
            <a:rPr lang="en-US" sz="2800" b="1" i="1" dirty="0" smtClean="0">
              <a:solidFill>
                <a:srgbClr val="4B4B4B"/>
              </a:solidFill>
              <a:latin typeface="Myriad Web Pro"/>
              <a:ea typeface="+mn-ea"/>
              <a:cs typeface="+mn-cs"/>
            </a:rPr>
            <a:t>SNS Content Review</a:t>
          </a:r>
          <a:r>
            <a:rPr lang="en-US" sz="2800" b="1" dirty="0" smtClean="0">
              <a:solidFill>
                <a:srgbClr val="4B4B4B"/>
              </a:solidFill>
              <a:latin typeface="Myriad Web Pro"/>
              <a:ea typeface="+mn-ea"/>
              <a:cs typeface="+mn-cs"/>
            </a:rPr>
            <a:t> </a:t>
          </a:r>
          <a:endParaRPr lang="en-US" sz="2800" dirty="0">
            <a:solidFill>
              <a:srgbClr val="4B4B4B"/>
            </a:solidFill>
            <a:latin typeface="Myriad Web Pro"/>
            <a:ea typeface="+mn-ea"/>
            <a:cs typeface="+mn-cs"/>
          </a:endParaRPr>
        </a:p>
      </dgm:t>
    </dgm:pt>
    <dgm:pt modelId="{AC7BDB1A-D10C-4360-86CB-89E04931F8D3}" type="parTrans" cxnId="{9607571B-5B76-4D7C-B789-C7981F25CA22}">
      <dgm:prSet/>
      <dgm:spPr/>
      <dgm:t>
        <a:bodyPr/>
        <a:lstStyle/>
        <a:p>
          <a:endParaRPr lang="en-US" sz="1200"/>
        </a:p>
      </dgm:t>
    </dgm:pt>
    <dgm:pt modelId="{F27DD80E-804A-4CA7-8BDD-B2345414466F}" type="sibTrans" cxnId="{9607571B-5B76-4D7C-B789-C7981F25CA22}">
      <dgm:prSet/>
      <dgm:spPr/>
      <dgm:t>
        <a:bodyPr/>
        <a:lstStyle/>
        <a:p>
          <a:endParaRPr lang="en-US" sz="1200"/>
        </a:p>
      </dgm:t>
    </dgm:pt>
    <dgm:pt modelId="{B579DD08-0AD0-47A7-8E8B-25F140AA7A5C}">
      <dgm:prSet phldrT="[Text]" custT="1"/>
      <dgm:spPr>
        <a:xfrm rot="5400000">
          <a:off x="-90324" y="525323"/>
          <a:ext cx="602165" cy="421515"/>
        </a:xfrm>
        <a:solidFill>
          <a:srgbClr val="007D57"/>
        </a:solidFill>
        <a:ln w="25400" cap="flat" cmpd="sng" algn="ctr">
          <a:solidFill>
            <a:schemeClr val="bg1"/>
          </a:solidFill>
          <a:prstDash val="solid"/>
        </a:ln>
        <a:effectLst/>
      </dgm:spPr>
      <dgm:t>
        <a:bodyPr/>
        <a:lstStyle/>
        <a:p>
          <a:r>
            <a:rPr lang="en-US" sz="900" dirty="0" smtClean="0">
              <a:solidFill>
                <a:srgbClr val="FFFFFF"/>
              </a:solidFill>
              <a:latin typeface="Myriad Web Pro"/>
              <a:ea typeface="+mn-ea"/>
              <a:cs typeface="+mn-cs"/>
            </a:rPr>
            <a:t>Phase II</a:t>
          </a:r>
          <a:endParaRPr lang="en-US" sz="900" dirty="0">
            <a:solidFill>
              <a:srgbClr val="FFFFFF"/>
            </a:solidFill>
            <a:latin typeface="Myriad Web Pro"/>
            <a:ea typeface="+mn-ea"/>
            <a:cs typeface="+mn-cs"/>
          </a:endParaRPr>
        </a:p>
      </dgm:t>
    </dgm:pt>
    <dgm:pt modelId="{EA833701-3DD2-4071-9070-522BFCFDA08E}" type="parTrans" cxnId="{037E6F75-814F-4FA9-84ED-E61469A9003E}">
      <dgm:prSet/>
      <dgm:spPr/>
      <dgm:t>
        <a:bodyPr/>
        <a:lstStyle/>
        <a:p>
          <a:endParaRPr lang="en-US" sz="1200"/>
        </a:p>
      </dgm:t>
    </dgm:pt>
    <dgm:pt modelId="{1B4D8F73-A140-4BC1-9468-EC294C929A35}" type="sibTrans" cxnId="{037E6F75-814F-4FA9-84ED-E61469A9003E}">
      <dgm:prSet/>
      <dgm:spPr/>
      <dgm:t>
        <a:bodyPr/>
        <a:lstStyle/>
        <a:p>
          <a:endParaRPr lang="en-US" sz="1200"/>
        </a:p>
      </dgm:t>
    </dgm:pt>
    <dgm:pt modelId="{B8991620-1A1C-4FE3-BC57-01DBC37512A6}">
      <dgm:prSet phldrT="[Text]" custT="1"/>
      <dgm:spPr>
        <a:xfrm rot="5400000">
          <a:off x="3139254" y="-2282740"/>
          <a:ext cx="391407" cy="5826884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chemeClr val="bg1"/>
          </a:solidFill>
          <a:prstDash val="solid"/>
        </a:ln>
        <a:effectLst/>
      </dgm:spPr>
      <dgm:t>
        <a:bodyPr/>
        <a:lstStyle/>
        <a:p>
          <a:r>
            <a:rPr lang="en-US" sz="2800" b="1" i="1" dirty="0" smtClean="0">
              <a:solidFill>
                <a:srgbClr val="4B4B4B"/>
              </a:solidFill>
              <a:latin typeface="Myriad Web Pro"/>
              <a:ea typeface="+mn-ea"/>
              <a:cs typeface="+mn-cs"/>
            </a:rPr>
            <a:t>Integrated Gap Analysis</a:t>
          </a:r>
          <a:r>
            <a:rPr lang="en-US" sz="2800" b="1" dirty="0" smtClean="0">
              <a:solidFill>
                <a:srgbClr val="4B4B4B"/>
              </a:solidFill>
              <a:latin typeface="Myriad Web Pro"/>
              <a:ea typeface="+mn-ea"/>
              <a:cs typeface="+mn-cs"/>
            </a:rPr>
            <a:t>  </a:t>
          </a:r>
          <a:endParaRPr lang="en-US" sz="2800" dirty="0">
            <a:solidFill>
              <a:srgbClr val="4B4B4B"/>
            </a:solidFill>
            <a:latin typeface="Myriad Web Pro"/>
            <a:ea typeface="+mn-ea"/>
            <a:cs typeface="+mn-cs"/>
          </a:endParaRPr>
        </a:p>
      </dgm:t>
    </dgm:pt>
    <dgm:pt modelId="{9CD77C6A-BEDC-4793-A4E1-0A37E546DECF}" type="parTrans" cxnId="{27111DB7-1047-4B8F-892F-D7B713035C3B}">
      <dgm:prSet/>
      <dgm:spPr/>
      <dgm:t>
        <a:bodyPr/>
        <a:lstStyle/>
        <a:p>
          <a:endParaRPr lang="en-US" sz="1200"/>
        </a:p>
      </dgm:t>
    </dgm:pt>
    <dgm:pt modelId="{E0801227-58C4-46D4-AE2C-41AC023B99EE}" type="sibTrans" cxnId="{27111DB7-1047-4B8F-892F-D7B713035C3B}">
      <dgm:prSet/>
      <dgm:spPr/>
      <dgm:t>
        <a:bodyPr/>
        <a:lstStyle/>
        <a:p>
          <a:endParaRPr lang="en-US" sz="1200"/>
        </a:p>
      </dgm:t>
    </dgm:pt>
    <dgm:pt modelId="{5FAA3957-3151-4F67-9493-48927363A757}">
      <dgm:prSet phldrT="[Text]" custT="1"/>
      <dgm:spPr>
        <a:xfrm rot="5400000">
          <a:off x="-90324" y="958161"/>
          <a:ext cx="602165" cy="421515"/>
        </a:xfrm>
        <a:solidFill>
          <a:srgbClr val="9A3B26"/>
        </a:solidFill>
        <a:ln w="25400" cap="flat" cmpd="sng" algn="ctr">
          <a:solidFill>
            <a:schemeClr val="bg1"/>
          </a:solidFill>
          <a:prstDash val="solid"/>
        </a:ln>
        <a:effectLst/>
      </dgm:spPr>
      <dgm:t>
        <a:bodyPr/>
        <a:lstStyle/>
        <a:p>
          <a:r>
            <a:rPr lang="en-US" sz="900" dirty="0" smtClean="0">
              <a:solidFill>
                <a:srgbClr val="FFFFFF"/>
              </a:solidFill>
              <a:latin typeface="Myriad Web Pro"/>
              <a:ea typeface="+mn-ea"/>
              <a:cs typeface="+mn-cs"/>
            </a:rPr>
            <a:t>Phase III</a:t>
          </a:r>
          <a:endParaRPr lang="en-US" sz="900" dirty="0">
            <a:solidFill>
              <a:srgbClr val="FFFFFF"/>
            </a:solidFill>
            <a:latin typeface="Myriad Web Pro"/>
            <a:ea typeface="+mn-ea"/>
            <a:cs typeface="+mn-cs"/>
          </a:endParaRPr>
        </a:p>
      </dgm:t>
    </dgm:pt>
    <dgm:pt modelId="{514E4831-A8C3-4D43-824D-AB82D6EBE87B}" type="parTrans" cxnId="{58E28218-D23C-40C0-8AE8-1D37E977E51C}">
      <dgm:prSet/>
      <dgm:spPr/>
      <dgm:t>
        <a:bodyPr/>
        <a:lstStyle/>
        <a:p>
          <a:endParaRPr lang="en-US" sz="1200"/>
        </a:p>
      </dgm:t>
    </dgm:pt>
    <dgm:pt modelId="{BEDC5A0B-28E0-4600-8AC9-7A93E601AFA3}" type="sibTrans" cxnId="{58E28218-D23C-40C0-8AE8-1D37E977E51C}">
      <dgm:prSet/>
      <dgm:spPr/>
      <dgm:t>
        <a:bodyPr/>
        <a:lstStyle/>
        <a:p>
          <a:endParaRPr lang="en-US" sz="1200"/>
        </a:p>
      </dgm:t>
    </dgm:pt>
    <dgm:pt modelId="{557E64B9-7C14-4C0C-AADD-2B7C2CAECFCA}">
      <dgm:prSet phldrT="[Text]" custT="1"/>
      <dgm:spPr>
        <a:xfrm rot="5400000">
          <a:off x="3139254" y="-1849901"/>
          <a:ext cx="391407" cy="5826884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chemeClr val="bg1"/>
          </a:solidFill>
          <a:prstDash val="solid"/>
        </a:ln>
        <a:effectLst/>
      </dgm:spPr>
      <dgm:t>
        <a:bodyPr/>
        <a:lstStyle/>
        <a:p>
          <a:r>
            <a:rPr lang="en-US" sz="2800" b="1" i="1" dirty="0" smtClean="0">
              <a:solidFill>
                <a:srgbClr val="4B4B4B"/>
              </a:solidFill>
              <a:latin typeface="Myriad Web Pro"/>
              <a:ea typeface="+mn-ea"/>
              <a:cs typeface="+mn-cs"/>
            </a:rPr>
            <a:t>Gap Prioritization</a:t>
          </a:r>
          <a:r>
            <a:rPr lang="en-US" sz="2800" b="1" dirty="0" smtClean="0">
              <a:solidFill>
                <a:srgbClr val="4B4B4B"/>
              </a:solidFill>
              <a:latin typeface="Myriad Web Pro"/>
              <a:ea typeface="+mn-ea"/>
              <a:cs typeface="+mn-cs"/>
            </a:rPr>
            <a:t> </a:t>
          </a:r>
          <a:endParaRPr lang="en-US" sz="2800" dirty="0">
            <a:solidFill>
              <a:srgbClr val="4B4B4B"/>
            </a:solidFill>
            <a:latin typeface="Myriad Web Pro"/>
            <a:ea typeface="+mn-ea"/>
            <a:cs typeface="+mn-cs"/>
          </a:endParaRPr>
        </a:p>
      </dgm:t>
    </dgm:pt>
    <dgm:pt modelId="{F3A1DE8E-581E-4080-BA38-5C4294BF51DC}" type="parTrans" cxnId="{EE999F47-17EE-4DDF-A351-135CAC790EE4}">
      <dgm:prSet/>
      <dgm:spPr/>
      <dgm:t>
        <a:bodyPr/>
        <a:lstStyle/>
        <a:p>
          <a:endParaRPr lang="en-US" sz="1200"/>
        </a:p>
      </dgm:t>
    </dgm:pt>
    <dgm:pt modelId="{1367B21C-0208-4D48-B291-F41AEAEE0F40}" type="sibTrans" cxnId="{EE999F47-17EE-4DDF-A351-135CAC790EE4}">
      <dgm:prSet/>
      <dgm:spPr/>
      <dgm:t>
        <a:bodyPr/>
        <a:lstStyle/>
        <a:p>
          <a:endParaRPr lang="en-US" sz="1200"/>
        </a:p>
      </dgm:t>
    </dgm:pt>
    <dgm:pt modelId="{B3500C28-EA58-425B-BD39-8AC954C39C22}">
      <dgm:prSet phldrT="[Text]" custT="1"/>
      <dgm:spPr>
        <a:xfrm rot="5400000">
          <a:off x="-90324" y="1390999"/>
          <a:ext cx="602165" cy="421515"/>
        </a:xfrm>
        <a:solidFill>
          <a:srgbClr val="7F7F7F"/>
        </a:solidFill>
        <a:ln w="25400" cap="flat" cmpd="sng" algn="ctr">
          <a:solidFill>
            <a:schemeClr val="bg1"/>
          </a:solidFill>
          <a:prstDash val="solid"/>
        </a:ln>
        <a:effectLst/>
      </dgm:spPr>
      <dgm:t>
        <a:bodyPr/>
        <a:lstStyle/>
        <a:p>
          <a:r>
            <a:rPr lang="en-US" sz="900" dirty="0" smtClean="0">
              <a:solidFill>
                <a:srgbClr val="FFFFFF"/>
              </a:solidFill>
              <a:latin typeface="Myriad Web Pro"/>
              <a:ea typeface="+mn-ea"/>
              <a:cs typeface="+mn-cs"/>
            </a:rPr>
            <a:t>Phase IV</a:t>
          </a:r>
          <a:endParaRPr lang="en-US" sz="900" dirty="0">
            <a:solidFill>
              <a:srgbClr val="FFFFFF"/>
            </a:solidFill>
            <a:latin typeface="Myriad Web Pro"/>
            <a:ea typeface="+mn-ea"/>
            <a:cs typeface="+mn-cs"/>
          </a:endParaRPr>
        </a:p>
      </dgm:t>
    </dgm:pt>
    <dgm:pt modelId="{8208B00A-D77B-48FB-9450-F5A95AD38E27}" type="parTrans" cxnId="{ED478655-D8F9-4DE5-83C6-0625F4BBFAFA}">
      <dgm:prSet/>
      <dgm:spPr/>
      <dgm:t>
        <a:bodyPr/>
        <a:lstStyle/>
        <a:p>
          <a:endParaRPr lang="en-US" sz="1200"/>
        </a:p>
      </dgm:t>
    </dgm:pt>
    <dgm:pt modelId="{E9B3A344-8BEB-4854-9E92-FF24B0FC8885}" type="sibTrans" cxnId="{ED478655-D8F9-4DE5-83C6-0625F4BBFAFA}">
      <dgm:prSet/>
      <dgm:spPr/>
      <dgm:t>
        <a:bodyPr/>
        <a:lstStyle/>
        <a:p>
          <a:endParaRPr lang="en-US" sz="1200"/>
        </a:p>
      </dgm:t>
    </dgm:pt>
    <dgm:pt modelId="{2423CFAD-218D-4A6D-8CC6-00C5CBCD7A51}">
      <dgm:prSet phldrT="[Text]" custT="1"/>
      <dgm:spPr>
        <a:xfrm rot="5400000">
          <a:off x="3139151" y="-1416960"/>
          <a:ext cx="391613" cy="5826884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chemeClr val="bg1"/>
          </a:solidFill>
          <a:prstDash val="solid"/>
        </a:ln>
        <a:effectLst/>
      </dgm:spPr>
      <dgm:t>
        <a:bodyPr/>
        <a:lstStyle/>
        <a:p>
          <a:r>
            <a:rPr lang="en-US" sz="2800" b="1" i="1" dirty="0" smtClean="0">
              <a:solidFill>
                <a:srgbClr val="4B4B4B"/>
              </a:solidFill>
              <a:latin typeface="Myriad Web Pro"/>
              <a:ea typeface="+mn-ea"/>
              <a:cs typeface="+mn-cs"/>
            </a:rPr>
            <a:t>Corrective Action Planning</a:t>
          </a:r>
          <a:endParaRPr lang="en-US" sz="2800" dirty="0">
            <a:solidFill>
              <a:srgbClr val="4B4B4B"/>
            </a:solidFill>
            <a:latin typeface="Myriad Web Pro"/>
            <a:ea typeface="+mn-ea"/>
            <a:cs typeface="+mn-cs"/>
          </a:endParaRPr>
        </a:p>
      </dgm:t>
    </dgm:pt>
    <dgm:pt modelId="{C7597A99-B301-44C5-8AC1-B671AE7F2515}" type="parTrans" cxnId="{768987F3-09BD-42F8-994B-9CFB6ACEBCAC}">
      <dgm:prSet/>
      <dgm:spPr/>
      <dgm:t>
        <a:bodyPr/>
        <a:lstStyle/>
        <a:p>
          <a:endParaRPr lang="en-US" sz="1200"/>
        </a:p>
      </dgm:t>
    </dgm:pt>
    <dgm:pt modelId="{28C04930-9652-4F94-940B-82ED39094F63}" type="sibTrans" cxnId="{768987F3-09BD-42F8-994B-9CFB6ACEBCAC}">
      <dgm:prSet/>
      <dgm:spPr/>
      <dgm:t>
        <a:bodyPr/>
        <a:lstStyle/>
        <a:p>
          <a:endParaRPr lang="en-US" sz="1200"/>
        </a:p>
      </dgm:t>
    </dgm:pt>
    <dgm:pt modelId="{663AE03E-BE8E-48FB-9F9D-8814908F96F4}" type="pres">
      <dgm:prSet presAssocID="{7497F9C3-96C5-43F9-B181-EC2A78978E2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A00B04-BD05-48F1-AC54-519222927AC1}" type="pres">
      <dgm:prSet presAssocID="{A6DB5E01-D09E-411B-9B3A-DB9F7C426699}" presName="composite" presStyleCnt="0"/>
      <dgm:spPr/>
    </dgm:pt>
    <dgm:pt modelId="{2BE74D29-A8FC-4E11-A9E6-9DDDDA0E8F07}" type="pres">
      <dgm:prSet presAssocID="{A6DB5E01-D09E-411B-9B3A-DB9F7C426699}" presName="parentText" presStyleLbl="alignNode1" presStyleIdx="0" presStyleCnt="4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40C1BE48-BA7E-470A-BF27-5547EA15798B}" type="pres">
      <dgm:prSet presAssocID="{A6DB5E01-D09E-411B-9B3A-DB9F7C426699}" presName="descendantText" presStyleLbl="alignAcc1" presStyleIdx="0" presStyleCnt="4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1A039600-FE27-499E-97BD-1DA98BD91440}" type="pres">
      <dgm:prSet presAssocID="{88B1783E-6716-4D28-8B3E-A353C80A2731}" presName="sp" presStyleCnt="0"/>
      <dgm:spPr/>
    </dgm:pt>
    <dgm:pt modelId="{F991B2B7-FFDB-4E65-ABE5-578BD3BF0875}" type="pres">
      <dgm:prSet presAssocID="{B579DD08-0AD0-47A7-8E8B-25F140AA7A5C}" presName="composite" presStyleCnt="0"/>
      <dgm:spPr/>
    </dgm:pt>
    <dgm:pt modelId="{D0070444-A162-428E-9B9F-9E236D4710A7}" type="pres">
      <dgm:prSet presAssocID="{B579DD08-0AD0-47A7-8E8B-25F140AA7A5C}" presName="parentText" presStyleLbl="alignNode1" presStyleIdx="1" presStyleCnt="4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77F1AFAF-4395-4CBE-8ECB-2875EBE07ECA}" type="pres">
      <dgm:prSet presAssocID="{B579DD08-0AD0-47A7-8E8B-25F140AA7A5C}" presName="descendantText" presStyleLbl="alignAcc1" presStyleIdx="1" presStyleCnt="4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6C8F548D-90B8-420F-A513-9A4497058B74}" type="pres">
      <dgm:prSet presAssocID="{1B4D8F73-A140-4BC1-9468-EC294C929A35}" presName="sp" presStyleCnt="0"/>
      <dgm:spPr/>
    </dgm:pt>
    <dgm:pt modelId="{59EAD5E7-4522-45E1-B074-00F58ECDDE70}" type="pres">
      <dgm:prSet presAssocID="{5FAA3957-3151-4F67-9493-48927363A757}" presName="composite" presStyleCnt="0"/>
      <dgm:spPr/>
    </dgm:pt>
    <dgm:pt modelId="{F08CD603-2062-443E-ABB5-5A7968B65495}" type="pres">
      <dgm:prSet presAssocID="{5FAA3957-3151-4F67-9493-48927363A757}" presName="parentText" presStyleLbl="alignNode1" presStyleIdx="2" presStyleCnt="4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BC02D9BD-2C40-4402-BA4D-F9E22FD95922}" type="pres">
      <dgm:prSet presAssocID="{5FAA3957-3151-4F67-9493-48927363A757}" presName="descendantText" presStyleLbl="alignAcc1" presStyleIdx="2" presStyleCnt="4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23E6A51A-AFCD-423A-B048-2688AB13E1D0}" type="pres">
      <dgm:prSet presAssocID="{BEDC5A0B-28E0-4600-8AC9-7A93E601AFA3}" presName="sp" presStyleCnt="0"/>
      <dgm:spPr/>
    </dgm:pt>
    <dgm:pt modelId="{9F070F8E-1137-4C2C-9FDA-4FFBF15956E2}" type="pres">
      <dgm:prSet presAssocID="{B3500C28-EA58-425B-BD39-8AC954C39C22}" presName="composite" presStyleCnt="0"/>
      <dgm:spPr/>
    </dgm:pt>
    <dgm:pt modelId="{45CDA14F-BE29-4262-9713-BD42787CDE96}" type="pres">
      <dgm:prSet presAssocID="{B3500C28-EA58-425B-BD39-8AC954C39C22}" presName="parentText" presStyleLbl="alignNode1" presStyleIdx="3" presStyleCnt="4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22FB086C-1583-4B53-83A3-8B295FB73E51}" type="pres">
      <dgm:prSet presAssocID="{B3500C28-EA58-425B-BD39-8AC954C39C22}" presName="descendantText" presStyleLbl="alignAcc1" presStyleIdx="3" presStyleCnt="4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</dgm:ptLst>
  <dgm:cxnLst>
    <dgm:cxn modelId="{F6AF0928-6EDF-4A73-BF5A-4BAE4E8EA203}" type="presOf" srcId="{B8991620-1A1C-4FE3-BC57-01DBC37512A6}" destId="{77F1AFAF-4395-4CBE-8ECB-2875EBE07ECA}" srcOrd="0" destOrd="0" presId="urn:microsoft.com/office/officeart/2005/8/layout/chevron2"/>
    <dgm:cxn modelId="{768987F3-09BD-42F8-994B-9CFB6ACEBCAC}" srcId="{B3500C28-EA58-425B-BD39-8AC954C39C22}" destId="{2423CFAD-218D-4A6D-8CC6-00C5CBCD7A51}" srcOrd="0" destOrd="0" parTransId="{C7597A99-B301-44C5-8AC1-B671AE7F2515}" sibTransId="{28C04930-9652-4F94-940B-82ED39094F63}"/>
    <dgm:cxn modelId="{5F01D09C-6575-4FC1-9AD4-8E526F3D9C7F}" type="presOf" srcId="{B3500C28-EA58-425B-BD39-8AC954C39C22}" destId="{45CDA14F-BE29-4262-9713-BD42787CDE96}" srcOrd="0" destOrd="0" presId="urn:microsoft.com/office/officeart/2005/8/layout/chevron2"/>
    <dgm:cxn modelId="{2668DCF2-A436-49BB-A748-02104618CC4E}" type="presOf" srcId="{557E64B9-7C14-4C0C-AADD-2B7C2CAECFCA}" destId="{BC02D9BD-2C40-4402-BA4D-F9E22FD95922}" srcOrd="0" destOrd="0" presId="urn:microsoft.com/office/officeart/2005/8/layout/chevron2"/>
    <dgm:cxn modelId="{27111DB7-1047-4B8F-892F-D7B713035C3B}" srcId="{B579DD08-0AD0-47A7-8E8B-25F140AA7A5C}" destId="{B8991620-1A1C-4FE3-BC57-01DBC37512A6}" srcOrd="0" destOrd="0" parTransId="{9CD77C6A-BEDC-4793-A4E1-0A37E546DECF}" sibTransId="{E0801227-58C4-46D4-AE2C-41AC023B99EE}"/>
    <dgm:cxn modelId="{C0761D93-6003-4F58-82FE-ECC4B9F61A78}" type="presOf" srcId="{DCE17952-B9BD-42A8-B6D9-FDF9BB3050B8}" destId="{40C1BE48-BA7E-470A-BF27-5547EA15798B}" srcOrd="0" destOrd="0" presId="urn:microsoft.com/office/officeart/2005/8/layout/chevron2"/>
    <dgm:cxn modelId="{ED478655-D8F9-4DE5-83C6-0625F4BBFAFA}" srcId="{7497F9C3-96C5-43F9-B181-EC2A78978E26}" destId="{B3500C28-EA58-425B-BD39-8AC954C39C22}" srcOrd="3" destOrd="0" parTransId="{8208B00A-D77B-48FB-9450-F5A95AD38E27}" sibTransId="{E9B3A344-8BEB-4854-9E92-FF24B0FC8885}"/>
    <dgm:cxn modelId="{037E6F75-814F-4FA9-84ED-E61469A9003E}" srcId="{7497F9C3-96C5-43F9-B181-EC2A78978E26}" destId="{B579DD08-0AD0-47A7-8E8B-25F140AA7A5C}" srcOrd="1" destOrd="0" parTransId="{EA833701-3DD2-4071-9070-522BFCFDA08E}" sibTransId="{1B4D8F73-A140-4BC1-9468-EC294C929A35}"/>
    <dgm:cxn modelId="{F59798DF-8E8E-4ECE-A352-4EE12CDF7E9A}" type="presOf" srcId="{2423CFAD-218D-4A6D-8CC6-00C5CBCD7A51}" destId="{22FB086C-1583-4B53-83A3-8B295FB73E51}" srcOrd="0" destOrd="0" presId="urn:microsoft.com/office/officeart/2005/8/layout/chevron2"/>
    <dgm:cxn modelId="{9607571B-5B76-4D7C-B789-C7981F25CA22}" srcId="{A6DB5E01-D09E-411B-9B3A-DB9F7C426699}" destId="{DCE17952-B9BD-42A8-B6D9-FDF9BB3050B8}" srcOrd="0" destOrd="0" parTransId="{AC7BDB1A-D10C-4360-86CB-89E04931F8D3}" sibTransId="{F27DD80E-804A-4CA7-8BDD-B2345414466F}"/>
    <dgm:cxn modelId="{63B76C84-CFDC-4B92-841E-AE87F372CD89}" type="presOf" srcId="{B579DD08-0AD0-47A7-8E8B-25F140AA7A5C}" destId="{D0070444-A162-428E-9B9F-9E236D4710A7}" srcOrd="0" destOrd="0" presId="urn:microsoft.com/office/officeart/2005/8/layout/chevron2"/>
    <dgm:cxn modelId="{EE999F47-17EE-4DDF-A351-135CAC790EE4}" srcId="{5FAA3957-3151-4F67-9493-48927363A757}" destId="{557E64B9-7C14-4C0C-AADD-2B7C2CAECFCA}" srcOrd="0" destOrd="0" parTransId="{F3A1DE8E-581E-4080-BA38-5C4294BF51DC}" sibTransId="{1367B21C-0208-4D48-B291-F41AEAEE0F40}"/>
    <dgm:cxn modelId="{3F6B01CB-0057-48E7-A2F8-D5661C41E879}" type="presOf" srcId="{7497F9C3-96C5-43F9-B181-EC2A78978E26}" destId="{663AE03E-BE8E-48FB-9F9D-8814908F96F4}" srcOrd="0" destOrd="0" presId="urn:microsoft.com/office/officeart/2005/8/layout/chevron2"/>
    <dgm:cxn modelId="{9E9993FA-F458-4699-B044-5714A94724DB}" srcId="{7497F9C3-96C5-43F9-B181-EC2A78978E26}" destId="{A6DB5E01-D09E-411B-9B3A-DB9F7C426699}" srcOrd="0" destOrd="0" parTransId="{57774AA5-483B-4D31-96DB-F16B17C9DFE4}" sibTransId="{88B1783E-6716-4D28-8B3E-A353C80A2731}"/>
    <dgm:cxn modelId="{58E28218-D23C-40C0-8AE8-1D37E977E51C}" srcId="{7497F9C3-96C5-43F9-B181-EC2A78978E26}" destId="{5FAA3957-3151-4F67-9493-48927363A757}" srcOrd="2" destOrd="0" parTransId="{514E4831-A8C3-4D43-824D-AB82D6EBE87B}" sibTransId="{BEDC5A0B-28E0-4600-8AC9-7A93E601AFA3}"/>
    <dgm:cxn modelId="{8DB49D3F-7064-48E3-84B1-14EF6B50A25D}" type="presOf" srcId="{A6DB5E01-D09E-411B-9B3A-DB9F7C426699}" destId="{2BE74D29-A8FC-4E11-A9E6-9DDDDA0E8F07}" srcOrd="0" destOrd="0" presId="urn:microsoft.com/office/officeart/2005/8/layout/chevron2"/>
    <dgm:cxn modelId="{FF80B05C-C514-4120-8C55-356BBBF5711B}" type="presOf" srcId="{5FAA3957-3151-4F67-9493-48927363A757}" destId="{F08CD603-2062-443E-ABB5-5A7968B65495}" srcOrd="0" destOrd="0" presId="urn:microsoft.com/office/officeart/2005/8/layout/chevron2"/>
    <dgm:cxn modelId="{7B341904-C4B4-46FF-8182-032150A11EF6}" type="presParOf" srcId="{663AE03E-BE8E-48FB-9F9D-8814908F96F4}" destId="{83A00B04-BD05-48F1-AC54-519222927AC1}" srcOrd="0" destOrd="0" presId="urn:microsoft.com/office/officeart/2005/8/layout/chevron2"/>
    <dgm:cxn modelId="{3BC4B268-F20F-4C28-8A2F-1F989831C9E2}" type="presParOf" srcId="{83A00B04-BD05-48F1-AC54-519222927AC1}" destId="{2BE74D29-A8FC-4E11-A9E6-9DDDDA0E8F07}" srcOrd="0" destOrd="0" presId="urn:microsoft.com/office/officeart/2005/8/layout/chevron2"/>
    <dgm:cxn modelId="{27C8E307-756A-47B4-ADCF-8012B1579D86}" type="presParOf" srcId="{83A00B04-BD05-48F1-AC54-519222927AC1}" destId="{40C1BE48-BA7E-470A-BF27-5547EA15798B}" srcOrd="1" destOrd="0" presId="urn:microsoft.com/office/officeart/2005/8/layout/chevron2"/>
    <dgm:cxn modelId="{8C75FF09-D501-4C73-8CCF-40FD224064DD}" type="presParOf" srcId="{663AE03E-BE8E-48FB-9F9D-8814908F96F4}" destId="{1A039600-FE27-499E-97BD-1DA98BD91440}" srcOrd="1" destOrd="0" presId="urn:microsoft.com/office/officeart/2005/8/layout/chevron2"/>
    <dgm:cxn modelId="{D9381B8F-6136-4CCE-90D1-44E031D29EA5}" type="presParOf" srcId="{663AE03E-BE8E-48FB-9F9D-8814908F96F4}" destId="{F991B2B7-FFDB-4E65-ABE5-578BD3BF0875}" srcOrd="2" destOrd="0" presId="urn:microsoft.com/office/officeart/2005/8/layout/chevron2"/>
    <dgm:cxn modelId="{AE917549-4498-43F4-8A55-473560F9293C}" type="presParOf" srcId="{F991B2B7-FFDB-4E65-ABE5-578BD3BF0875}" destId="{D0070444-A162-428E-9B9F-9E236D4710A7}" srcOrd="0" destOrd="0" presId="urn:microsoft.com/office/officeart/2005/8/layout/chevron2"/>
    <dgm:cxn modelId="{BC34E921-BEB4-4CA7-B68B-D6BBB77C0377}" type="presParOf" srcId="{F991B2B7-FFDB-4E65-ABE5-578BD3BF0875}" destId="{77F1AFAF-4395-4CBE-8ECB-2875EBE07ECA}" srcOrd="1" destOrd="0" presId="urn:microsoft.com/office/officeart/2005/8/layout/chevron2"/>
    <dgm:cxn modelId="{62B0F8F1-7D30-4FE8-A7E6-1E8CBF94C8FA}" type="presParOf" srcId="{663AE03E-BE8E-48FB-9F9D-8814908F96F4}" destId="{6C8F548D-90B8-420F-A513-9A4497058B74}" srcOrd="3" destOrd="0" presId="urn:microsoft.com/office/officeart/2005/8/layout/chevron2"/>
    <dgm:cxn modelId="{7604ECEB-992A-4614-8A70-1DD078BF74E9}" type="presParOf" srcId="{663AE03E-BE8E-48FB-9F9D-8814908F96F4}" destId="{59EAD5E7-4522-45E1-B074-00F58ECDDE70}" srcOrd="4" destOrd="0" presId="urn:microsoft.com/office/officeart/2005/8/layout/chevron2"/>
    <dgm:cxn modelId="{BA341CFB-3E86-4379-AF49-693ACF70B999}" type="presParOf" srcId="{59EAD5E7-4522-45E1-B074-00F58ECDDE70}" destId="{F08CD603-2062-443E-ABB5-5A7968B65495}" srcOrd="0" destOrd="0" presId="urn:microsoft.com/office/officeart/2005/8/layout/chevron2"/>
    <dgm:cxn modelId="{B48C0B44-FB49-4621-B4DB-7103651E5B24}" type="presParOf" srcId="{59EAD5E7-4522-45E1-B074-00F58ECDDE70}" destId="{BC02D9BD-2C40-4402-BA4D-F9E22FD95922}" srcOrd="1" destOrd="0" presId="urn:microsoft.com/office/officeart/2005/8/layout/chevron2"/>
    <dgm:cxn modelId="{BC4B62E9-391A-426C-8B81-7C01436E5573}" type="presParOf" srcId="{663AE03E-BE8E-48FB-9F9D-8814908F96F4}" destId="{23E6A51A-AFCD-423A-B048-2688AB13E1D0}" srcOrd="5" destOrd="0" presId="urn:microsoft.com/office/officeart/2005/8/layout/chevron2"/>
    <dgm:cxn modelId="{0D0378CE-5F1D-439D-9C76-C3DC8BDF026C}" type="presParOf" srcId="{663AE03E-BE8E-48FB-9F9D-8814908F96F4}" destId="{9F070F8E-1137-4C2C-9FDA-4FFBF15956E2}" srcOrd="6" destOrd="0" presId="urn:microsoft.com/office/officeart/2005/8/layout/chevron2"/>
    <dgm:cxn modelId="{8491D31B-C42C-44C5-A011-54E4D12B2557}" type="presParOf" srcId="{9F070F8E-1137-4C2C-9FDA-4FFBF15956E2}" destId="{45CDA14F-BE29-4262-9713-BD42787CDE96}" srcOrd="0" destOrd="0" presId="urn:microsoft.com/office/officeart/2005/8/layout/chevron2"/>
    <dgm:cxn modelId="{5E51C7E7-4256-4FE6-806B-150F95191A0F}" type="presParOf" srcId="{9F070F8E-1137-4C2C-9FDA-4FFBF15956E2}" destId="{22FB086C-1583-4B53-83A3-8B295FB73E5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BE74D29-A8FC-4E11-A9E6-9DDDDA0E8F07}">
      <dsp:nvSpPr>
        <dsp:cNvPr id="0" name=""/>
        <dsp:cNvSpPr/>
      </dsp:nvSpPr>
      <dsp:spPr>
        <a:xfrm rot="5400000">
          <a:off x="-90324" y="92484"/>
          <a:ext cx="602165" cy="421515"/>
        </a:xfrm>
        <a:prstGeom prst="chevron">
          <a:avLst/>
        </a:prstGeom>
        <a:solidFill>
          <a:srgbClr val="0039A6">
            <a:hueOff val="0"/>
            <a:satOff val="0"/>
            <a:lumOff val="0"/>
            <a:alphaOff val="0"/>
          </a:srgb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rgbClr val="FFFFFF"/>
              </a:solidFill>
              <a:latin typeface="Myriad Web Pro"/>
              <a:ea typeface="+mn-ea"/>
              <a:cs typeface="+mn-cs"/>
            </a:rPr>
            <a:t>Phase I</a:t>
          </a:r>
          <a:endParaRPr lang="en-US" sz="900" kern="1200" dirty="0">
            <a:solidFill>
              <a:srgbClr val="FFFFFF"/>
            </a:solidFill>
            <a:latin typeface="Myriad Web Pro"/>
            <a:ea typeface="+mn-ea"/>
            <a:cs typeface="+mn-cs"/>
          </a:endParaRPr>
        </a:p>
      </dsp:txBody>
      <dsp:txXfrm rot="5400000">
        <a:off x="-90324" y="92484"/>
        <a:ext cx="602165" cy="421515"/>
      </dsp:txXfrm>
    </dsp:sp>
    <dsp:sp modelId="{40C1BE48-BA7E-470A-BF27-5547EA15798B}">
      <dsp:nvSpPr>
        <dsp:cNvPr id="0" name=""/>
        <dsp:cNvSpPr/>
      </dsp:nvSpPr>
      <dsp:spPr>
        <a:xfrm rot="5400000">
          <a:off x="3139254" y="-2715578"/>
          <a:ext cx="391407" cy="5826884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i="1" kern="1200" dirty="0" smtClean="0">
              <a:solidFill>
                <a:srgbClr val="4B4B4B"/>
              </a:solidFill>
              <a:latin typeface="Myriad Web Pro"/>
              <a:ea typeface="+mn-ea"/>
              <a:cs typeface="+mn-cs"/>
            </a:rPr>
            <a:t>SNS Content Review</a:t>
          </a:r>
          <a:r>
            <a:rPr lang="en-US" sz="2800" b="1" kern="1200" dirty="0" smtClean="0">
              <a:solidFill>
                <a:srgbClr val="4B4B4B"/>
              </a:solidFill>
              <a:latin typeface="Myriad Web Pro"/>
              <a:ea typeface="+mn-ea"/>
              <a:cs typeface="+mn-cs"/>
            </a:rPr>
            <a:t> </a:t>
          </a:r>
          <a:endParaRPr lang="en-US" sz="2800" kern="1200" dirty="0">
            <a:solidFill>
              <a:srgbClr val="4B4B4B"/>
            </a:solidFill>
            <a:latin typeface="Myriad Web Pro"/>
            <a:ea typeface="+mn-ea"/>
            <a:cs typeface="+mn-cs"/>
          </a:endParaRPr>
        </a:p>
      </dsp:txBody>
      <dsp:txXfrm rot="5400000">
        <a:off x="3139254" y="-2715578"/>
        <a:ext cx="391407" cy="5826884"/>
      </dsp:txXfrm>
    </dsp:sp>
    <dsp:sp modelId="{D0070444-A162-428E-9B9F-9E236D4710A7}">
      <dsp:nvSpPr>
        <dsp:cNvPr id="0" name=""/>
        <dsp:cNvSpPr/>
      </dsp:nvSpPr>
      <dsp:spPr>
        <a:xfrm rot="5400000">
          <a:off x="-90324" y="525323"/>
          <a:ext cx="602165" cy="421515"/>
        </a:xfrm>
        <a:prstGeom prst="chevron">
          <a:avLst/>
        </a:prstGeom>
        <a:solidFill>
          <a:srgbClr val="007D57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rgbClr val="FFFFFF"/>
              </a:solidFill>
              <a:latin typeface="Myriad Web Pro"/>
              <a:ea typeface="+mn-ea"/>
              <a:cs typeface="+mn-cs"/>
            </a:rPr>
            <a:t>Phase II</a:t>
          </a:r>
          <a:endParaRPr lang="en-US" sz="900" kern="1200" dirty="0">
            <a:solidFill>
              <a:srgbClr val="FFFFFF"/>
            </a:solidFill>
            <a:latin typeface="Myriad Web Pro"/>
            <a:ea typeface="+mn-ea"/>
            <a:cs typeface="+mn-cs"/>
          </a:endParaRPr>
        </a:p>
      </dsp:txBody>
      <dsp:txXfrm rot="5400000">
        <a:off x="-90324" y="525323"/>
        <a:ext cx="602165" cy="421515"/>
      </dsp:txXfrm>
    </dsp:sp>
    <dsp:sp modelId="{77F1AFAF-4395-4CBE-8ECB-2875EBE07ECA}">
      <dsp:nvSpPr>
        <dsp:cNvPr id="0" name=""/>
        <dsp:cNvSpPr/>
      </dsp:nvSpPr>
      <dsp:spPr>
        <a:xfrm rot="5400000">
          <a:off x="3139254" y="-2282740"/>
          <a:ext cx="391407" cy="5826884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i="1" kern="1200" dirty="0" smtClean="0">
              <a:solidFill>
                <a:srgbClr val="4B4B4B"/>
              </a:solidFill>
              <a:latin typeface="Myriad Web Pro"/>
              <a:ea typeface="+mn-ea"/>
              <a:cs typeface="+mn-cs"/>
            </a:rPr>
            <a:t>Integrated Gap Analysis</a:t>
          </a:r>
          <a:r>
            <a:rPr lang="en-US" sz="2800" b="1" kern="1200" dirty="0" smtClean="0">
              <a:solidFill>
                <a:srgbClr val="4B4B4B"/>
              </a:solidFill>
              <a:latin typeface="Myriad Web Pro"/>
              <a:ea typeface="+mn-ea"/>
              <a:cs typeface="+mn-cs"/>
            </a:rPr>
            <a:t>  </a:t>
          </a:r>
          <a:endParaRPr lang="en-US" sz="2800" kern="1200" dirty="0">
            <a:solidFill>
              <a:srgbClr val="4B4B4B"/>
            </a:solidFill>
            <a:latin typeface="Myriad Web Pro"/>
            <a:ea typeface="+mn-ea"/>
            <a:cs typeface="+mn-cs"/>
          </a:endParaRPr>
        </a:p>
      </dsp:txBody>
      <dsp:txXfrm rot="5400000">
        <a:off x="3139254" y="-2282740"/>
        <a:ext cx="391407" cy="5826884"/>
      </dsp:txXfrm>
    </dsp:sp>
    <dsp:sp modelId="{F08CD603-2062-443E-ABB5-5A7968B65495}">
      <dsp:nvSpPr>
        <dsp:cNvPr id="0" name=""/>
        <dsp:cNvSpPr/>
      </dsp:nvSpPr>
      <dsp:spPr>
        <a:xfrm rot="5400000">
          <a:off x="-90324" y="958161"/>
          <a:ext cx="602165" cy="421515"/>
        </a:xfrm>
        <a:prstGeom prst="chevron">
          <a:avLst/>
        </a:prstGeom>
        <a:solidFill>
          <a:srgbClr val="9A3B26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rgbClr val="FFFFFF"/>
              </a:solidFill>
              <a:latin typeface="Myriad Web Pro"/>
              <a:ea typeface="+mn-ea"/>
              <a:cs typeface="+mn-cs"/>
            </a:rPr>
            <a:t>Phase III</a:t>
          </a:r>
          <a:endParaRPr lang="en-US" sz="900" kern="1200" dirty="0">
            <a:solidFill>
              <a:srgbClr val="FFFFFF"/>
            </a:solidFill>
            <a:latin typeface="Myriad Web Pro"/>
            <a:ea typeface="+mn-ea"/>
            <a:cs typeface="+mn-cs"/>
          </a:endParaRPr>
        </a:p>
      </dsp:txBody>
      <dsp:txXfrm rot="5400000">
        <a:off x="-90324" y="958161"/>
        <a:ext cx="602165" cy="421515"/>
      </dsp:txXfrm>
    </dsp:sp>
    <dsp:sp modelId="{BC02D9BD-2C40-4402-BA4D-F9E22FD95922}">
      <dsp:nvSpPr>
        <dsp:cNvPr id="0" name=""/>
        <dsp:cNvSpPr/>
      </dsp:nvSpPr>
      <dsp:spPr>
        <a:xfrm rot="5400000">
          <a:off x="3139254" y="-1849901"/>
          <a:ext cx="391407" cy="5826884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i="1" kern="1200" dirty="0" smtClean="0">
              <a:solidFill>
                <a:srgbClr val="4B4B4B"/>
              </a:solidFill>
              <a:latin typeface="Myriad Web Pro"/>
              <a:ea typeface="+mn-ea"/>
              <a:cs typeface="+mn-cs"/>
            </a:rPr>
            <a:t>Gap Prioritization</a:t>
          </a:r>
          <a:r>
            <a:rPr lang="en-US" sz="2800" b="1" kern="1200" dirty="0" smtClean="0">
              <a:solidFill>
                <a:srgbClr val="4B4B4B"/>
              </a:solidFill>
              <a:latin typeface="Myriad Web Pro"/>
              <a:ea typeface="+mn-ea"/>
              <a:cs typeface="+mn-cs"/>
            </a:rPr>
            <a:t> </a:t>
          </a:r>
          <a:endParaRPr lang="en-US" sz="2800" kern="1200" dirty="0">
            <a:solidFill>
              <a:srgbClr val="4B4B4B"/>
            </a:solidFill>
            <a:latin typeface="Myriad Web Pro"/>
            <a:ea typeface="+mn-ea"/>
            <a:cs typeface="+mn-cs"/>
          </a:endParaRPr>
        </a:p>
      </dsp:txBody>
      <dsp:txXfrm rot="5400000">
        <a:off x="3139254" y="-1849901"/>
        <a:ext cx="391407" cy="5826884"/>
      </dsp:txXfrm>
    </dsp:sp>
    <dsp:sp modelId="{45CDA14F-BE29-4262-9713-BD42787CDE96}">
      <dsp:nvSpPr>
        <dsp:cNvPr id="0" name=""/>
        <dsp:cNvSpPr/>
      </dsp:nvSpPr>
      <dsp:spPr>
        <a:xfrm rot="5400000">
          <a:off x="-90324" y="1390999"/>
          <a:ext cx="602165" cy="421515"/>
        </a:xfrm>
        <a:prstGeom prst="chevron">
          <a:avLst/>
        </a:prstGeom>
        <a:solidFill>
          <a:srgbClr val="7F7F7F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rgbClr val="FFFFFF"/>
              </a:solidFill>
              <a:latin typeface="Myriad Web Pro"/>
              <a:ea typeface="+mn-ea"/>
              <a:cs typeface="+mn-cs"/>
            </a:rPr>
            <a:t>Phase IV</a:t>
          </a:r>
          <a:endParaRPr lang="en-US" sz="900" kern="1200" dirty="0">
            <a:solidFill>
              <a:srgbClr val="FFFFFF"/>
            </a:solidFill>
            <a:latin typeface="Myriad Web Pro"/>
            <a:ea typeface="+mn-ea"/>
            <a:cs typeface="+mn-cs"/>
          </a:endParaRPr>
        </a:p>
      </dsp:txBody>
      <dsp:txXfrm rot="5400000">
        <a:off x="-90324" y="1390999"/>
        <a:ext cx="602165" cy="421515"/>
      </dsp:txXfrm>
    </dsp:sp>
    <dsp:sp modelId="{22FB086C-1583-4B53-83A3-8B295FB73E51}">
      <dsp:nvSpPr>
        <dsp:cNvPr id="0" name=""/>
        <dsp:cNvSpPr/>
      </dsp:nvSpPr>
      <dsp:spPr>
        <a:xfrm rot="5400000">
          <a:off x="3139151" y="-1416960"/>
          <a:ext cx="391613" cy="5826884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i="1" kern="1200" dirty="0" smtClean="0">
              <a:solidFill>
                <a:srgbClr val="4B4B4B"/>
              </a:solidFill>
              <a:latin typeface="Myriad Web Pro"/>
              <a:ea typeface="+mn-ea"/>
              <a:cs typeface="+mn-cs"/>
            </a:rPr>
            <a:t>Corrective Action Planning</a:t>
          </a:r>
          <a:endParaRPr lang="en-US" sz="2800" kern="1200" dirty="0">
            <a:solidFill>
              <a:srgbClr val="4B4B4B"/>
            </a:solidFill>
            <a:latin typeface="Myriad Web Pro"/>
            <a:ea typeface="+mn-ea"/>
            <a:cs typeface="+mn-cs"/>
          </a:endParaRPr>
        </a:p>
      </dsp:txBody>
      <dsp:txXfrm rot="5400000">
        <a:off x="3139151" y="-1416960"/>
        <a:ext cx="391613" cy="58268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416" cy="464343"/>
          </a:xfrm>
          <a:prstGeom prst="rect">
            <a:avLst/>
          </a:prstGeom>
        </p:spPr>
        <p:txBody>
          <a:bodyPr vert="horz" lIns="91614" tIns="45807" rIns="91614" bIns="4580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393" y="0"/>
            <a:ext cx="3037416" cy="464343"/>
          </a:xfrm>
          <a:prstGeom prst="rect">
            <a:avLst/>
          </a:prstGeom>
        </p:spPr>
        <p:txBody>
          <a:bodyPr vert="horz" lIns="91614" tIns="45807" rIns="91614" bIns="45807" rtlCol="0"/>
          <a:lstStyle>
            <a:lvl1pPr algn="r">
              <a:defRPr sz="1200"/>
            </a:lvl1pPr>
          </a:lstStyle>
          <a:p>
            <a:fld id="{147771A4-85FE-4E26-9F2B-DEF58057B895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467"/>
            <a:ext cx="3037416" cy="464343"/>
          </a:xfrm>
          <a:prstGeom prst="rect">
            <a:avLst/>
          </a:prstGeom>
        </p:spPr>
        <p:txBody>
          <a:bodyPr vert="horz" lIns="91614" tIns="45807" rIns="91614" bIns="4580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393" y="8830467"/>
            <a:ext cx="3037416" cy="464343"/>
          </a:xfrm>
          <a:prstGeom prst="rect">
            <a:avLst/>
          </a:prstGeom>
        </p:spPr>
        <p:txBody>
          <a:bodyPr vert="horz" lIns="91614" tIns="45807" rIns="91614" bIns="45807" rtlCol="0" anchor="b"/>
          <a:lstStyle>
            <a:lvl1pPr algn="r">
              <a:defRPr sz="1200"/>
            </a:lvl1pPr>
          </a:lstStyle>
          <a:p>
            <a:fld id="{50CF94EA-FA09-4AF1-B4B2-19DC774759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59730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416" cy="464343"/>
          </a:xfrm>
          <a:prstGeom prst="rect">
            <a:avLst/>
          </a:prstGeom>
        </p:spPr>
        <p:txBody>
          <a:bodyPr vert="horz" lIns="91614" tIns="45807" rIns="91614" bIns="4580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393" y="0"/>
            <a:ext cx="3037416" cy="464343"/>
          </a:xfrm>
          <a:prstGeom prst="rect">
            <a:avLst/>
          </a:prstGeom>
        </p:spPr>
        <p:txBody>
          <a:bodyPr vert="horz" lIns="91614" tIns="45807" rIns="91614" bIns="45807" rtlCol="0"/>
          <a:lstStyle>
            <a:lvl1pPr algn="r">
              <a:defRPr sz="1200"/>
            </a:lvl1pPr>
          </a:lstStyle>
          <a:p>
            <a:fld id="{D668700D-1158-4BC6-B59D-A9F0453AA27B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51375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14" tIns="45807" rIns="91614" bIns="4580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7" y="4416029"/>
            <a:ext cx="5607047" cy="4183857"/>
          </a:xfrm>
          <a:prstGeom prst="rect">
            <a:avLst/>
          </a:prstGeom>
        </p:spPr>
        <p:txBody>
          <a:bodyPr vert="horz" lIns="91614" tIns="45807" rIns="91614" bIns="4580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467"/>
            <a:ext cx="3037416" cy="464343"/>
          </a:xfrm>
          <a:prstGeom prst="rect">
            <a:avLst/>
          </a:prstGeom>
        </p:spPr>
        <p:txBody>
          <a:bodyPr vert="horz" lIns="91614" tIns="45807" rIns="91614" bIns="4580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393" y="8830467"/>
            <a:ext cx="3037416" cy="464343"/>
          </a:xfrm>
          <a:prstGeom prst="rect">
            <a:avLst/>
          </a:prstGeom>
        </p:spPr>
        <p:txBody>
          <a:bodyPr vert="horz" lIns="91614" tIns="45807" rIns="91614" bIns="45807" rtlCol="0" anchor="b"/>
          <a:lstStyle>
            <a:lvl1pPr algn="r">
              <a:defRPr sz="1200"/>
            </a:lvl1pPr>
          </a:lstStyle>
          <a:p>
            <a:fld id="{CEEC121C-6875-48AB-A4E1-ABB6EF8B66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1941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C121C-6875-48AB-A4E1-ABB6EF8B66D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4971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BA4274-47CF-4967-BDFF-750B63B34C82}" type="slidenum">
              <a:rPr lang="en-US"/>
              <a:pPr/>
              <a:t>17</a:t>
            </a:fld>
            <a:endParaRPr lang="en-US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1" y="4416427"/>
            <a:ext cx="5608320" cy="4183063"/>
          </a:xfrm>
        </p:spPr>
        <p:txBody>
          <a:bodyPr lIns="90355" tIns="45178" rIns="90355" bIns="45178"/>
          <a:lstStyle/>
          <a:p>
            <a:pPr marL="266673" indent="-266673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8BD9CF-2ABC-4815-A034-BCB08AA36387}" type="slidenum">
              <a:rPr lang="en-US"/>
              <a:pPr/>
              <a:t>18</a:t>
            </a:fld>
            <a:endParaRPr lang="en-US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1" y="4416427"/>
            <a:ext cx="5608320" cy="4183063"/>
          </a:xfrm>
        </p:spPr>
        <p:txBody>
          <a:bodyPr lIns="90355" tIns="45178" rIns="90355" bIns="45178"/>
          <a:lstStyle/>
          <a:p>
            <a:pPr marL="266673" indent="-266673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B87840-8D1D-4AD3-A1CF-87CBC6BD0982}" type="slidenum">
              <a:rPr lang="en-US"/>
              <a:pPr/>
              <a:t>20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6426"/>
            <a:ext cx="5608320" cy="4183063"/>
          </a:xfrm>
        </p:spPr>
        <p:txBody>
          <a:bodyPr lIns="90365" tIns="45182" rIns="90365" bIns="45182"/>
          <a:lstStyle/>
          <a:p>
            <a:pPr marL="266700" indent="-266700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0DCECA-B2C9-4921-AF15-1EB41D5B284A}" type="slidenum">
              <a:rPr lang="en-US"/>
              <a:pPr/>
              <a:t>23</a:t>
            </a:fld>
            <a:endParaRPr lang="en-US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6" y="4416426"/>
            <a:ext cx="5607050" cy="4183063"/>
          </a:xfrm>
        </p:spPr>
        <p:txBody>
          <a:bodyPr lIns="90355" tIns="45178" rIns="90355" bIns="45178"/>
          <a:lstStyle/>
          <a:p>
            <a:pPr marL="266673" indent="-266673"/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12/17/2003</a:t>
            </a:r>
          </a:p>
        </p:txBody>
      </p:sp>
      <p:sp>
        <p:nvSpPr>
          <p:cNvPr id="10240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August 2005</a:t>
            </a:r>
          </a:p>
        </p:txBody>
      </p:sp>
      <p:sp>
        <p:nvSpPr>
          <p:cNvPr id="10240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Mobile Preparedness Course</a:t>
            </a:r>
          </a:p>
          <a:p>
            <a:r>
              <a:rPr lang="en-US" sz="1200" b="0" smtClean="0"/>
              <a:t>SNS Program Overview, Page </a:t>
            </a:r>
            <a:fld id="{6A0995C0-C266-41F2-B268-559F8DD3C3D9}" type="slidenum">
              <a:rPr lang="en-US" sz="1200" b="0" smtClean="0"/>
              <a:pPr/>
              <a:t>24</a:t>
            </a:fld>
            <a:endParaRPr lang="en-US" sz="1200" b="0" smtClean="0"/>
          </a:p>
        </p:txBody>
      </p:sp>
      <p:sp>
        <p:nvSpPr>
          <p:cNvPr id="1024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5800"/>
            <a:ext cx="4681538" cy="3511550"/>
          </a:xfrm>
          <a:ln/>
        </p:spPr>
      </p:sp>
      <p:sp>
        <p:nvSpPr>
          <p:cNvPr id="1024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9163" y="4425950"/>
            <a:ext cx="5122862" cy="4197350"/>
          </a:xfr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B89FB1B-17C6-4982-8CE5-4F7CB78A9F52}" type="slidenum">
              <a:rPr lang="en-US" sz="1200" b="0" smtClean="0"/>
              <a:pPr/>
              <a:t>27</a:t>
            </a:fld>
            <a:endParaRPr lang="en-US" sz="1200" b="0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9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783CD15-5FC4-4D2C-A6B0-206DED6B52AB}" type="slidenum">
              <a:rPr lang="en-US" sz="1200" b="0" smtClean="0"/>
              <a:pPr/>
              <a:t>28</a:t>
            </a:fld>
            <a:endParaRPr lang="en-US" sz="1200" b="0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3963" y="708025"/>
            <a:ext cx="4624387" cy="3467100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13250"/>
            <a:ext cx="5189538" cy="417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8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783CD15-5FC4-4D2C-A6B0-206DED6B52AB}" type="slidenum">
              <a:rPr lang="en-US" sz="1200" b="0" smtClean="0"/>
              <a:pPr/>
              <a:t>29</a:t>
            </a:fld>
            <a:endParaRPr lang="en-US" sz="1200" b="0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3963" y="708025"/>
            <a:ext cx="4624387" cy="3467100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13250"/>
            <a:ext cx="5189538" cy="417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8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450409-9D3A-41A4-9871-D743FDFE2A86}" type="slidenum">
              <a:rPr lang="en-US"/>
              <a:pPr/>
              <a:t>4</a:t>
            </a:fld>
            <a:endParaRPr lang="en-US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6" y="4416426"/>
            <a:ext cx="5607050" cy="4183063"/>
          </a:xfrm>
        </p:spPr>
        <p:txBody>
          <a:bodyPr lIns="90355" tIns="45178" rIns="90355" bIns="45178"/>
          <a:lstStyle/>
          <a:p>
            <a:pPr marL="266673" indent="-266673"/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450409-9D3A-41A4-9871-D743FDFE2A86}" type="slidenum">
              <a:rPr lang="en-US"/>
              <a:pPr/>
              <a:t>10</a:t>
            </a:fld>
            <a:endParaRPr lang="en-US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6" y="4416426"/>
            <a:ext cx="5607050" cy="4183063"/>
          </a:xfrm>
        </p:spPr>
        <p:txBody>
          <a:bodyPr lIns="90355" tIns="45178" rIns="90355" bIns="45178"/>
          <a:lstStyle/>
          <a:p>
            <a:pPr>
              <a:buClr>
                <a:schemeClr val="tx2"/>
              </a:buClr>
            </a:pPr>
            <a:r>
              <a:rPr lang="en-US" dirty="0" smtClean="0"/>
              <a:t>Human granulocyte-colony stimulating factor</a:t>
            </a:r>
          </a:p>
          <a:p>
            <a:pPr>
              <a:buClr>
                <a:schemeClr val="tx2"/>
              </a:buClr>
            </a:pPr>
            <a:r>
              <a:rPr lang="en-US" dirty="0" smtClean="0"/>
              <a:t>For treatment of acute radiation sickness</a:t>
            </a:r>
          </a:p>
          <a:p>
            <a:pPr>
              <a:buClr>
                <a:schemeClr val="tx2"/>
              </a:buClr>
            </a:pPr>
            <a:r>
              <a:rPr lang="en-US" dirty="0" smtClean="0"/>
              <a:t>Not FDA approved for this indication</a:t>
            </a:r>
          </a:p>
          <a:p>
            <a:pPr>
              <a:buClr>
                <a:schemeClr val="tx2"/>
              </a:buClr>
            </a:pPr>
            <a:r>
              <a:rPr lang="en-US" dirty="0" smtClean="0"/>
              <a:t>Given by IV or subcutaneous route</a:t>
            </a:r>
          </a:p>
          <a:p>
            <a:pPr>
              <a:buClr>
                <a:schemeClr val="tx2"/>
              </a:buClr>
              <a:buSzTx/>
            </a:pPr>
            <a:r>
              <a:rPr lang="en-US" dirty="0" smtClean="0"/>
              <a:t>PB: </a:t>
            </a:r>
            <a:r>
              <a:rPr lang="en-US" dirty="0" err="1" smtClean="0"/>
              <a:t>Radiogardase</a:t>
            </a:r>
            <a:r>
              <a:rPr lang="en-US" dirty="0" smtClean="0"/>
              <a:t> (Prussian blue) – </a:t>
            </a:r>
            <a:r>
              <a:rPr lang="en-US" dirty="0" err="1" smtClean="0"/>
              <a:t>Heyl</a:t>
            </a:r>
            <a:endParaRPr lang="en-US" dirty="0" smtClean="0"/>
          </a:p>
          <a:p>
            <a:pPr>
              <a:buClr>
                <a:schemeClr val="tx2"/>
              </a:buClr>
              <a:buSzTx/>
            </a:pPr>
            <a:r>
              <a:rPr lang="en-US" dirty="0" smtClean="0"/>
              <a:t>FDA approved</a:t>
            </a:r>
          </a:p>
          <a:p>
            <a:pPr>
              <a:buClr>
                <a:schemeClr val="tx2"/>
              </a:buClr>
              <a:buSzTx/>
            </a:pPr>
            <a:r>
              <a:rPr lang="en-US" dirty="0" smtClean="0"/>
              <a:t>Treat internal contamination </a:t>
            </a:r>
          </a:p>
          <a:p>
            <a:pPr>
              <a:buClr>
                <a:schemeClr val="tx2"/>
              </a:buClr>
              <a:buSzTx/>
            </a:pPr>
            <a:r>
              <a:rPr lang="en-US" dirty="0" smtClean="0"/>
              <a:t>Oral administration</a:t>
            </a:r>
          </a:p>
          <a:p>
            <a:pPr>
              <a:buClr>
                <a:schemeClr val="tx2"/>
              </a:buClr>
              <a:buSzTx/>
            </a:pPr>
            <a:r>
              <a:rPr lang="en-US" dirty="0" smtClean="0"/>
              <a:t>Enhance fecal excretion of isotopes by ion exchange</a:t>
            </a:r>
          </a:p>
          <a:p>
            <a:pPr lvl="1">
              <a:buSzTx/>
            </a:pPr>
            <a:r>
              <a:rPr lang="en-US" dirty="0" smtClean="0"/>
              <a:t>Radioactive cesium</a:t>
            </a:r>
          </a:p>
          <a:p>
            <a:pPr lvl="1">
              <a:buSzTx/>
            </a:pPr>
            <a:r>
              <a:rPr lang="en-US" dirty="0" smtClean="0"/>
              <a:t>Radioactive or nonradioactive thallium </a:t>
            </a:r>
          </a:p>
          <a:p>
            <a:pPr>
              <a:buClr>
                <a:schemeClr val="tx2"/>
              </a:buClr>
            </a:pPr>
            <a:r>
              <a:rPr lang="en-US" dirty="0" smtClean="0"/>
              <a:t>DTPA: FDA approved</a:t>
            </a:r>
          </a:p>
          <a:p>
            <a:pPr>
              <a:buClr>
                <a:schemeClr val="tx2"/>
              </a:buClr>
            </a:pPr>
            <a:r>
              <a:rPr lang="en-US" dirty="0" smtClean="0"/>
              <a:t>Treat internal contamination</a:t>
            </a:r>
          </a:p>
          <a:p>
            <a:pPr>
              <a:buClr>
                <a:schemeClr val="tx2"/>
              </a:buClr>
            </a:pPr>
            <a:r>
              <a:rPr lang="en-US" dirty="0" smtClean="0"/>
              <a:t>Chelator for absorbed multivalent radioisotopes such as plutonium, americium, others</a:t>
            </a:r>
          </a:p>
          <a:p>
            <a:pPr>
              <a:buClr>
                <a:schemeClr val="tx2"/>
              </a:buClr>
            </a:pPr>
            <a:r>
              <a:rPr lang="en-US" dirty="0" smtClean="0"/>
              <a:t>Product manufactured by Hameln and distributed in US by </a:t>
            </a:r>
            <a:r>
              <a:rPr lang="en-US" dirty="0" err="1" smtClean="0"/>
              <a:t>Akorn</a:t>
            </a:r>
            <a:endParaRPr lang="en-US" dirty="0" smtClean="0"/>
          </a:p>
          <a:p>
            <a:pPr>
              <a:buClr>
                <a:schemeClr val="tx2"/>
              </a:buClr>
            </a:pPr>
            <a:r>
              <a:rPr lang="en-US" dirty="0" smtClean="0"/>
              <a:t>200mg/ml; 5ml ampule</a:t>
            </a:r>
          </a:p>
          <a:p>
            <a:pPr>
              <a:buClr>
                <a:schemeClr val="tx2"/>
              </a:buClr>
              <a:buSzTx/>
            </a:pPr>
            <a:r>
              <a:rPr lang="en-US" dirty="0" err="1" smtClean="0"/>
              <a:t>Kytril</a:t>
            </a:r>
            <a:r>
              <a:rPr lang="en-US" dirty="0" smtClean="0"/>
              <a:t> (</a:t>
            </a:r>
            <a:r>
              <a:rPr lang="en-US" dirty="0" err="1" smtClean="0"/>
              <a:t>granisetron</a:t>
            </a:r>
            <a:r>
              <a:rPr lang="en-US" dirty="0" smtClean="0"/>
              <a:t>) - Roche</a:t>
            </a:r>
          </a:p>
          <a:p>
            <a:pPr lvl="1">
              <a:buSzTx/>
            </a:pPr>
            <a:r>
              <a:rPr lang="en-US" sz="2800" dirty="0" smtClean="0"/>
              <a:t>Antiemetic</a:t>
            </a:r>
          </a:p>
          <a:p>
            <a:pPr lvl="1">
              <a:buSzTx/>
            </a:pPr>
            <a:r>
              <a:rPr lang="en-US" sz="2800" dirty="0" smtClean="0"/>
              <a:t>IV administration</a:t>
            </a:r>
          </a:p>
          <a:p>
            <a:pPr lvl="1">
              <a:buSzTx/>
            </a:pPr>
            <a:r>
              <a:rPr lang="en-US" sz="2800" dirty="0" smtClean="0"/>
              <a:t>1mg/ml vial</a:t>
            </a:r>
          </a:p>
          <a:p>
            <a:pPr lvl="1">
              <a:buSzTx/>
            </a:pPr>
            <a:r>
              <a:rPr lang="en-US" sz="2800" dirty="0" smtClean="0"/>
              <a:t>Selective inhibitor of type 3 serotonergic receptors</a:t>
            </a:r>
          </a:p>
          <a:p>
            <a:pPr>
              <a:buClr>
                <a:schemeClr val="tx2"/>
              </a:buClr>
              <a:buSzTx/>
            </a:pPr>
            <a:r>
              <a:rPr lang="en-US" dirty="0" smtClean="0"/>
              <a:t>Promethazine</a:t>
            </a:r>
          </a:p>
          <a:p>
            <a:pPr lvl="1">
              <a:buSzTx/>
            </a:pPr>
            <a:r>
              <a:rPr lang="en-US" sz="2800" dirty="0" smtClean="0"/>
              <a:t>Antiemetic/sedative</a:t>
            </a:r>
          </a:p>
          <a:p>
            <a:pPr lvl="1">
              <a:buSzTx/>
            </a:pPr>
            <a:r>
              <a:rPr lang="en-US" sz="2800" dirty="0" smtClean="0"/>
              <a:t>IV or IM administration</a:t>
            </a:r>
          </a:p>
          <a:p>
            <a:pPr lvl="1">
              <a:buSzTx/>
            </a:pPr>
            <a:r>
              <a:rPr lang="en-US" sz="2800" dirty="0" smtClean="0"/>
              <a:t>25mg/ml ampule</a:t>
            </a:r>
          </a:p>
          <a:p>
            <a:pPr>
              <a:buClr>
                <a:schemeClr val="tx2"/>
              </a:buClr>
            </a:pPr>
            <a:endParaRPr lang="en-US" dirty="0" smtClean="0"/>
          </a:p>
          <a:p>
            <a:pPr lvl="1">
              <a:buSzTx/>
            </a:pPr>
            <a:endParaRPr lang="en-US" dirty="0" smtClean="0"/>
          </a:p>
          <a:p>
            <a:pPr marL="266673" indent="-266673"/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450409-9D3A-41A4-9871-D743FDFE2A86}" type="slidenum">
              <a:rPr lang="en-US"/>
              <a:pPr/>
              <a:t>11</a:t>
            </a:fld>
            <a:endParaRPr lang="en-US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6" y="4416426"/>
            <a:ext cx="5607050" cy="4183063"/>
          </a:xfrm>
        </p:spPr>
        <p:txBody>
          <a:bodyPr lIns="90355" tIns="45178" rIns="90355" bIns="45178"/>
          <a:lstStyle/>
          <a:p>
            <a:pPr marL="266673" indent="-266673"/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450409-9D3A-41A4-9871-D743FDFE2A86}" type="slidenum">
              <a:rPr lang="en-US"/>
              <a:pPr/>
              <a:t>12</a:t>
            </a:fld>
            <a:endParaRPr lang="en-US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6" y="4416426"/>
            <a:ext cx="5607050" cy="4183063"/>
          </a:xfrm>
        </p:spPr>
        <p:txBody>
          <a:bodyPr lIns="90355" tIns="45178" rIns="90355" bIns="45178"/>
          <a:lstStyle/>
          <a:p>
            <a:pPr marL="266673" indent="-266673"/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450409-9D3A-41A4-9871-D743FDFE2A86}" type="slidenum">
              <a:rPr lang="en-US"/>
              <a:pPr/>
              <a:t>13</a:t>
            </a:fld>
            <a:endParaRPr lang="en-US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6" y="4416426"/>
            <a:ext cx="5607050" cy="4183063"/>
          </a:xfrm>
        </p:spPr>
        <p:txBody>
          <a:bodyPr lIns="90355" tIns="45178" rIns="90355" bIns="45178"/>
          <a:lstStyle/>
          <a:p>
            <a:pPr marL="266673" indent="-266673"/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D4B41D-2280-4359-ABE9-4DCD9FB93A2D}" type="slidenum">
              <a:rPr lang="en-US"/>
              <a:pPr/>
              <a:t>14</a:t>
            </a:fld>
            <a:endParaRPr lang="en-US"/>
          </a:p>
        </p:txBody>
      </p:sp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6" y="4416426"/>
            <a:ext cx="5607050" cy="41830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CEC62F-6737-4CBC-8236-194925B63C01}" type="slidenum">
              <a:rPr lang="en-US"/>
              <a:pPr/>
              <a:t>15</a:t>
            </a:fld>
            <a:endParaRPr lang="en-US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6" y="4416426"/>
            <a:ext cx="5607050" cy="4183063"/>
          </a:xfrm>
        </p:spPr>
        <p:txBody>
          <a:bodyPr lIns="90355" tIns="45178" rIns="90355" bIns="45178"/>
          <a:lstStyle/>
          <a:p>
            <a:pPr marL="266673" indent="-266673"/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7E21DA-0161-4953-BFAE-FEC1C9DFBBB3}" type="slidenum">
              <a:rPr lang="en-US"/>
              <a:pPr/>
              <a:t>16</a:t>
            </a:fld>
            <a:endParaRPr lang="en-US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1" y="4416428"/>
            <a:ext cx="5608320" cy="4183063"/>
          </a:xfrm>
        </p:spPr>
        <p:txBody>
          <a:bodyPr lIns="90537" tIns="45268" rIns="90537" bIns="45268"/>
          <a:lstStyle/>
          <a:p>
            <a:pPr marL="267207" indent="-267207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-7 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3434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Calibri, Bold, 20pt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724400"/>
            <a:ext cx="6400800" cy="3810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 </a:t>
            </a:r>
            <a:r>
              <a:rPr lang="en-US" dirty="0" smtClean="0"/>
              <a:t>Calibri</a:t>
            </a:r>
            <a:r>
              <a:rPr lang="en-US" sz="1800" dirty="0" smtClean="0"/>
              <a:t>, 18pt</a:t>
            </a:r>
          </a:p>
          <a:p>
            <a:pPr lvl="0"/>
            <a:endParaRPr lang="en-US" sz="1800" dirty="0" smtClean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371600" y="5486400"/>
            <a:ext cx="6400800" cy="3810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Event – </a:t>
            </a:r>
            <a:r>
              <a:rPr lang="en-US" dirty="0" smtClean="0"/>
              <a:t>Calibri</a:t>
            </a:r>
            <a:r>
              <a:rPr lang="en-US" sz="1800" dirty="0" smtClean="0"/>
              <a:t>, 18pt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791200"/>
            <a:ext cx="6400800" cy="3810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Date of Event – </a:t>
            </a:r>
            <a:r>
              <a:rPr lang="en-US" dirty="0" smtClean="0"/>
              <a:t>Calibri</a:t>
            </a:r>
            <a:r>
              <a:rPr lang="en-US" sz="1800" dirty="0" smtClean="0"/>
              <a:t>, 18pt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371600" y="3581400"/>
            <a:ext cx="64008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Presentation Title – Calibri, Bold, 24pt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42900" y="2057400"/>
            <a:ext cx="8458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Saving Lives. Protecting People.</a:t>
            </a:r>
            <a:b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</a:b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Saving Money through Prevention.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28800" y="6275034"/>
            <a:ext cx="5105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Office of Public Health Preparedness and Response</a:t>
            </a:r>
            <a:endParaRPr lang="en-US" sz="1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28800" y="6465335"/>
            <a:ext cx="5105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dirty="0" smtClean="0">
                <a:solidFill>
                  <a:schemeClr val="bg2"/>
                </a:solidFill>
              </a:rPr>
              <a:t>Division</a:t>
            </a:r>
            <a:r>
              <a:rPr lang="en-US" sz="1000" baseline="0" dirty="0" smtClean="0">
                <a:solidFill>
                  <a:schemeClr val="bg2"/>
                </a:solidFill>
              </a:rPr>
              <a:t> of Strategic National Stockpile</a:t>
            </a:r>
            <a:endParaRPr lang="en-US" sz="10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86676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Calibri,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</a:t>
            </a:r>
            <a:r>
              <a:rPr lang="en-US" dirty="0" smtClean="0"/>
              <a:t>Calibri</a:t>
            </a:r>
            <a:r>
              <a:rPr lang="en-US" sz="1800" dirty="0" smtClean="0"/>
              <a:t>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3600" b="1" baseline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Title of Presentation – Calibri</a:t>
            </a:r>
            <a:br>
              <a:rPr lang="en-US" dirty="0" smtClean="0"/>
            </a:br>
            <a:r>
              <a:rPr lang="en-US" dirty="0" smtClean="0"/>
              <a:t> Bold, 36pt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Content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3600" b="1" baseline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Headline – Calibri, Bold, 36pt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First level – Calibri, Bold, 24pt</a:t>
            </a:r>
          </a:p>
          <a:p>
            <a:pPr lvl="1"/>
            <a:r>
              <a:rPr lang="en-US" dirty="0" smtClean="0"/>
              <a:t>Second level – Calibri, 20pt</a:t>
            </a:r>
          </a:p>
          <a:p>
            <a:pPr lvl="2"/>
            <a:r>
              <a:rPr lang="en-US" dirty="0" smtClean="0"/>
              <a:t>Third level – Calibri, 18pt	</a:t>
            </a:r>
          </a:p>
          <a:p>
            <a:pPr lvl="3"/>
            <a:r>
              <a:rPr lang="en-US" dirty="0" smtClean="0"/>
              <a:t>Fourth level – Calibri, 18pt</a:t>
            </a:r>
          </a:p>
          <a:p>
            <a:pPr lvl="4"/>
            <a:r>
              <a:rPr lang="en-US" dirty="0" smtClean="0"/>
              <a:t>Fifth level – Calibri,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905000" y="5791200"/>
            <a:ext cx="67818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Calibri, 11pt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Section Header</a:t>
            </a:r>
            <a:br>
              <a:rPr lang="en-US" dirty="0" smtClean="0"/>
            </a:br>
            <a:r>
              <a:rPr lang="en-US" dirty="0" smtClean="0"/>
              <a:t>Calibri, bold, 36pt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 – Calibri, 20pt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800" b="1" baseline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Header – Calibri,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First level – Calibri, bold, 24pt</a:t>
            </a:r>
          </a:p>
          <a:p>
            <a:pPr lvl="1"/>
            <a:r>
              <a:rPr lang="en-US" dirty="0" smtClean="0"/>
              <a:t>Second level – Calibri, 20pt</a:t>
            </a:r>
          </a:p>
          <a:p>
            <a:pPr lvl="2"/>
            <a:r>
              <a:rPr lang="en-US" dirty="0" smtClean="0"/>
              <a:t>Third level – Calibri, 18pt	</a:t>
            </a:r>
          </a:p>
          <a:p>
            <a:pPr lvl="3"/>
            <a:r>
              <a:rPr lang="en-US" dirty="0" smtClean="0"/>
              <a:t>Fourth level – Calibri, 18pt</a:t>
            </a:r>
          </a:p>
          <a:p>
            <a:pPr lvl="4"/>
            <a:r>
              <a:rPr lang="en-US" dirty="0" smtClean="0"/>
              <a:t>Fifth level – Calibri, 18pt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Paragraph of type</a:t>
            </a:r>
          </a:p>
          <a:p>
            <a:pPr lvl="0"/>
            <a:r>
              <a:rPr lang="en-US" dirty="0" smtClean="0"/>
              <a:t>Calibri, 14pt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Calibri, 11pt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Photo Title – Calibri, Bold, Shadow, 20pt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Caption or credits for photo – Calibri, 14pt</a:t>
            </a: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9812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 baseline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Closing– Calibri, Bold, 36pt</a:t>
            </a:r>
          </a:p>
        </p:txBody>
      </p:sp>
      <p:sp>
        <p:nvSpPr>
          <p:cNvPr id="9" name="Rectangle 8"/>
          <p:cNvSpPr/>
          <p:nvPr/>
        </p:nvSpPr>
        <p:spPr>
          <a:xfrm>
            <a:off x="1371600" y="4343400"/>
            <a:ext cx="64008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3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For more information please contact Centers for Disease Control and Prevention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71600" y="4706034"/>
            <a:ext cx="594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1600 Clifton Road NE, Atlanta, GA 30333</a:t>
            </a:r>
          </a:p>
          <a:p>
            <a:pPr lvl="0"/>
            <a:r>
              <a:rPr lang="en-US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Telephone, 1-800-CDC-INFO (232-4636)/TTY: 1-888-232-6348</a:t>
            </a:r>
          </a:p>
          <a:p>
            <a:pPr lvl="0"/>
            <a:r>
              <a:rPr lang="en-US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E-mail: cdcinfo@cdc.gov 	Web: www.cdc.gov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71600" y="5421868"/>
            <a:ext cx="594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9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The findings</a:t>
            </a:r>
            <a:r>
              <a:rPr lang="en-US" sz="900" baseline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and conclusions in this report are those of the authors and do not necessarily represent the official position of the Centers for Disease Control and Prevention.</a:t>
            </a:r>
            <a:endParaRPr lang="en-US" sz="9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28800" y="6272784"/>
            <a:ext cx="5120640" cy="2462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0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Office of Public Health Preparedness</a:t>
            </a:r>
            <a:r>
              <a:rPr lang="en-US" sz="1000" baseline="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and Response</a:t>
            </a:r>
            <a:endParaRPr lang="en-US" sz="1000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8800" y="6459379"/>
            <a:ext cx="5120640" cy="2462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0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Division</a:t>
            </a:r>
            <a:r>
              <a:rPr lang="en-US" sz="1000" baseline="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of Strategic National Stockpile</a:t>
            </a:r>
            <a:endParaRPr lang="en-US" sz="1000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-7 closin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914400"/>
            <a:ext cx="8229600" cy="1066800"/>
          </a:xfrm>
          <a:prstGeom prst="rect">
            <a:avLst/>
          </a:prstGeom>
        </p:spPr>
        <p:txBody>
          <a:bodyPr/>
          <a:lstStyle>
            <a:lvl1pPr>
              <a:lnSpc>
                <a:spcPts val="4200"/>
              </a:lnSpc>
              <a:defRPr sz="3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Closing text – Calibri, Bold, 38pt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4267200"/>
            <a:ext cx="82296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3800" b="1" kern="120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For more information please contact Centers for Disease Control and Prevention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1600 Clifton Road NE,  Atlanta,  GA  30333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Telephone: 1-800-CDC-INFO (232-4636)/TTY: 1-888-232-6348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E-mail:  cdcinfo@cdc.gov 	Web:  http://www.cdc.gov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The findings and conclusions in this report are those of the authors and do not necessarily represent the official position of the Centers for Disease Control and Prevention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6275034"/>
            <a:ext cx="5105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Office of Public Health Preparedness and Response</a:t>
            </a:r>
            <a:endParaRPr lang="en-US" sz="1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6465335"/>
            <a:ext cx="5105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dirty="0" smtClean="0">
                <a:solidFill>
                  <a:schemeClr val="bg2"/>
                </a:solidFill>
              </a:rPr>
              <a:t>Division</a:t>
            </a:r>
            <a:r>
              <a:rPr lang="en-US" sz="1000" baseline="0" dirty="0" smtClean="0">
                <a:solidFill>
                  <a:schemeClr val="bg2"/>
                </a:solidFill>
              </a:rPr>
              <a:t> of Strategic National Stockpile</a:t>
            </a:r>
            <a:endParaRPr lang="en-US" sz="10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24589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045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Calibri,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3810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 Calibri, 18pt</a:t>
            </a:r>
          </a:p>
          <a:p>
            <a:pPr lvl="0"/>
            <a:endParaRPr lang="en-US" sz="1800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3600" b="1" baseline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Title of Presentation – Calibri,</a:t>
            </a:r>
            <a:br>
              <a:rPr lang="en-US" dirty="0" smtClean="0"/>
            </a:br>
            <a:r>
              <a:rPr lang="en-US" dirty="0" smtClean="0"/>
              <a:t> Bold, 36pt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828800" y="6272784"/>
            <a:ext cx="5120640" cy="2462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0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Office of Public Health Preparedness</a:t>
            </a:r>
            <a:r>
              <a:rPr lang="en-US" sz="1000" baseline="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and Response</a:t>
            </a:r>
            <a:endParaRPr lang="en-US" sz="1000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28800" y="6459379"/>
            <a:ext cx="5120640" cy="2462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0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Division</a:t>
            </a:r>
            <a:r>
              <a:rPr lang="en-US" sz="1000" baseline="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of Strategic National Stockpile</a:t>
            </a:r>
            <a:endParaRPr lang="en-US" sz="1000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5029200"/>
            <a:ext cx="6400800" cy="3810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Event –Calibri, 18pt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371600" y="5334000"/>
            <a:ext cx="6400800" cy="3810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Date of Event –Calibri, 18pt</a:t>
            </a:r>
          </a:p>
          <a:p>
            <a:pPr lvl="0"/>
            <a:endParaRPr lang="en-US" sz="1800" dirty="0" smtClean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Content w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020762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3600" b="1" baseline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Headline – Calibri, Bold, 36pt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47800"/>
            <a:ext cx="8229600" cy="4343401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First level – Calibri, Bold, 24pt</a:t>
            </a:r>
          </a:p>
          <a:p>
            <a:pPr lvl="1"/>
            <a:r>
              <a:rPr lang="en-US" dirty="0" smtClean="0"/>
              <a:t>Second level – Calibri, 20pt</a:t>
            </a:r>
          </a:p>
          <a:p>
            <a:pPr lvl="2"/>
            <a:r>
              <a:rPr lang="en-US" dirty="0" smtClean="0"/>
              <a:t>Third level – Calibri, 18pt	</a:t>
            </a:r>
          </a:p>
          <a:p>
            <a:pPr lvl="3"/>
            <a:r>
              <a:rPr lang="en-US" dirty="0" smtClean="0"/>
              <a:t>Fourth level – Calibri, 18pt</a:t>
            </a:r>
          </a:p>
          <a:p>
            <a:pPr lvl="4"/>
            <a:r>
              <a:rPr lang="en-US" dirty="0" smtClean="0"/>
              <a:t>Fifth level – Calibri,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Calibri, 11pt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3600" b="1" baseline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Headline – Calibri, Bold, 36pt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800599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First level – Calibri, Bold, 24pt</a:t>
            </a:r>
          </a:p>
          <a:p>
            <a:pPr lvl="1"/>
            <a:r>
              <a:rPr lang="en-US" dirty="0" smtClean="0"/>
              <a:t>Second level – Calibri, 20pt</a:t>
            </a:r>
          </a:p>
          <a:p>
            <a:pPr lvl="2"/>
            <a:r>
              <a:rPr lang="en-US" dirty="0" smtClean="0"/>
              <a:t>Third level – Calibri, 18pt	</a:t>
            </a:r>
          </a:p>
          <a:p>
            <a:pPr lvl="3"/>
            <a:r>
              <a:rPr lang="en-US" dirty="0" smtClean="0"/>
              <a:t>Fourth level – Calibri, 18pt</a:t>
            </a:r>
          </a:p>
          <a:p>
            <a:pPr lvl="4"/>
            <a:r>
              <a:rPr lang="en-US" dirty="0" smtClean="0"/>
              <a:t>Fifth level – Calibri, 18pt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9633473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-7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3600" b="1" baseline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Headline – Calibri, Bold, 36pt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800599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First level – Calibri, Bold, 24pt</a:t>
            </a:r>
          </a:p>
          <a:p>
            <a:pPr lvl="1"/>
            <a:r>
              <a:rPr lang="en-US" dirty="0" smtClean="0"/>
              <a:t>Second level – Calibri, 20pt</a:t>
            </a:r>
          </a:p>
          <a:p>
            <a:pPr lvl="2"/>
            <a:r>
              <a:rPr lang="en-US" dirty="0" smtClean="0"/>
              <a:t>Third level – Calibri, 18pt	</a:t>
            </a:r>
          </a:p>
          <a:p>
            <a:pPr lvl="3"/>
            <a:r>
              <a:rPr lang="en-US" dirty="0" smtClean="0"/>
              <a:t>Fourth level – Calibri, 18pt</a:t>
            </a:r>
          </a:p>
          <a:p>
            <a:pPr lvl="4"/>
            <a:r>
              <a:rPr lang="en-US" dirty="0" smtClean="0"/>
              <a:t>Fifth level – Calibri, 18pt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0400" y="5867400"/>
            <a:ext cx="1768475" cy="64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477689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 Text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096962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3600" b="1" baseline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Headline – Calibri, Bold, 36pt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524000"/>
            <a:ext cx="4038600" cy="4876799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First level – Calibri, Bold, 24pt</a:t>
            </a:r>
          </a:p>
          <a:p>
            <a:pPr lvl="1"/>
            <a:r>
              <a:rPr lang="en-US" dirty="0" smtClean="0"/>
              <a:t>Second level – Calibri, 20pt</a:t>
            </a:r>
          </a:p>
          <a:p>
            <a:pPr lvl="2"/>
            <a:r>
              <a:rPr lang="en-US" dirty="0" smtClean="0"/>
              <a:t>Third level – Calibri, 18pt	</a:t>
            </a:r>
          </a:p>
          <a:p>
            <a:pPr lvl="3"/>
            <a:r>
              <a:rPr lang="en-US" dirty="0" smtClean="0"/>
              <a:t>Fourth level – Calibri, 18pt</a:t>
            </a:r>
          </a:p>
          <a:p>
            <a:pPr lvl="4"/>
            <a:r>
              <a:rPr lang="en-US" dirty="0" smtClean="0"/>
              <a:t>Fifth level – Calibri, 18pt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648200" y="1524000"/>
            <a:ext cx="4038600" cy="4876799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First level – Calibri, Bold, 24pt</a:t>
            </a:r>
          </a:p>
          <a:p>
            <a:pPr lvl="1"/>
            <a:r>
              <a:rPr lang="en-US" dirty="0" smtClean="0"/>
              <a:t>Second level – Calibri, 20pt</a:t>
            </a:r>
          </a:p>
          <a:p>
            <a:pPr lvl="2"/>
            <a:r>
              <a:rPr lang="en-US" dirty="0" smtClean="0"/>
              <a:t>Third level – Calibri, 18pt	</a:t>
            </a:r>
          </a:p>
          <a:p>
            <a:pPr lvl="3"/>
            <a:r>
              <a:rPr lang="en-US" dirty="0" smtClean="0"/>
              <a:t>Fourth level – Calibri, 18pt</a:t>
            </a:r>
          </a:p>
          <a:p>
            <a:pPr lvl="4"/>
            <a:r>
              <a:rPr lang="en-US" dirty="0" smtClean="0"/>
              <a:t>Fifth level – Calibri, 18pt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986071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2344" y="685800"/>
            <a:ext cx="7199312" cy="685800"/>
          </a:xfrm>
          <a:prstGeom prst="rect">
            <a:avLst/>
          </a:prstGeom>
        </p:spPr>
        <p:txBody>
          <a:bodyPr anchor="b"/>
          <a:lstStyle>
            <a:lvl1pPr algn="ctr">
              <a:defRPr sz="3600" b="1" baseline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Photo Title – Calibri, Bold, 36pt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47800"/>
            <a:ext cx="5486400" cy="3200400"/>
          </a:xfrm>
          <a:prstGeom prst="rect">
            <a:avLst/>
          </a:prstGeom>
          <a:ln w="25400">
            <a:solidFill>
              <a:schemeClr val="bg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70207" y="5867400"/>
            <a:ext cx="1768475" cy="646525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914400" y="4800600"/>
            <a:ext cx="7315200" cy="1600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First level – Calibri, Bold, 24pt</a:t>
            </a:r>
          </a:p>
          <a:p>
            <a:pPr lvl="1"/>
            <a:r>
              <a:rPr lang="en-US" dirty="0" smtClean="0"/>
              <a:t>Second level – Calibri, 20pt</a:t>
            </a:r>
          </a:p>
          <a:p>
            <a:pPr lvl="2"/>
            <a:r>
              <a:rPr lang="en-US" dirty="0" smtClean="0"/>
              <a:t>Third level – Calibri, 18pt	</a:t>
            </a:r>
          </a:p>
          <a:p>
            <a:pPr lvl="3"/>
            <a:r>
              <a:rPr lang="en-US" dirty="0" smtClean="0"/>
              <a:t>Fourth level – Calibri, 18pt</a:t>
            </a:r>
          </a:p>
          <a:p>
            <a:pPr lvl="4"/>
            <a:r>
              <a:rPr lang="en-US" dirty="0" smtClean="0"/>
              <a:t>Fifth level – Calibri, 18pt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711894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020762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3600" b="1" baseline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Headline – Calibri, Bold, 36pt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1058790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ta Slide (for content heavy tables and charts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3600" b="1" baseline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Headline – Calibri, Bold, 36pt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First level – Calibri, Bold, 24pt</a:t>
            </a:r>
          </a:p>
          <a:p>
            <a:pPr lvl="1"/>
            <a:r>
              <a:rPr lang="en-US" dirty="0" smtClean="0"/>
              <a:t>Second level – Calibri, 20pt</a:t>
            </a:r>
          </a:p>
          <a:p>
            <a:pPr lvl="2"/>
            <a:r>
              <a:rPr lang="en-US" dirty="0" smtClean="0"/>
              <a:t>Third level – Calibri, 18pt	</a:t>
            </a:r>
          </a:p>
          <a:p>
            <a:pPr lvl="3"/>
            <a:r>
              <a:rPr lang="en-US" dirty="0" smtClean="0"/>
              <a:t>Fourth level – Calibri, 18pt</a:t>
            </a:r>
          </a:p>
          <a:p>
            <a:pPr lvl="4"/>
            <a:r>
              <a:rPr lang="en-US" dirty="0" smtClean="0"/>
              <a:t>Fifth level – Calibri,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Calibri, 11pt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8674100" y="6488668"/>
            <a:ext cx="46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BC27BB4-D755-462B-B7AC-76BB1AE22EBF}" type="slidenum">
              <a:rPr lang="en-US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pPr/>
              <a:t>‹#›</a:t>
            </a:fld>
            <a:endParaRPr lang="en-US" dirty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  <p:sldLayoutId id="2147483804" r:id="rId16"/>
    <p:sldLayoutId id="2147483810" r:id="rId17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dc.gov/phpr/stockpile/stockpile.htm" TargetMode="Externa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1"/>
          </p:nvPr>
        </p:nvSpPr>
        <p:spPr>
          <a:xfrm>
            <a:off x="990600" y="3886200"/>
            <a:ext cx="7010400" cy="457200"/>
          </a:xfrm>
        </p:spPr>
        <p:txBody>
          <a:bodyPr/>
          <a:lstStyle/>
          <a:p>
            <a:r>
              <a:rPr lang="en-US" sz="2400" dirty="0" smtClean="0"/>
              <a:t>Susan Gorman, </a:t>
            </a:r>
            <a:r>
              <a:rPr lang="en-US" sz="2400" dirty="0" err="1" smtClean="0"/>
              <a:t>Pharm.D</a:t>
            </a:r>
            <a:r>
              <a:rPr lang="en-US" sz="2400" dirty="0" smtClean="0"/>
              <a:t>., M.S., DABAT, FAACT</a:t>
            </a:r>
            <a:endParaRPr lang="en-US" sz="24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1371600" y="4953000"/>
            <a:ext cx="6400800" cy="914400"/>
          </a:xfrm>
        </p:spPr>
        <p:txBody>
          <a:bodyPr/>
          <a:lstStyle/>
          <a:p>
            <a:r>
              <a:rPr lang="en-US" dirty="0" smtClean="0"/>
              <a:t>Associate Director for Science , Division of Strategic National Stockpile</a:t>
            </a:r>
          </a:p>
          <a:p>
            <a:r>
              <a:rPr lang="en-US" dirty="0" smtClean="0"/>
              <a:t>Office of Public Health Preparedness and Response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219200"/>
          </a:xfrm>
        </p:spPr>
        <p:txBody>
          <a:bodyPr/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Strategic National Stockpile</a:t>
            </a:r>
            <a:endParaRPr lang="en-US" sz="3600" dirty="0"/>
          </a:p>
        </p:txBody>
      </p:sp>
      <p:sp>
        <p:nvSpPr>
          <p:cNvPr id="121863" name="Rectangle 7"/>
          <p:cNvSpPr>
            <a:spLocks noChangeArrowheads="1"/>
          </p:cNvSpPr>
          <p:nvPr/>
        </p:nvSpPr>
        <p:spPr bwMode="auto">
          <a:xfrm>
            <a:off x="4479925" y="3200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kumimoji="1" lang="en-US" b="0">
              <a:hlinkClick r:id=""/>
            </a:endParaRPr>
          </a:p>
        </p:txBody>
      </p:sp>
      <p:sp>
        <p:nvSpPr>
          <p:cNvPr id="121864" name="Rectangle 8"/>
          <p:cNvSpPr>
            <a:spLocks noChangeArrowheads="1"/>
          </p:cNvSpPr>
          <p:nvPr/>
        </p:nvSpPr>
        <p:spPr bwMode="auto">
          <a:xfrm>
            <a:off x="4479925" y="3200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kumimoji="1" lang="en-US" b="0">
              <a:hlinkClick r:id=""/>
            </a:endParaRPr>
          </a:p>
        </p:txBody>
      </p:sp>
      <p:sp>
        <p:nvSpPr>
          <p:cNvPr id="121865" name="Rectangle 9"/>
          <p:cNvSpPr>
            <a:spLocks noChangeArrowheads="1"/>
          </p:cNvSpPr>
          <p:nvPr/>
        </p:nvSpPr>
        <p:spPr bwMode="auto">
          <a:xfrm>
            <a:off x="4479925" y="3200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kumimoji="1" lang="en-US" b="0">
              <a:hlinkClick r:id=""/>
            </a:endParaRPr>
          </a:p>
        </p:txBody>
      </p:sp>
      <p:grpSp>
        <p:nvGrpSpPr>
          <p:cNvPr id="3" name="Group 2" descr="&quot; &quot;&#10;"/>
          <p:cNvGrpSpPr/>
          <p:nvPr/>
        </p:nvGrpSpPr>
        <p:grpSpPr>
          <a:xfrm>
            <a:off x="630936" y="2133600"/>
            <a:ext cx="7882128" cy="1737360"/>
            <a:chOff x="630936" y="2133600"/>
            <a:chExt cx="7882128" cy="1737360"/>
          </a:xfrm>
        </p:grpSpPr>
        <p:pic>
          <p:nvPicPr>
            <p:cNvPr id="20" name="Picture 15" descr="Photograph of &quot;push packages&quot; of medical supplie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57400" y="2133600"/>
              <a:ext cx="2309660" cy="1737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" name="Picture 16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r="8400"/>
            <a:stretch/>
          </p:blipFill>
          <p:spPr bwMode="auto">
            <a:xfrm>
              <a:off x="6419088" y="2133600"/>
              <a:ext cx="2093976" cy="17373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22" name="Picture 1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0936" y="2133600"/>
              <a:ext cx="1447800" cy="1737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" name="Picture 14"/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4354339" y="2133600"/>
              <a:ext cx="2134853" cy="1737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Rectangle 1"/>
          <p:cNvSpPr/>
          <p:nvPr/>
        </p:nvSpPr>
        <p:spPr>
          <a:xfrm>
            <a:off x="8686800" y="6553200"/>
            <a:ext cx="304800" cy="228600"/>
          </a:xfrm>
          <a:prstGeom prst="rect">
            <a:avLst/>
          </a:prstGeom>
          <a:solidFill>
            <a:srgbClr val="002B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Radiation Specific Countermeasures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599"/>
          </a:xfrm>
        </p:spPr>
        <p:txBody>
          <a:bodyPr/>
          <a:lstStyle/>
          <a:p>
            <a:r>
              <a:rPr lang="en-US" dirty="0" err="1" smtClean="0"/>
              <a:t>Neupogen</a:t>
            </a:r>
            <a:r>
              <a:rPr lang="en-US" dirty="0" smtClean="0"/>
              <a:t> (</a:t>
            </a:r>
            <a:r>
              <a:rPr lang="en-US" dirty="0" err="1" smtClean="0"/>
              <a:t>filgrastim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err="1" smtClean="0"/>
              <a:t>Radiogardase</a:t>
            </a:r>
            <a:r>
              <a:rPr lang="en-US" dirty="0" smtClean="0"/>
              <a:t> (Prussian blue)</a:t>
            </a:r>
            <a:endParaRPr lang="en-US" dirty="0"/>
          </a:p>
          <a:p>
            <a:r>
              <a:rPr lang="en-US" dirty="0" smtClean="0"/>
              <a:t>Calcium &amp; Zinc DTPA</a:t>
            </a:r>
          </a:p>
          <a:p>
            <a:pPr algn="ctr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Other </a:t>
            </a:r>
            <a:r>
              <a:rPr lang="en-US" sz="3200" dirty="0">
                <a:solidFill>
                  <a:schemeClr val="bg1"/>
                </a:solidFill>
              </a:rPr>
              <a:t>Related </a:t>
            </a:r>
            <a:r>
              <a:rPr lang="en-US" sz="3200" dirty="0" smtClean="0">
                <a:solidFill>
                  <a:schemeClr val="bg1"/>
                </a:solidFill>
              </a:rPr>
              <a:t>Countermeasures</a:t>
            </a:r>
            <a:endParaRPr lang="en-US" dirty="0" smtClean="0"/>
          </a:p>
          <a:p>
            <a:r>
              <a:rPr lang="en-US" dirty="0" smtClean="0"/>
              <a:t>Anti-emetics</a:t>
            </a:r>
          </a:p>
          <a:p>
            <a:r>
              <a:rPr lang="en-US" dirty="0" smtClean="0"/>
              <a:t>Antimicrobials</a:t>
            </a:r>
            <a:r>
              <a:rPr lang="en-US" dirty="0"/>
              <a:t>, antifungals, antivirals</a:t>
            </a:r>
          </a:p>
          <a:p>
            <a:r>
              <a:rPr lang="en-US" dirty="0"/>
              <a:t>Seizure control, pain control</a:t>
            </a:r>
          </a:p>
          <a:p>
            <a:r>
              <a:rPr lang="en-US" dirty="0"/>
              <a:t>Vasopressors</a:t>
            </a:r>
          </a:p>
          <a:p>
            <a:r>
              <a:rPr lang="en-US" dirty="0"/>
              <a:t>Sedatives/paralytics for intubation/ventilator support</a:t>
            </a:r>
          </a:p>
          <a:p>
            <a:endParaRPr lang="en-US" dirty="0"/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1993586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Burn/Blast/Trauma Countermeasures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Bandages, sterile dressings</a:t>
            </a:r>
            <a:endParaRPr lang="en-US" dirty="0"/>
          </a:p>
          <a:p>
            <a:r>
              <a:rPr lang="en-US" dirty="0" err="1" smtClean="0"/>
              <a:t>Silvadene</a:t>
            </a:r>
            <a:r>
              <a:rPr lang="en-US" dirty="0" smtClean="0"/>
              <a:t> cream, bacitracin ointment</a:t>
            </a:r>
            <a:endParaRPr lang="en-US" dirty="0"/>
          </a:p>
          <a:p>
            <a:r>
              <a:rPr lang="en-US" dirty="0" smtClean="0"/>
              <a:t>Sutures/needles</a:t>
            </a:r>
          </a:p>
          <a:p>
            <a:r>
              <a:rPr lang="en-US" dirty="0" smtClean="0"/>
              <a:t>Sterile laceration repair kits</a:t>
            </a:r>
          </a:p>
          <a:p>
            <a:r>
              <a:rPr lang="en-US" dirty="0" smtClean="0"/>
              <a:t>Sterile skin staplers</a:t>
            </a:r>
          </a:p>
          <a:p>
            <a:r>
              <a:rPr lang="en-US" dirty="0" err="1" smtClean="0"/>
              <a:t>Fluoroscein</a:t>
            </a:r>
            <a:r>
              <a:rPr lang="en-US" dirty="0" smtClean="0"/>
              <a:t> dye strips</a:t>
            </a:r>
          </a:p>
          <a:p>
            <a:r>
              <a:rPr lang="en-US" dirty="0" smtClean="0"/>
              <a:t>1% </a:t>
            </a:r>
            <a:r>
              <a:rPr lang="en-US" dirty="0" err="1" smtClean="0"/>
              <a:t>lidocaine</a:t>
            </a:r>
            <a:r>
              <a:rPr lang="en-US" dirty="0" smtClean="0"/>
              <a:t> with and without epinephrine</a:t>
            </a:r>
          </a:p>
          <a:p>
            <a:r>
              <a:rPr lang="en-US" dirty="0" err="1" smtClean="0"/>
              <a:t>Opthalmic</a:t>
            </a:r>
            <a:r>
              <a:rPr lang="en-US" dirty="0" smtClean="0"/>
              <a:t> antibiotic ointment</a:t>
            </a:r>
          </a:p>
          <a:p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4405366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IV Administration Supplies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Alcohol pads</a:t>
            </a:r>
            <a:endParaRPr lang="en-US" dirty="0"/>
          </a:p>
          <a:p>
            <a:r>
              <a:rPr lang="en-US" dirty="0" smtClean="0"/>
              <a:t>Gloves	</a:t>
            </a:r>
            <a:endParaRPr lang="en-US" dirty="0"/>
          </a:p>
          <a:p>
            <a:r>
              <a:rPr lang="en-US" dirty="0" smtClean="0"/>
              <a:t>IV administration sets</a:t>
            </a:r>
          </a:p>
          <a:p>
            <a:r>
              <a:rPr lang="en-US" dirty="0" smtClean="0"/>
              <a:t>IV fluids</a:t>
            </a:r>
          </a:p>
          <a:p>
            <a:r>
              <a:rPr lang="en-US" dirty="0" smtClean="0"/>
              <a:t>Syringes/needles</a:t>
            </a:r>
          </a:p>
          <a:p>
            <a:r>
              <a:rPr lang="en-US" dirty="0" smtClean="0"/>
              <a:t>Intermittent injection sites</a:t>
            </a:r>
          </a:p>
          <a:p>
            <a:r>
              <a:rPr lang="en-US" dirty="0" smtClean="0"/>
              <a:t>Sodium chloride flushes</a:t>
            </a:r>
          </a:p>
          <a:p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5191953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Airway Maintenance Supplies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Manual pulmonary resuscitators/CO2 detectors</a:t>
            </a:r>
            <a:endParaRPr lang="en-US" dirty="0"/>
          </a:p>
          <a:p>
            <a:r>
              <a:rPr lang="en-US" dirty="0" smtClean="0"/>
              <a:t>Laryngoscopes	</a:t>
            </a:r>
            <a:endParaRPr lang="en-US" dirty="0"/>
          </a:p>
          <a:p>
            <a:r>
              <a:rPr lang="en-US" dirty="0" err="1" smtClean="0"/>
              <a:t>Oropharyngeal</a:t>
            </a:r>
            <a:r>
              <a:rPr lang="en-US" dirty="0" smtClean="0"/>
              <a:t> airways</a:t>
            </a:r>
          </a:p>
          <a:p>
            <a:r>
              <a:rPr lang="en-US" dirty="0" smtClean="0"/>
              <a:t>Endotracheal tubes/</a:t>
            </a:r>
            <a:r>
              <a:rPr lang="en-US" dirty="0" err="1" smtClean="0"/>
              <a:t>stylettes</a:t>
            </a:r>
            <a:endParaRPr lang="en-US" dirty="0" smtClean="0"/>
          </a:p>
          <a:p>
            <a:r>
              <a:rPr lang="en-US" dirty="0" smtClean="0"/>
              <a:t>Oxygen masks/tubing/nasal cannulas</a:t>
            </a:r>
          </a:p>
          <a:p>
            <a:r>
              <a:rPr lang="en-US" dirty="0" smtClean="0"/>
              <a:t>Suction catheters/units</a:t>
            </a:r>
          </a:p>
          <a:p>
            <a:r>
              <a:rPr lang="en-US" dirty="0" smtClean="0"/>
              <a:t>Ventilators and ancillary supplies</a:t>
            </a:r>
          </a:p>
          <a:p>
            <a:endParaRPr lang="en-US" dirty="0" smtClean="0"/>
          </a:p>
          <a:p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9538392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Formulary Development:</a:t>
            </a:r>
            <a:br>
              <a:rPr lang="en-US" dirty="0" smtClean="0"/>
            </a:br>
            <a:r>
              <a:rPr lang="en-US" sz="3200" dirty="0" smtClean="0"/>
              <a:t>Acquisition Considerations</a:t>
            </a:r>
            <a:endParaRPr lang="en-US" sz="2800" dirty="0"/>
          </a:p>
        </p:txBody>
      </p:sp>
      <p:sp>
        <p:nvSpPr>
          <p:cNvPr id="326658" name="Rectangle 2"/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457200" y="1371600"/>
            <a:ext cx="8229600" cy="4800600"/>
          </a:xfrm>
          <a:prstGeom prst="rect">
            <a:avLst/>
          </a:prstGeom>
          <a:noFill/>
          <a:ln/>
        </p:spPr>
        <p:txBody>
          <a:bodyPr lIns="91440" tIns="182880" anchor="t"/>
          <a:lstStyle/>
          <a:p>
            <a:pPr>
              <a:spcBef>
                <a:spcPts val="0"/>
              </a:spcBef>
              <a:buClr>
                <a:schemeClr val="bg1"/>
              </a:buClr>
              <a:buSzPct val="70000"/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bg2"/>
                </a:solidFill>
              </a:rPr>
              <a:t>R = rotation capabilities-can drugs be rotated?</a:t>
            </a:r>
          </a:p>
          <a:p>
            <a:pPr>
              <a:spcBef>
                <a:spcPts val="0"/>
              </a:spcBef>
              <a:buClr>
                <a:schemeClr val="bg1"/>
              </a:buClr>
              <a:buSzPct val="70000"/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bg2"/>
                </a:solidFill>
              </a:rPr>
              <a:t>E = effectiveness of drugs for a particular disease</a:t>
            </a:r>
          </a:p>
          <a:p>
            <a:pPr>
              <a:spcBef>
                <a:spcPts val="0"/>
              </a:spcBef>
              <a:buClr>
                <a:schemeClr val="bg1"/>
              </a:buClr>
              <a:buSzPct val="70000"/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bg2"/>
                </a:solidFill>
              </a:rPr>
              <a:t>A = availability of items</a:t>
            </a:r>
          </a:p>
          <a:p>
            <a:pPr>
              <a:spcBef>
                <a:spcPts val="0"/>
              </a:spcBef>
              <a:buClr>
                <a:schemeClr val="bg1"/>
              </a:buClr>
              <a:buSzPct val="70000"/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bg2"/>
                </a:solidFill>
              </a:rPr>
              <a:t>S = storage considerations </a:t>
            </a:r>
          </a:p>
          <a:p>
            <a:pPr>
              <a:spcBef>
                <a:spcPts val="0"/>
              </a:spcBef>
              <a:buClr>
                <a:schemeClr val="bg1"/>
              </a:buClr>
              <a:buSzPct val="70000"/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bg2"/>
                </a:solidFill>
              </a:rPr>
              <a:t>O = operational considerations</a:t>
            </a:r>
          </a:p>
          <a:p>
            <a:pPr>
              <a:spcBef>
                <a:spcPts val="0"/>
              </a:spcBef>
              <a:buClr>
                <a:schemeClr val="bg1"/>
              </a:buClr>
              <a:buSzPct val="70000"/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bg2"/>
                </a:solidFill>
              </a:rPr>
              <a:t>N = need for ancillary supplies</a:t>
            </a:r>
          </a:p>
        </p:txBody>
      </p:sp>
      <p:pic>
        <p:nvPicPr>
          <p:cNvPr id="326659" name="Picture 3" descr="&quot; &quot;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859024" y="4059936"/>
            <a:ext cx="2816352" cy="1956816"/>
          </a:xfrm>
          <a:noFill/>
          <a:ln/>
        </p:spPr>
      </p:pic>
      <p:pic>
        <p:nvPicPr>
          <p:cNvPr id="326660" name="Picture 4" descr="&quot; &quot;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5638800" y="4062412"/>
            <a:ext cx="2870200" cy="1957388"/>
          </a:xfrm>
          <a:prstGeom prst="rect">
            <a:avLst/>
          </a:prstGeom>
          <a:noFill/>
          <a:ln/>
        </p:spPr>
      </p:pic>
      <p:pic>
        <p:nvPicPr>
          <p:cNvPr id="3074" name="Picture 2" descr="&quot; &quot;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9600" y="4062984"/>
            <a:ext cx="2242448" cy="1956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868196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Emergency Response Concept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Provide threat-appropriate delivery mechanism</a:t>
            </a:r>
          </a:p>
          <a:p>
            <a:r>
              <a:rPr lang="en-US" sz="2200" dirty="0" smtClean="0"/>
              <a:t>Provide rapid delivery of a broad spectrum of support for an ill-defined threat in the early hours of an event</a:t>
            </a:r>
          </a:p>
          <a:p>
            <a:r>
              <a:rPr lang="en-US" sz="2200" dirty="0" smtClean="0"/>
              <a:t>Provide specific materiel when a threat is known </a:t>
            </a:r>
          </a:p>
          <a:p>
            <a:r>
              <a:rPr lang="en-US" sz="2200" dirty="0" smtClean="0"/>
              <a:t>Provide technical assistance to receive and effectively distribute Strategic National Stockpile materiel</a:t>
            </a:r>
          </a:p>
          <a:p>
            <a:endParaRPr lang="en-US" dirty="0"/>
          </a:p>
        </p:txBody>
      </p:sp>
      <p:pic>
        <p:nvPicPr>
          <p:cNvPr id="5" name="Picture 4" descr="TARU plane&#10;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00600" y="1523999"/>
            <a:ext cx="3657600" cy="460009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303332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000" dirty="0"/>
              <a:t>Broad Spectrum Support:</a:t>
            </a:r>
            <a:br>
              <a:rPr lang="en-US" sz="3000" dirty="0"/>
            </a:br>
            <a:r>
              <a:rPr lang="en-US" sz="3000" dirty="0"/>
              <a:t>12-hour Push Packages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Pre-packed and configured materiel assembled in transport-ready containers (50 </a:t>
            </a:r>
            <a:r>
              <a:rPr lang="en-US" sz="2200" dirty="0" smtClean="0"/>
              <a:t>tons</a:t>
            </a:r>
            <a:r>
              <a:rPr lang="en-US" sz="2200" dirty="0"/>
              <a:t>)</a:t>
            </a:r>
          </a:p>
          <a:p>
            <a:r>
              <a:rPr lang="en-US" sz="2200" dirty="0" smtClean="0"/>
              <a:t>Pre-positioned </a:t>
            </a:r>
            <a:r>
              <a:rPr lang="en-US" sz="2200" dirty="0"/>
              <a:t>in secure facilities near major transportation hubs</a:t>
            </a:r>
          </a:p>
          <a:p>
            <a:r>
              <a:rPr lang="en-US" sz="2200" dirty="0" smtClean="0"/>
              <a:t>Delivered </a:t>
            </a:r>
            <a:r>
              <a:rPr lang="en-US" sz="2200" dirty="0"/>
              <a:t>rapidly by commercial transport partners</a:t>
            </a:r>
          </a:p>
          <a:p>
            <a:r>
              <a:rPr lang="en-US" sz="2200" dirty="0" smtClean="0"/>
              <a:t>Color </a:t>
            </a:r>
            <a:r>
              <a:rPr lang="en-US" sz="2200" dirty="0"/>
              <a:t>coded and numbered containers for rapid identification by state and local authorities</a:t>
            </a:r>
          </a:p>
          <a:p>
            <a:pPr>
              <a:buClr>
                <a:srgbClr val="FFFF66"/>
              </a:buClr>
              <a:buFont typeface="Arial" charset="0"/>
              <a:buChar char="■"/>
            </a:pP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7" name="Group 6" descr="&quot; &quot;"/>
          <p:cNvGrpSpPr/>
          <p:nvPr/>
        </p:nvGrpSpPr>
        <p:grpSpPr>
          <a:xfrm>
            <a:off x="859955" y="4343400"/>
            <a:ext cx="7424091" cy="1828800"/>
            <a:chOff x="944880" y="4343400"/>
            <a:chExt cx="7424091" cy="1828800"/>
          </a:xfrm>
        </p:grpSpPr>
        <p:pic>
          <p:nvPicPr>
            <p:cNvPr id="4" name="Picture 4" descr="loading cont on truck ra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73950" y="4343400"/>
              <a:ext cx="2543260" cy="1828800"/>
            </a:xfrm>
            <a:prstGeom prst="rect">
              <a:avLst/>
            </a:prstGeom>
            <a:noFill/>
            <a:ln w="3175">
              <a:solidFill>
                <a:schemeClr val="accent6"/>
              </a:solidFill>
              <a:miter lim="800000"/>
              <a:headEnd/>
              <a:tailEnd/>
            </a:ln>
          </p:spPr>
        </p:pic>
        <p:pic>
          <p:nvPicPr>
            <p:cNvPr id="5" name="Picture 5" descr="kloaderplan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17211" y="4343400"/>
              <a:ext cx="2451760" cy="1828800"/>
            </a:xfrm>
            <a:prstGeom prst="rect">
              <a:avLst/>
            </a:prstGeom>
            <a:noFill/>
            <a:ln w="3175">
              <a:solidFill>
                <a:schemeClr val="accent6"/>
              </a:solidFill>
              <a:miter lim="800000"/>
              <a:headEnd/>
              <a:tailEnd/>
            </a:ln>
          </p:spPr>
        </p:pic>
        <p:pic>
          <p:nvPicPr>
            <p:cNvPr id="5123" name="Picture 3" descr="\\nmtc-t100-srv3\t100srv3\DSNS_Share\Division Communication Staff\LIBRARY\PICTURES\Picture Library\best SNS photos\push package (sig photo) no people large.jp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880" y="4343400"/>
              <a:ext cx="2438400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41354161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Strategic National Stockpile</a:t>
            </a:r>
            <a:br>
              <a:rPr lang="en-US" dirty="0" smtClean="0"/>
            </a:br>
            <a:r>
              <a:rPr lang="en-US" dirty="0" smtClean="0"/>
              <a:t>Managed Inventory </a:t>
            </a:r>
            <a:endParaRPr lang="en-US" dirty="0"/>
          </a:p>
        </p:txBody>
      </p:sp>
      <p:sp>
        <p:nvSpPr>
          <p:cNvPr id="178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Stockpile Managed </a:t>
            </a:r>
            <a:r>
              <a:rPr lang="en-US" dirty="0" smtClean="0"/>
              <a:t>Inventory</a:t>
            </a:r>
          </a:p>
          <a:p>
            <a:pPr lvl="1"/>
            <a:r>
              <a:rPr lang="en-US" dirty="0" smtClean="0"/>
              <a:t>Held in a 3PL (third party logistics) model</a:t>
            </a:r>
          </a:p>
          <a:p>
            <a:pPr lvl="1"/>
            <a:r>
              <a:rPr lang="en-US" dirty="0" smtClean="0"/>
              <a:t>Appropriate where rapid </a:t>
            </a:r>
            <a:r>
              <a:rPr lang="en-US" dirty="0"/>
              <a:t>response or quantities of commercially available material exceeds supply chain capability</a:t>
            </a:r>
          </a:p>
          <a:p>
            <a:pPr lvl="1"/>
            <a:r>
              <a:rPr lang="en-US" dirty="0" smtClean="0"/>
              <a:t>Appropriate where countermeasures are not commercially available</a:t>
            </a:r>
            <a:endParaRPr lang="en-US" dirty="0"/>
          </a:p>
          <a:p>
            <a:r>
              <a:rPr lang="en-US" dirty="0" smtClean="0"/>
              <a:t>Vendor </a:t>
            </a:r>
            <a:r>
              <a:rPr lang="en-US" dirty="0"/>
              <a:t>Managed </a:t>
            </a:r>
            <a:r>
              <a:rPr lang="en-US" dirty="0" smtClean="0"/>
              <a:t>Inventory</a:t>
            </a:r>
          </a:p>
          <a:p>
            <a:pPr lvl="1"/>
            <a:r>
              <a:rPr lang="en-US" dirty="0" smtClean="0"/>
              <a:t>Appropriate where supply chain capability is not exceeded by time or quantity required</a:t>
            </a:r>
          </a:p>
          <a:p>
            <a:pPr>
              <a:buClr>
                <a:srgbClr val="FFFF66"/>
              </a:buClr>
              <a:buFont typeface="Arial" charset="0"/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2245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Forward Placed Caches:</a:t>
            </a:r>
            <a:br>
              <a:rPr lang="en-US" dirty="0"/>
            </a:br>
            <a:r>
              <a:rPr lang="en-US" dirty="0"/>
              <a:t>CHEMPACK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Chemical nerve agent antidotes require administration too rapidly to centrally manage and move as needed</a:t>
            </a:r>
          </a:p>
          <a:p>
            <a:r>
              <a:rPr lang="en-US" dirty="0" smtClean="0"/>
              <a:t>Nationwide “joint venture” program</a:t>
            </a:r>
          </a:p>
          <a:p>
            <a:r>
              <a:rPr lang="en-US" dirty="0" smtClean="0"/>
              <a:t>Forward placement of nerve agent antidotes</a:t>
            </a:r>
          </a:p>
          <a:p>
            <a:r>
              <a:rPr lang="en-US" dirty="0" smtClean="0"/>
              <a:t>Integrated into local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Hazardous Material response</a:t>
            </a:r>
          </a:p>
          <a:p>
            <a:r>
              <a:rPr lang="en-US" dirty="0" smtClean="0"/>
              <a:t>Containerized storage</a:t>
            </a:r>
          </a:p>
          <a:p>
            <a:r>
              <a:rPr lang="en-US" dirty="0" smtClean="0"/>
              <a:t>Remote monitoring</a:t>
            </a:r>
          </a:p>
          <a:p>
            <a:r>
              <a:rPr lang="en-US" dirty="0" smtClean="0"/>
              <a:t>Uniform Formulary</a:t>
            </a:r>
          </a:p>
          <a:p>
            <a:r>
              <a:rPr lang="en-US" dirty="0" smtClean="0"/>
              <a:t>Two configurations</a:t>
            </a:r>
          </a:p>
          <a:p>
            <a:pPr>
              <a:buClr>
                <a:srgbClr val="FFFF66"/>
              </a:buClr>
              <a:buFont typeface="Arial" charset="0"/>
              <a:buChar char="■"/>
            </a:pP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174084" name="Picture 4" descr="chemp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352800"/>
            <a:ext cx="3429000" cy="2971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686285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457200" y="6132576"/>
            <a:ext cx="8229600" cy="609600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en-US" sz="1800" dirty="0" smtClean="0">
                <a:solidFill>
                  <a:schemeClr val="tx2"/>
                </a:solidFill>
              </a:rPr>
              <a:t>&gt;1,900 CHEMPACK  containers in &gt;1,300 cache sites</a:t>
            </a:r>
          </a:p>
          <a:p>
            <a:pPr algn="ctr">
              <a:buNone/>
            </a:pPr>
            <a:r>
              <a:rPr lang="en-US" sz="1800" dirty="0" smtClean="0">
                <a:solidFill>
                  <a:schemeClr val="tx2"/>
                </a:solidFill>
              </a:rPr>
              <a:t>&gt;90% of US Population within a 1 hour response</a:t>
            </a:r>
          </a:p>
        </p:txBody>
      </p:sp>
      <p:pic>
        <p:nvPicPr>
          <p:cNvPr id="202754" name="Picture 2" descr="2008 Fielded CHEMPACK Cache locations on a US map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685800" y="298326"/>
            <a:ext cx="7772400" cy="58738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6866306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The</a:t>
            </a:r>
            <a:br>
              <a:rPr lang="en-US" dirty="0" smtClean="0"/>
            </a:br>
            <a:r>
              <a:rPr lang="en-US" dirty="0" smtClean="0"/>
              <a:t>Strategic National Stockpile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599"/>
          </a:xfrm>
        </p:spPr>
        <p:txBody>
          <a:bodyPr/>
          <a:lstStyle/>
          <a:p>
            <a:r>
              <a:rPr lang="en-US" sz="2800" dirty="0" smtClean="0"/>
              <a:t>The nation’s </a:t>
            </a:r>
            <a:r>
              <a:rPr lang="en-US" sz="2800" dirty="0"/>
              <a:t>repository of antibiotics, chemical antidotes, antitoxins, vaccines, antiviral drugs and other life-saving medical materiel designed to supplement and re-supply state and local public health agencies in the event of an emergency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Managed by Office of Public Health Preparedness and Response’s (OPHPR) Division of Strategic National Stockpile (DSNS)</a:t>
            </a:r>
          </a:p>
          <a:p>
            <a:pPr lvl="1"/>
            <a:r>
              <a:rPr lang="en-US" sz="2400" dirty="0" smtClean="0"/>
              <a:t>Mission:  </a:t>
            </a:r>
            <a:r>
              <a:rPr lang="en-US" sz="2400" dirty="0"/>
              <a:t>Prepare and support partners and provide the right resources at the right time to secure the nation’s health. </a:t>
            </a:r>
          </a:p>
        </p:txBody>
      </p:sp>
    </p:spTree>
    <p:extLst>
      <p:ext uri="{BB962C8B-B14F-4D97-AF65-F5344CB8AC3E}">
        <p14:creationId xmlns:p14="http://schemas.microsoft.com/office/powerpoint/2010/main" xmlns="" val="5653136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91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DTPA Forward Placement Project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1"/>
            <a:ext cx="8229600" cy="2743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Voluntary program to protect major US cities</a:t>
            </a:r>
          </a:p>
          <a:p>
            <a:r>
              <a:rPr lang="en-US" dirty="0" smtClean="0"/>
              <a:t>Integrated into local RDD response </a:t>
            </a:r>
          </a:p>
          <a:p>
            <a:r>
              <a:rPr lang="en-US" dirty="0" smtClean="0"/>
              <a:t>Local storage and control</a:t>
            </a:r>
          </a:p>
          <a:p>
            <a:r>
              <a:rPr lang="en-US" dirty="0" smtClean="0"/>
              <a:t>Calcium &amp; Zinc DTPA</a:t>
            </a:r>
          </a:p>
          <a:p>
            <a:r>
              <a:rPr lang="en-US" dirty="0" smtClean="0"/>
              <a:t>Permits rapid </a:t>
            </a:r>
            <a:r>
              <a:rPr lang="en-US" dirty="0" err="1" smtClean="0"/>
              <a:t>chelation</a:t>
            </a:r>
            <a:r>
              <a:rPr lang="en-US" dirty="0" smtClean="0"/>
              <a:t> of internal contamination with plutonium, americium, or curium. </a:t>
            </a:r>
          </a:p>
          <a:p>
            <a:pPr>
              <a:buClr>
                <a:srgbClr val="FFFF66"/>
              </a:buClr>
              <a:buFont typeface="Arial" charset="0"/>
              <a:buNone/>
            </a:pPr>
            <a:endParaRPr lang="en-US" sz="2400" dirty="0"/>
          </a:p>
        </p:txBody>
      </p:sp>
      <p:pic>
        <p:nvPicPr>
          <p:cNvPr id="188423" name="Picture 7" descr="cazndtp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4025" y="3968496"/>
            <a:ext cx="5695950" cy="24411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569820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Federal Medical Stations (FMS)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962400" cy="4965699"/>
          </a:xfrm>
        </p:spPr>
        <p:txBody>
          <a:bodyPr/>
          <a:lstStyle/>
          <a:p>
            <a:pPr marL="342900" indent="-342900">
              <a:buClr>
                <a:schemeClr val="bg1"/>
              </a:buClr>
              <a:buSzPct val="70000"/>
              <a:buFont typeface="Wingdings" pitchFamily="2" charset="2"/>
              <a:buChar char="q"/>
            </a:pPr>
            <a:r>
              <a:rPr lang="en-US" sz="2400" b="1" dirty="0" smtClean="0"/>
              <a:t>Modular deployable medical surge support caches </a:t>
            </a:r>
          </a:p>
          <a:p>
            <a:pPr marL="342900" indent="-342900">
              <a:buClr>
                <a:schemeClr val="bg1"/>
              </a:buClr>
              <a:buSzPct val="70000"/>
              <a:buFont typeface="Wingdings" pitchFamily="2" charset="2"/>
              <a:buChar char="q"/>
            </a:pPr>
            <a:r>
              <a:rPr lang="en-US" sz="2400" b="1" dirty="0" smtClean="0"/>
              <a:t>250 Beds per “station”</a:t>
            </a:r>
          </a:p>
          <a:p>
            <a:pPr marL="342900" indent="-342900">
              <a:buClr>
                <a:schemeClr val="bg1"/>
              </a:buClr>
              <a:buSzPct val="70000"/>
              <a:buFont typeface="Wingdings" pitchFamily="2" charset="2"/>
              <a:buChar char="q"/>
            </a:pPr>
            <a:r>
              <a:rPr lang="en-US" sz="2400" b="1" dirty="0" smtClean="0"/>
              <a:t>Medical supplies, pharmaceuticals and equipment for 3 days</a:t>
            </a:r>
          </a:p>
          <a:p>
            <a:pPr marL="342900" indent="-342900">
              <a:buClr>
                <a:schemeClr val="bg1"/>
              </a:buClr>
              <a:buSzPct val="70000"/>
              <a:buFont typeface="Wingdings" pitchFamily="2" charset="2"/>
              <a:buChar char="q"/>
            </a:pPr>
            <a:r>
              <a:rPr lang="en-US" sz="2400" b="1" dirty="0" smtClean="0"/>
              <a:t>Designed for non-acute care</a:t>
            </a:r>
          </a:p>
          <a:p>
            <a:pPr marL="342900" indent="-342900">
              <a:buClr>
                <a:schemeClr val="bg1"/>
              </a:buClr>
              <a:buSzPct val="70000"/>
              <a:buFont typeface="Wingdings" pitchFamily="2" charset="2"/>
              <a:buChar char="q"/>
            </a:pPr>
            <a:r>
              <a:rPr lang="en-US" sz="2400" b="1" dirty="0" smtClean="0"/>
              <a:t>Configured for rapid movement</a:t>
            </a:r>
          </a:p>
        </p:txBody>
      </p:sp>
      <p:pic>
        <p:nvPicPr>
          <p:cNvPr id="7" name="Picture 6" descr="co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9000" y="381000"/>
            <a:ext cx="3987800" cy="2990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" name="Picture 5" descr="Staging FC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9000" y="3408017"/>
            <a:ext cx="3987800" cy="29927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7814014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DSNS Deployable Teams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800599"/>
          </a:xfrm>
        </p:spPr>
        <p:txBody>
          <a:bodyPr/>
          <a:lstStyle/>
          <a:p>
            <a:r>
              <a:rPr lang="en-US" sz="2800" dirty="0" smtClean="0"/>
              <a:t>Stockpile Services Advance Group (SSAG)</a:t>
            </a:r>
          </a:p>
          <a:p>
            <a:pPr lvl="1"/>
            <a:r>
              <a:rPr lang="en-US" sz="2400" dirty="0" smtClean="0"/>
              <a:t>Experts on SNS response and state/local capability</a:t>
            </a:r>
          </a:p>
          <a:p>
            <a:pPr lvl="1"/>
            <a:r>
              <a:rPr lang="en-US" sz="2400" dirty="0" smtClean="0"/>
              <a:t>Provides short-term technical assistance</a:t>
            </a:r>
          </a:p>
          <a:p>
            <a:pPr lvl="1"/>
            <a:r>
              <a:rPr lang="en-US" sz="2400" dirty="0" smtClean="0"/>
              <a:t>Members represent DSNS at Emergency Operations Center (EOC), IRCT, etc.</a:t>
            </a:r>
          </a:p>
          <a:p>
            <a:r>
              <a:rPr lang="en-US" sz="2800" dirty="0" smtClean="0"/>
              <a:t>Receiving, Staging and Storing (RSS) Task Force</a:t>
            </a:r>
          </a:p>
          <a:p>
            <a:pPr lvl="1"/>
            <a:r>
              <a:rPr lang="en-US" sz="2400" dirty="0" smtClean="0"/>
              <a:t>Assists with receipt, staging, onward movement and re-supply</a:t>
            </a:r>
          </a:p>
          <a:p>
            <a:r>
              <a:rPr lang="en-US" sz="2800" dirty="0" smtClean="0"/>
              <a:t>Federal Medical Station (FMS) Strike Team</a:t>
            </a:r>
          </a:p>
          <a:p>
            <a:pPr lvl="1"/>
            <a:r>
              <a:rPr lang="en-US" sz="2400" dirty="0" smtClean="0"/>
              <a:t>Helps state/local officials set up, re-supply and recover</a:t>
            </a:r>
          </a:p>
        </p:txBody>
      </p:sp>
    </p:spTree>
    <p:extLst>
      <p:ext uri="{BB962C8B-B14F-4D97-AF65-F5344CB8AC3E}">
        <p14:creationId xmlns:p14="http://schemas.microsoft.com/office/powerpoint/2010/main" xmlns="" val="33749573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000" dirty="0" smtClean="0"/>
              <a:t>DSNS Provides Technical Assistance</a:t>
            </a:r>
            <a:endParaRPr lang="en-US" sz="3000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 Event</a:t>
            </a:r>
          </a:p>
          <a:p>
            <a:pPr lvl="1"/>
            <a:r>
              <a:rPr lang="en-US" dirty="0" smtClean="0"/>
              <a:t>Version 10.02: Receiving, Distributing and Dispensing Strategic National Stockpile Assets</a:t>
            </a:r>
          </a:p>
          <a:p>
            <a:pPr lvl="1"/>
            <a:r>
              <a:rPr lang="en-US" dirty="0" smtClean="0"/>
              <a:t>Cities Readiness Initiative (CRI)</a:t>
            </a:r>
          </a:p>
          <a:p>
            <a:pPr lvl="1"/>
            <a:r>
              <a:rPr lang="en-US" dirty="0" smtClean="0"/>
              <a:t>Technical assistance to the 62 state, locality, and U.S. insular area public health departments funded by CDC’s Public Health Emergency Preparedness cooperative agreement</a:t>
            </a:r>
          </a:p>
          <a:p>
            <a:pPr lvl="1"/>
            <a:r>
              <a:rPr lang="en-US" dirty="0" smtClean="0"/>
              <a:t>State and local exercise support and evaluations</a:t>
            </a:r>
          </a:p>
          <a:p>
            <a:pPr lvl="1"/>
            <a:r>
              <a:rPr lang="en-US" dirty="0" smtClean="0"/>
              <a:t>Classroom instruction</a:t>
            </a:r>
          </a:p>
          <a:p>
            <a:pPr lvl="1"/>
            <a:r>
              <a:rPr lang="en-US" dirty="0" smtClean="0"/>
              <a:t>Satellite Educational Broadcasts </a:t>
            </a:r>
          </a:p>
          <a:p>
            <a:pPr lvl="1"/>
            <a:r>
              <a:rPr lang="en-US" dirty="0" smtClean="0"/>
              <a:t>Pilot program for Strategic National Stockpile field staff</a:t>
            </a:r>
          </a:p>
          <a:p>
            <a:r>
              <a:rPr lang="en-US" dirty="0" smtClean="0"/>
              <a:t>Post Event</a:t>
            </a:r>
          </a:p>
          <a:p>
            <a:pPr lvl="1"/>
            <a:r>
              <a:rPr lang="en-US" dirty="0" smtClean="0"/>
              <a:t>DSNS Deployable Teams (SSAG, RSS Task Force, FMS Strike Team)</a:t>
            </a:r>
          </a:p>
          <a:p>
            <a:pPr>
              <a:lnSpc>
                <a:spcPct val="90000"/>
              </a:lnSpc>
              <a:buClr>
                <a:srgbClr val="FFFF66"/>
              </a:buClr>
              <a:buFont typeface="Arial" charset="0"/>
              <a:buChar char="■"/>
            </a:pP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86285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188" name="AutoShape 4"/>
          <p:cNvSpPr>
            <a:spLocks noChangeArrowheads="1"/>
          </p:cNvSpPr>
          <p:nvPr/>
        </p:nvSpPr>
        <p:spPr bwMode="auto">
          <a:xfrm>
            <a:off x="5273675" y="1625830"/>
            <a:ext cx="3276600" cy="2401887"/>
          </a:xfrm>
          <a:prstGeom prst="downArrowCallout">
            <a:avLst>
              <a:gd name="adj1" fmla="val 19692"/>
              <a:gd name="adj2" fmla="val 28155"/>
              <a:gd name="adj3" fmla="val 17713"/>
              <a:gd name="adj4" fmla="val 69884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5695950" y="1649413"/>
            <a:ext cx="27781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State Requests Federal Assistance</a:t>
            </a:r>
            <a:endParaRPr lang="en-US" i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5280025" y="1665288"/>
            <a:ext cx="511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2.</a:t>
            </a:r>
          </a:p>
        </p:txBody>
      </p:sp>
      <p:sp>
        <p:nvSpPr>
          <p:cNvPr id="861192" name="AutoShape 8"/>
          <p:cNvSpPr>
            <a:spLocks noChangeArrowheads="1"/>
          </p:cNvSpPr>
          <p:nvPr/>
        </p:nvSpPr>
        <p:spPr bwMode="auto">
          <a:xfrm>
            <a:off x="625476" y="1625829"/>
            <a:ext cx="4654550" cy="1639887"/>
          </a:xfrm>
          <a:prstGeom prst="rightArrowCallout">
            <a:avLst>
              <a:gd name="adj1" fmla="val 27250"/>
              <a:gd name="adj2" fmla="val 31199"/>
              <a:gd name="adj3" fmla="val 29329"/>
              <a:gd name="adj4" fmla="val 68199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9" name="Text Box 9"/>
          <p:cNvSpPr txBox="1">
            <a:spLocks noChangeArrowheads="1"/>
          </p:cNvSpPr>
          <p:nvPr/>
        </p:nvSpPr>
        <p:spPr bwMode="auto">
          <a:xfrm>
            <a:off x="930275" y="1741488"/>
            <a:ext cx="28067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Need for Drugs and Medical Supplies Exceeds Local &amp; State Resources</a:t>
            </a:r>
          </a:p>
        </p:txBody>
      </p:sp>
      <p:sp>
        <p:nvSpPr>
          <p:cNvPr id="27660" name="Text Box 10"/>
          <p:cNvSpPr txBox="1">
            <a:spLocks noChangeArrowheads="1"/>
          </p:cNvSpPr>
          <p:nvPr/>
        </p:nvSpPr>
        <p:spPr bwMode="auto">
          <a:xfrm>
            <a:off x="644525" y="1738313"/>
            <a:ext cx="3978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1.</a:t>
            </a:r>
          </a:p>
        </p:txBody>
      </p:sp>
      <p:sp>
        <p:nvSpPr>
          <p:cNvPr id="861196" name="AutoShape 12"/>
          <p:cNvSpPr>
            <a:spLocks noChangeArrowheads="1"/>
          </p:cNvSpPr>
          <p:nvPr/>
        </p:nvSpPr>
        <p:spPr bwMode="auto">
          <a:xfrm>
            <a:off x="617009" y="3418115"/>
            <a:ext cx="3127375" cy="2590800"/>
          </a:xfrm>
          <a:prstGeom prst="upArrowCallout">
            <a:avLst>
              <a:gd name="adj1" fmla="val 17402"/>
              <a:gd name="adj2" fmla="val 25618"/>
              <a:gd name="adj3" fmla="val 16481"/>
              <a:gd name="adj4" fmla="val 72426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 sz="1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64" name="Rectangle 13"/>
          <p:cNvSpPr>
            <a:spLocks noChangeArrowheads="1"/>
          </p:cNvSpPr>
          <p:nvPr/>
        </p:nvSpPr>
        <p:spPr bwMode="auto">
          <a:xfrm>
            <a:off x="838200" y="5235714"/>
            <a:ext cx="26511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Division of Strategic National Stockpile</a:t>
            </a:r>
            <a:r>
              <a:rPr lang="en-US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             </a:t>
            </a:r>
          </a:p>
        </p:txBody>
      </p:sp>
      <p:sp>
        <p:nvSpPr>
          <p:cNvPr id="27665" name="Text Box 14"/>
          <p:cNvSpPr txBox="1">
            <a:spLocks noChangeArrowheads="1"/>
          </p:cNvSpPr>
          <p:nvPr/>
        </p:nvSpPr>
        <p:spPr bwMode="auto">
          <a:xfrm>
            <a:off x="642938" y="4345626"/>
            <a:ext cx="3978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4.</a:t>
            </a:r>
          </a:p>
        </p:txBody>
      </p:sp>
      <p:sp>
        <p:nvSpPr>
          <p:cNvPr id="861199" name="AutoShape 15"/>
          <p:cNvSpPr>
            <a:spLocks noChangeArrowheads="1"/>
          </p:cNvSpPr>
          <p:nvPr/>
        </p:nvSpPr>
        <p:spPr bwMode="auto">
          <a:xfrm>
            <a:off x="3736975" y="4191000"/>
            <a:ext cx="4813300" cy="1828800"/>
          </a:xfrm>
          <a:prstGeom prst="leftArrowCallout">
            <a:avLst>
              <a:gd name="adj1" fmla="val 23417"/>
              <a:gd name="adj2" fmla="val 32787"/>
              <a:gd name="adj3" fmla="val 25942"/>
              <a:gd name="adj4" fmla="val 69394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69" name="Rectangle 16"/>
          <p:cNvSpPr>
            <a:spLocks noChangeArrowheads="1"/>
          </p:cNvSpPr>
          <p:nvPr/>
        </p:nvSpPr>
        <p:spPr bwMode="auto">
          <a:xfrm>
            <a:off x="5718175" y="4441825"/>
            <a:ext cx="2379663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Federal Officials Deploy SNS Assets</a:t>
            </a:r>
          </a:p>
        </p:txBody>
      </p:sp>
      <p:sp>
        <p:nvSpPr>
          <p:cNvPr id="27670" name="Text Box 17"/>
          <p:cNvSpPr txBox="1">
            <a:spLocks noChangeArrowheads="1"/>
          </p:cNvSpPr>
          <p:nvPr/>
        </p:nvSpPr>
        <p:spPr bwMode="auto">
          <a:xfrm>
            <a:off x="5343524" y="4462463"/>
            <a:ext cx="4476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3.</a:t>
            </a:r>
          </a:p>
        </p:txBody>
      </p:sp>
      <p:sp>
        <p:nvSpPr>
          <p:cNvPr id="861203" name="Text Box 19"/>
          <p:cNvSpPr txBox="1">
            <a:spLocks noChangeArrowheads="1"/>
          </p:cNvSpPr>
          <p:nvPr/>
        </p:nvSpPr>
        <p:spPr bwMode="auto">
          <a:xfrm>
            <a:off x="5280025" y="2503488"/>
            <a:ext cx="3270250" cy="581025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>
            <a:outerShdw dist="17961" dir="189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Discussion with key officials:          (i.e. HHS, DHS, CDC, State, etc)</a:t>
            </a:r>
          </a:p>
        </p:txBody>
      </p:sp>
      <p:sp>
        <p:nvSpPr>
          <p:cNvPr id="27672" name="TextBox 17"/>
          <p:cNvSpPr txBox="1">
            <a:spLocks noChangeArrowheads="1"/>
          </p:cNvSpPr>
          <p:nvPr/>
        </p:nvSpPr>
        <p:spPr bwMode="auto">
          <a:xfrm>
            <a:off x="1057275" y="4355211"/>
            <a:ext cx="23717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Augments Federal, State, Local Medical Materiel Resources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SNS Asset Request </a:t>
            </a:r>
            <a:r>
              <a:rPr lang="en-US" dirty="0" smtClean="0"/>
              <a:t>Flow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822955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0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</a:rPr>
              <a:t>Request Procedure</a:t>
            </a:r>
          </a:p>
        </p:txBody>
      </p:sp>
      <p:sp>
        <p:nvSpPr>
          <p:cNvPr id="939011" name="Rectangle 3"/>
          <p:cNvSpPr>
            <a:spLocks noGrp="1" noChangeArrowheads="1"/>
          </p:cNvSpPr>
          <p:nvPr>
            <p:ph idx="1"/>
          </p:nvPr>
        </p:nvSpPr>
        <p:spPr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>
                <a:schemeClr val="bg1"/>
              </a:buClr>
              <a:buSzPct val="70000"/>
              <a:buFont typeface="Wingdings" pitchFamily="2" charset="2"/>
              <a:buChar char="q"/>
            </a:pPr>
            <a:r>
              <a:rPr lang="en-US" sz="2800" b="1" dirty="0">
                <a:solidFill>
                  <a:schemeClr val="bg2"/>
                </a:solidFill>
              </a:rPr>
              <a:t>National Response Plan does not have to be activated</a:t>
            </a:r>
          </a:p>
          <a:p>
            <a:pPr>
              <a:buClr>
                <a:schemeClr val="bg1"/>
              </a:buClr>
              <a:buSzPct val="70000"/>
              <a:buFont typeface="Wingdings" pitchFamily="2" charset="2"/>
              <a:buChar char="q"/>
            </a:pPr>
            <a:r>
              <a:rPr lang="en-US" sz="2800" b="1" dirty="0">
                <a:solidFill>
                  <a:schemeClr val="bg2"/>
                </a:solidFill>
              </a:rPr>
              <a:t>Presidential Disaster Declaration does not have to be in effect</a:t>
            </a:r>
          </a:p>
        </p:txBody>
      </p:sp>
    </p:spTree>
    <p:extLst>
      <p:ext uri="{BB962C8B-B14F-4D97-AF65-F5344CB8AC3E}">
        <p14:creationId xmlns:p14="http://schemas.microsoft.com/office/powerpoint/2010/main" xmlns="" val="30314596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Summary of Response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Request for assets is made and approved</a:t>
            </a:r>
          </a:p>
          <a:p>
            <a:r>
              <a:rPr lang="en-US" dirty="0" smtClean="0"/>
              <a:t>DSNS delivers  medical countermeasures (MCM) to </a:t>
            </a:r>
            <a:r>
              <a:rPr lang="en-US" dirty="0" err="1" smtClean="0"/>
              <a:t>predesignated</a:t>
            </a:r>
            <a:r>
              <a:rPr lang="en-US" dirty="0" smtClean="0"/>
              <a:t> Receive/Store/Stage (RSS) locations</a:t>
            </a:r>
          </a:p>
          <a:p>
            <a:r>
              <a:rPr lang="en-US" dirty="0" smtClean="0"/>
              <a:t>State/city further distributes MCM to points of dispensing (PODs) or other designated locations (i.e. hospitals)</a:t>
            </a:r>
          </a:p>
          <a:p>
            <a:r>
              <a:rPr lang="en-US" dirty="0" smtClean="0"/>
              <a:t>PODs are opened/staffed</a:t>
            </a:r>
          </a:p>
          <a:p>
            <a:pPr lvl="1"/>
            <a:r>
              <a:rPr lang="en-US" dirty="0" smtClean="0"/>
              <a:t>Open/closed PODs</a:t>
            </a:r>
          </a:p>
          <a:p>
            <a:pPr lvl="1"/>
            <a:r>
              <a:rPr lang="en-US" dirty="0" smtClean="0"/>
              <a:t>Non medical </a:t>
            </a:r>
            <a:r>
              <a:rPr lang="en-US" dirty="0" err="1" smtClean="0"/>
              <a:t>vs</a:t>
            </a:r>
            <a:r>
              <a:rPr lang="en-US" dirty="0" smtClean="0"/>
              <a:t> medical model</a:t>
            </a:r>
          </a:p>
          <a:p>
            <a:pPr lvl="1"/>
            <a:r>
              <a:rPr lang="en-US" dirty="0" smtClean="0"/>
              <a:t>Use of MCM under IND or EUA</a:t>
            </a:r>
          </a:p>
          <a:p>
            <a:pPr lvl="2"/>
            <a:r>
              <a:rPr lang="en-US" dirty="0" smtClean="0"/>
              <a:t>Information materials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322812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611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74971208"/>
              </p:ext>
            </p:extLst>
          </p:nvPr>
        </p:nvGraphicFramePr>
        <p:xfrm>
          <a:off x="381000" y="1219200"/>
          <a:ext cx="8382000" cy="4983162"/>
        </p:xfrm>
        <a:graphic>
          <a:graphicData uri="http://schemas.openxmlformats.org/drawingml/2006/table">
            <a:tbl>
              <a:tblPr/>
              <a:tblGrid>
                <a:gridCol w="3124200"/>
                <a:gridCol w="2463800"/>
                <a:gridCol w="2794000"/>
              </a:tblGrid>
              <a:tr h="733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Regulatory Requirement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Emergency Use Authorization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Investigational Protocols (IND/IDE)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7011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Investigational Review Board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Not Required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Required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21 CFR part 56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1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Written/Witnessed Informed Consent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Not Required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Required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21 CFR part 50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3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Protocol Training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Not Required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Required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21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Adverse Event Monitoring/Reporting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May be required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Required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1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Recordkeeping/Access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May be required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Required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3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Duration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Up to one year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Length of clinical trial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/>
          <a:lstStyle/>
          <a:p>
            <a:r>
              <a:rPr lang="en-US" dirty="0"/>
              <a:t>EUA vs. </a:t>
            </a:r>
            <a:r>
              <a:rPr lang="en-US" dirty="0" smtClean="0"/>
              <a:t>IND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429767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>
              <a:lnSpc>
                <a:spcPct val="85000"/>
              </a:lnSpc>
            </a:pPr>
            <a:r>
              <a:rPr lang="en-US" sz="3200" b="1" dirty="0">
                <a:solidFill>
                  <a:schemeClr val="bg1"/>
                </a:solidFill>
              </a:rPr>
              <a:t>EUA </a:t>
            </a:r>
            <a:r>
              <a:rPr lang="en-US" sz="3200" b="1" dirty="0" smtClean="0">
                <a:solidFill>
                  <a:schemeClr val="bg1"/>
                </a:solidFill>
              </a:rPr>
              <a:t>Sequence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ts val="800"/>
              </a:spcBef>
              <a:buClr>
                <a:schemeClr val="bg1"/>
              </a:buClr>
              <a:buSzPct val="65000"/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bg2"/>
                </a:solidFill>
              </a:rPr>
              <a:t>****EVENT****</a:t>
            </a:r>
            <a:endParaRPr lang="en-US" sz="2800" b="1" dirty="0">
              <a:solidFill>
                <a:schemeClr val="bg2"/>
              </a:solidFill>
            </a:endParaRPr>
          </a:p>
          <a:p>
            <a:pPr>
              <a:lnSpc>
                <a:spcPct val="90000"/>
              </a:lnSpc>
              <a:spcBef>
                <a:spcPts val="800"/>
              </a:spcBef>
              <a:buClr>
                <a:schemeClr val="bg1"/>
              </a:buClr>
              <a:buSzPct val="65000"/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bg2"/>
                </a:solidFill>
              </a:rPr>
              <a:t>Declaration and Determination</a:t>
            </a:r>
            <a:endParaRPr lang="en-US" sz="2800" b="1" dirty="0">
              <a:solidFill>
                <a:schemeClr val="bg2"/>
              </a:solidFill>
            </a:endParaRPr>
          </a:p>
          <a:p>
            <a:pPr>
              <a:lnSpc>
                <a:spcPct val="90000"/>
              </a:lnSpc>
              <a:spcBef>
                <a:spcPts val="800"/>
              </a:spcBef>
              <a:buClr>
                <a:schemeClr val="bg1"/>
              </a:buClr>
              <a:buSzPct val="65000"/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bg2"/>
                </a:solidFill>
              </a:rPr>
              <a:t>EUA Request  and Authorization</a:t>
            </a:r>
            <a:endParaRPr lang="en-US" sz="2800" b="1" dirty="0">
              <a:solidFill>
                <a:schemeClr val="bg2"/>
              </a:solidFill>
            </a:endParaRPr>
          </a:p>
          <a:p>
            <a:pPr>
              <a:lnSpc>
                <a:spcPct val="90000"/>
              </a:lnSpc>
              <a:spcBef>
                <a:spcPts val="800"/>
              </a:spcBef>
              <a:buClr>
                <a:schemeClr val="bg1"/>
              </a:buClr>
              <a:buSzPct val="65000"/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bg2"/>
                </a:solidFill>
              </a:rPr>
              <a:t>Countermeasure Distribution</a:t>
            </a:r>
            <a:endParaRPr lang="en-US" sz="2800" b="1" dirty="0">
              <a:solidFill>
                <a:schemeClr val="bg2"/>
              </a:solidFill>
            </a:endParaRPr>
          </a:p>
          <a:p>
            <a:pPr>
              <a:lnSpc>
                <a:spcPct val="90000"/>
              </a:lnSpc>
              <a:spcBef>
                <a:spcPts val="800"/>
              </a:spcBef>
              <a:buClr>
                <a:schemeClr val="bg1"/>
              </a:buClr>
              <a:buSzPct val="65000"/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bg2"/>
                </a:solidFill>
              </a:rPr>
              <a:t>EUA Conditions</a:t>
            </a:r>
            <a:endParaRPr lang="en-US" sz="2800" b="1" dirty="0">
              <a:solidFill>
                <a:schemeClr val="bg2"/>
              </a:solidFill>
            </a:endParaRPr>
          </a:p>
          <a:p>
            <a:pPr>
              <a:lnSpc>
                <a:spcPct val="90000"/>
              </a:lnSpc>
              <a:spcBef>
                <a:spcPts val="800"/>
              </a:spcBef>
              <a:buClr>
                <a:schemeClr val="bg1"/>
              </a:buClr>
              <a:buSzPct val="65000"/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bg2"/>
                </a:solidFill>
              </a:rPr>
              <a:t>EUA Termination</a:t>
            </a:r>
            <a:endParaRPr lang="en-US" sz="2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34223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>
              <a:lnSpc>
                <a:spcPct val="85000"/>
              </a:lnSpc>
            </a:pPr>
            <a:r>
              <a:rPr lang="en-US" sz="3200" b="1" dirty="0">
                <a:solidFill>
                  <a:schemeClr val="bg1"/>
                </a:solidFill>
              </a:rPr>
              <a:t>EUA Conditions 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ts val="800"/>
              </a:spcBef>
              <a:buClr>
                <a:schemeClr val="bg1"/>
              </a:buClr>
              <a:buSzPct val="65000"/>
              <a:buFont typeface="Wingdings" pitchFamily="2" charset="2"/>
              <a:buChar char="q"/>
            </a:pPr>
            <a:r>
              <a:rPr lang="en-US" sz="2800" b="1" dirty="0">
                <a:solidFill>
                  <a:schemeClr val="bg2"/>
                </a:solidFill>
              </a:rPr>
              <a:t>Information for Health Care Providers/Authorized Dispensers*</a:t>
            </a:r>
          </a:p>
          <a:p>
            <a:pPr>
              <a:lnSpc>
                <a:spcPct val="90000"/>
              </a:lnSpc>
              <a:spcBef>
                <a:spcPts val="800"/>
              </a:spcBef>
              <a:buClr>
                <a:schemeClr val="bg1"/>
              </a:buClr>
              <a:buSzPct val="65000"/>
              <a:buFont typeface="Wingdings" pitchFamily="2" charset="2"/>
              <a:buChar char="q"/>
            </a:pPr>
            <a:r>
              <a:rPr lang="en-US" sz="2800" b="1" dirty="0">
                <a:solidFill>
                  <a:schemeClr val="bg2"/>
                </a:solidFill>
              </a:rPr>
              <a:t>Information for Recipients*</a:t>
            </a:r>
          </a:p>
          <a:p>
            <a:pPr>
              <a:lnSpc>
                <a:spcPct val="90000"/>
              </a:lnSpc>
              <a:spcBef>
                <a:spcPts val="800"/>
              </a:spcBef>
              <a:buClr>
                <a:schemeClr val="bg1"/>
              </a:buClr>
              <a:buSzPct val="65000"/>
              <a:buFont typeface="Wingdings" pitchFamily="2" charset="2"/>
              <a:buChar char="q"/>
            </a:pPr>
            <a:r>
              <a:rPr lang="en-US" sz="2800" b="1" dirty="0">
                <a:solidFill>
                  <a:schemeClr val="bg2"/>
                </a:solidFill>
              </a:rPr>
              <a:t>Adverse Event Reporting/Monitoring*</a:t>
            </a:r>
          </a:p>
          <a:p>
            <a:pPr>
              <a:lnSpc>
                <a:spcPct val="90000"/>
              </a:lnSpc>
              <a:spcBef>
                <a:spcPts val="800"/>
              </a:spcBef>
              <a:buClr>
                <a:schemeClr val="bg1"/>
              </a:buClr>
              <a:buSzPct val="65000"/>
              <a:buFont typeface="Wingdings" pitchFamily="2" charset="2"/>
              <a:buChar char="q"/>
            </a:pPr>
            <a:r>
              <a:rPr lang="en-US" sz="2800" b="1" dirty="0">
                <a:solidFill>
                  <a:schemeClr val="bg2"/>
                </a:solidFill>
              </a:rPr>
              <a:t>Recordkeeping/Access*</a:t>
            </a:r>
          </a:p>
          <a:p>
            <a:pPr>
              <a:lnSpc>
                <a:spcPct val="90000"/>
              </a:lnSpc>
              <a:spcBef>
                <a:spcPts val="800"/>
              </a:spcBef>
              <a:buClr>
                <a:schemeClr val="bg1"/>
              </a:buClr>
              <a:buSzPct val="65000"/>
              <a:buFont typeface="Wingdings" pitchFamily="2" charset="2"/>
              <a:buChar char="q"/>
            </a:pPr>
            <a:r>
              <a:rPr lang="en-US" sz="2800" b="1" dirty="0">
                <a:solidFill>
                  <a:schemeClr val="bg2"/>
                </a:solidFill>
              </a:rPr>
              <a:t>Compliance with Good Manufacturing Practices</a:t>
            </a:r>
          </a:p>
          <a:p>
            <a:pPr>
              <a:lnSpc>
                <a:spcPct val="90000"/>
              </a:lnSpc>
              <a:spcBef>
                <a:spcPts val="800"/>
              </a:spcBef>
              <a:buClr>
                <a:schemeClr val="bg1"/>
              </a:buClr>
              <a:buSzPct val="65000"/>
              <a:buFont typeface="Wingdings" pitchFamily="2" charset="2"/>
              <a:buChar char="q"/>
            </a:pPr>
            <a:r>
              <a:rPr lang="en-US" sz="2800" b="1" dirty="0">
                <a:solidFill>
                  <a:schemeClr val="bg2"/>
                </a:solidFill>
              </a:rPr>
              <a:t>Advertising</a:t>
            </a:r>
          </a:p>
          <a:p>
            <a:pPr>
              <a:lnSpc>
                <a:spcPct val="90000"/>
              </a:lnSpc>
              <a:spcBef>
                <a:spcPts val="800"/>
              </a:spcBef>
              <a:buClr>
                <a:schemeClr val="bg1"/>
              </a:buClr>
              <a:buSzPct val="65000"/>
              <a:buFont typeface="Wingdings" pitchFamily="2" charset="2"/>
              <a:buChar char="q"/>
            </a:pPr>
            <a:r>
              <a:rPr lang="en-US" sz="2800" b="1" dirty="0">
                <a:solidFill>
                  <a:schemeClr val="bg2"/>
                </a:solidFill>
              </a:rPr>
              <a:t>Restricted Distribution</a:t>
            </a:r>
          </a:p>
          <a:p>
            <a:pPr>
              <a:lnSpc>
                <a:spcPct val="90000"/>
              </a:lnSpc>
              <a:spcBef>
                <a:spcPts val="800"/>
              </a:spcBef>
              <a:buClr>
                <a:schemeClr val="bg1"/>
              </a:buClr>
              <a:buSzPct val="65000"/>
              <a:buFont typeface="Wingdings" pitchFamily="2" charset="2"/>
              <a:buChar char="q"/>
            </a:pPr>
            <a:r>
              <a:rPr lang="en-US" sz="2800" b="1" dirty="0">
                <a:solidFill>
                  <a:schemeClr val="bg2"/>
                </a:solidFill>
              </a:rPr>
              <a:t>Data Collection/Analysis</a:t>
            </a:r>
          </a:p>
        </p:txBody>
      </p:sp>
    </p:spTree>
    <p:extLst>
      <p:ext uri="{BB962C8B-B14F-4D97-AF65-F5344CB8AC3E}">
        <p14:creationId xmlns:p14="http://schemas.microsoft.com/office/powerpoint/2010/main" xmlns="" val="973325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9445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dirty="0" smtClean="0"/>
              <a:t>Rationale for Stockpiling Material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 bwMode="auto">
          <a:xfrm>
            <a:off x="381000" y="1295401"/>
            <a:ext cx="8229600" cy="4800599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400"/>
              </a:spcBef>
            </a:pPr>
            <a:r>
              <a:rPr lang="en-US" sz="2800" dirty="0" smtClean="0"/>
              <a:t>Stockpiled material is normally held for one or more of the following reasons:</a:t>
            </a:r>
          </a:p>
          <a:p>
            <a:pPr lvl="1">
              <a:spcBef>
                <a:spcPts val="400"/>
              </a:spcBef>
              <a:buSzTx/>
            </a:pPr>
            <a:r>
              <a:rPr lang="en-US" sz="2400" dirty="0" smtClean="0"/>
              <a:t>A product required is not commercially viable and thus is not commercially available.</a:t>
            </a:r>
          </a:p>
          <a:p>
            <a:pPr lvl="1">
              <a:spcBef>
                <a:spcPts val="400"/>
              </a:spcBef>
              <a:buSzTx/>
            </a:pPr>
            <a:r>
              <a:rPr lang="en-US" sz="2400" dirty="0" smtClean="0"/>
              <a:t>The US pharmaceutical supply chain runs under a just in time model, consequently:</a:t>
            </a:r>
          </a:p>
          <a:p>
            <a:pPr lvl="2">
              <a:spcBef>
                <a:spcPts val="400"/>
              </a:spcBef>
              <a:buSzTx/>
              <a:buFont typeface="Arial" charset="0"/>
              <a:buChar char="•"/>
            </a:pPr>
            <a:r>
              <a:rPr lang="en-US" sz="2000" dirty="0" smtClean="0"/>
              <a:t>A product may be commercially available but not in projected quantities required.</a:t>
            </a:r>
          </a:p>
          <a:p>
            <a:pPr lvl="2">
              <a:spcBef>
                <a:spcPts val="400"/>
              </a:spcBef>
              <a:buSzTx/>
              <a:buFont typeface="Arial" charset="0"/>
              <a:buChar char="•"/>
            </a:pPr>
            <a:r>
              <a:rPr lang="en-US" sz="2000" dirty="0" smtClean="0"/>
              <a:t>A product may be commercially available but cannot reach affected populations in adequate timeframes and/or in adequate quantities</a:t>
            </a:r>
          </a:p>
          <a:p>
            <a:pPr lvl="1">
              <a:spcBef>
                <a:spcPts val="400"/>
              </a:spcBef>
              <a:buSzTx/>
            </a:pPr>
            <a:r>
              <a:rPr lang="en-US" sz="2400" dirty="0" smtClean="0"/>
              <a:t>Normal supply chain cannot dispense to the population at the level required (time or volume)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67015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458200" cy="1066800"/>
          </a:xfrm>
        </p:spPr>
        <p:txBody>
          <a:bodyPr/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Questions?</a:t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sz="3200" b="0" dirty="0" smtClean="0">
                <a:latin typeface="Calibri" pitchFamily="34" charset="0"/>
                <a:cs typeface="Calibri" pitchFamily="34" charset="0"/>
                <a:hlinkClick r:id="rId2"/>
              </a:rPr>
              <a:t>http://www.cdc.gov/phpr/stockpile/stockpile.htm</a:t>
            </a:r>
            <a:r>
              <a:rPr lang="en-US" sz="3200" b="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3200" b="0" dirty="0">
                <a:latin typeface="Calibri" pitchFamily="34" charset="0"/>
                <a:cs typeface="Calibri" pitchFamily="34" charset="0"/>
              </a:rPr>
            </a:b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95387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National Stockpile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Program created in 1999</a:t>
            </a:r>
          </a:p>
          <a:p>
            <a:pPr lvl="1"/>
            <a:r>
              <a:rPr lang="en-US" sz="2200" dirty="0"/>
              <a:t>Limited available material and formulary governance</a:t>
            </a:r>
          </a:p>
          <a:p>
            <a:r>
              <a:rPr lang="en-US" dirty="0"/>
              <a:t>Push packages and limited SMI/VMI material held in a network of strategically located repositories</a:t>
            </a:r>
          </a:p>
          <a:p>
            <a:r>
              <a:rPr lang="en-US" dirty="0"/>
              <a:t>Adopted Shelf Life Extension Program (SLEP)</a:t>
            </a:r>
          </a:p>
          <a:p>
            <a:r>
              <a:rPr lang="en-US" dirty="0"/>
              <a:t>Commercial partnerships for storage, maintenance, and rapid transport</a:t>
            </a:r>
          </a:p>
          <a:p>
            <a:r>
              <a:rPr lang="en-US" dirty="0"/>
              <a:t>Federal partnerships for purchasing and security</a:t>
            </a:r>
          </a:p>
          <a:p>
            <a:r>
              <a:rPr lang="en-US" dirty="0"/>
              <a:t>Technical assistance to states/locals for management and utilization of deployed material</a:t>
            </a:r>
          </a:p>
          <a:p>
            <a:r>
              <a:rPr lang="en-US" dirty="0"/>
              <a:t>Non-scored reviews of SLTT plans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Today’s Strategic National Stockpile</a:t>
            </a:r>
            <a:br>
              <a:rPr lang="en-US" dirty="0" smtClean="0"/>
            </a:br>
            <a:r>
              <a:rPr lang="en-US" dirty="0" smtClean="0"/>
              <a:t>Supporting National Health Security</a:t>
            </a:r>
            <a:br>
              <a:rPr lang="en-US" dirty="0" smtClean="0"/>
            </a:br>
            <a:r>
              <a:rPr lang="en-US" i="1" dirty="0" smtClean="0"/>
              <a:t>It’s more than the stuff!</a:t>
            </a:r>
            <a:r>
              <a:rPr lang="en-US" sz="2400" dirty="0" smtClean="0">
                <a:solidFill>
                  <a:srgbClr val="FFFF66"/>
                </a:solidFill>
              </a:rPr>
              <a:t>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Acquire and manage countermeasures and medical devices to meet PHEMCE created requirements in </a:t>
            </a:r>
            <a:r>
              <a:rPr lang="en-US" sz="2000" dirty="0"/>
              <a:t>a manner that assures </a:t>
            </a:r>
            <a:r>
              <a:rPr lang="en-US" sz="2000" dirty="0" smtClean="0"/>
              <a:t>regulatory compliance, viability and safe effective use </a:t>
            </a:r>
          </a:p>
          <a:p>
            <a:r>
              <a:rPr lang="en-US" sz="2000" dirty="0" smtClean="0"/>
              <a:t>Develop and support federal/state/local and private sector partners to effectively use SNS material</a:t>
            </a:r>
          </a:p>
          <a:p>
            <a:r>
              <a:rPr lang="en-US" sz="2000" dirty="0" smtClean="0"/>
              <a:t>Create guidance and policy for safe and effective implementation of a countermeasure response</a:t>
            </a:r>
          </a:p>
          <a:p>
            <a:pPr lvl="1"/>
            <a:r>
              <a:rPr lang="en-US" b="1" dirty="0" smtClean="0"/>
              <a:t>Scientific research</a:t>
            </a:r>
          </a:p>
          <a:p>
            <a:pPr lvl="1"/>
            <a:r>
              <a:rPr lang="en-US" b="1" dirty="0" smtClean="0"/>
              <a:t>Clinical guidance and support</a:t>
            </a:r>
          </a:p>
          <a:p>
            <a:pPr lvl="1"/>
            <a:r>
              <a:rPr lang="en-US" b="1" dirty="0" smtClean="0"/>
              <a:t>Regulatory management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000" dirty="0" smtClean="0"/>
              <a:t>Deploy </a:t>
            </a:r>
            <a:r>
              <a:rPr lang="en-US" sz="2000" dirty="0"/>
              <a:t>support teams to assist state and local officials during a public health emergency </a:t>
            </a:r>
            <a:r>
              <a:rPr lang="en-US" sz="2000" dirty="0">
                <a:latin typeface="Arial" pitchFamily="34" charset="0"/>
              </a:rPr>
              <a:t>    </a:t>
            </a:r>
            <a:endParaRPr lang="en-US" sz="2000" dirty="0"/>
          </a:p>
          <a:p>
            <a:r>
              <a:rPr lang="en-US" sz="2000" dirty="0" smtClean="0"/>
              <a:t>Scored SLTT reviews that show return on preparedness investment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166936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b="1" dirty="0" smtClean="0">
                <a:solidFill>
                  <a:schemeClr val="bg1"/>
                </a:solidFill>
              </a:rPr>
              <a:t>Partnerships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half" idx="4294967295"/>
          </p:nvPr>
        </p:nvSpPr>
        <p:spPr bwMode="auto">
          <a:xfrm>
            <a:off x="1066800" y="1474788"/>
            <a:ext cx="3276600" cy="3733800"/>
          </a:xfrm>
          <a:prstGeom prst="rect">
            <a:avLst/>
          </a:prstGeom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Clr>
                <a:schemeClr val="bg1"/>
              </a:buClr>
              <a:buFont typeface="Arial" pitchFamily="34" charset="0"/>
              <a:buNone/>
            </a:pPr>
            <a:r>
              <a:rPr lang="en-US" sz="3600" b="1" u="sng" dirty="0" smtClean="0">
                <a:solidFill>
                  <a:schemeClr val="bg2"/>
                </a:solidFill>
              </a:rPr>
              <a:t>Federal</a:t>
            </a:r>
          </a:p>
          <a:p>
            <a:pPr marL="720090" lvl="1" indent="-457200" eaLnBrk="1" hangingPunct="1">
              <a:lnSpc>
                <a:spcPct val="90000"/>
              </a:lnSpc>
              <a:spcBef>
                <a:spcPts val="600"/>
              </a:spcBef>
              <a:buClr>
                <a:schemeClr val="bg1"/>
              </a:buClr>
              <a:buSzPct val="70000"/>
              <a:buFont typeface="Wingdings" pitchFamily="2" charset="2"/>
              <a:buChar char="q"/>
            </a:pPr>
            <a:r>
              <a:rPr lang="en-US" sz="3200" dirty="0" smtClean="0">
                <a:solidFill>
                  <a:schemeClr val="bg2"/>
                </a:solidFill>
              </a:rPr>
              <a:t>VA</a:t>
            </a:r>
          </a:p>
          <a:p>
            <a:pPr marL="720090" lvl="1" indent="-457200" eaLnBrk="1" hangingPunct="1">
              <a:lnSpc>
                <a:spcPct val="90000"/>
              </a:lnSpc>
              <a:spcBef>
                <a:spcPts val="600"/>
              </a:spcBef>
              <a:buClr>
                <a:schemeClr val="bg1"/>
              </a:buClr>
              <a:buSzPct val="70000"/>
              <a:buFont typeface="Wingdings" pitchFamily="2" charset="2"/>
              <a:buChar char="q"/>
            </a:pPr>
            <a:r>
              <a:rPr lang="en-US" sz="3200" dirty="0" err="1" smtClean="0">
                <a:solidFill>
                  <a:schemeClr val="bg2"/>
                </a:solidFill>
              </a:rPr>
              <a:t>DoD</a:t>
            </a:r>
            <a:endParaRPr lang="en-US" sz="3200" dirty="0" smtClean="0">
              <a:solidFill>
                <a:schemeClr val="bg2"/>
              </a:solidFill>
            </a:endParaRPr>
          </a:p>
          <a:p>
            <a:pPr marL="720090" lvl="1" indent="-457200" eaLnBrk="1" hangingPunct="1">
              <a:lnSpc>
                <a:spcPct val="90000"/>
              </a:lnSpc>
              <a:spcBef>
                <a:spcPts val="600"/>
              </a:spcBef>
              <a:buClr>
                <a:schemeClr val="bg1"/>
              </a:buClr>
              <a:buSzPct val="70000"/>
              <a:buFont typeface="Wingdings" pitchFamily="2" charset="2"/>
              <a:buChar char="q"/>
            </a:pPr>
            <a:r>
              <a:rPr lang="en-US" sz="3200" dirty="0" smtClean="0">
                <a:solidFill>
                  <a:schemeClr val="bg2"/>
                </a:solidFill>
              </a:rPr>
              <a:t>DHS</a:t>
            </a:r>
          </a:p>
          <a:p>
            <a:pPr marL="720090" lvl="1" indent="-457200" eaLnBrk="1" hangingPunct="1">
              <a:lnSpc>
                <a:spcPct val="90000"/>
              </a:lnSpc>
              <a:spcBef>
                <a:spcPts val="600"/>
              </a:spcBef>
              <a:buClr>
                <a:schemeClr val="bg1"/>
              </a:buClr>
              <a:buSzPct val="70000"/>
              <a:buFont typeface="Wingdings" pitchFamily="2" charset="2"/>
              <a:buChar char="q"/>
            </a:pPr>
            <a:r>
              <a:rPr lang="en-US" sz="3200" dirty="0" err="1" smtClean="0">
                <a:solidFill>
                  <a:schemeClr val="bg2"/>
                </a:solidFill>
              </a:rPr>
              <a:t>DoJ</a:t>
            </a:r>
            <a:endParaRPr lang="en-US" sz="3200" dirty="0" smtClean="0">
              <a:solidFill>
                <a:schemeClr val="bg2"/>
              </a:solidFill>
            </a:endParaRPr>
          </a:p>
          <a:p>
            <a:pPr marL="720090" lvl="1" indent="-457200" eaLnBrk="1" hangingPunct="1">
              <a:lnSpc>
                <a:spcPct val="90000"/>
              </a:lnSpc>
              <a:spcBef>
                <a:spcPts val="600"/>
              </a:spcBef>
              <a:buClr>
                <a:schemeClr val="bg1"/>
              </a:buClr>
              <a:buSzPct val="70000"/>
              <a:buFont typeface="Wingdings" pitchFamily="2" charset="2"/>
              <a:buChar char="q"/>
            </a:pPr>
            <a:r>
              <a:rPr lang="en-US" sz="3200" dirty="0" smtClean="0">
                <a:solidFill>
                  <a:schemeClr val="bg2"/>
                </a:solidFill>
              </a:rPr>
              <a:t>FDA</a:t>
            </a:r>
          </a:p>
          <a:p>
            <a:pPr marL="720090" lvl="1" indent="-457200" eaLnBrk="1" hangingPunct="1">
              <a:lnSpc>
                <a:spcPct val="90000"/>
              </a:lnSpc>
              <a:spcBef>
                <a:spcPts val="600"/>
              </a:spcBef>
              <a:buClr>
                <a:schemeClr val="bg1"/>
              </a:buClr>
              <a:buSzPct val="70000"/>
              <a:buFont typeface="Wingdings" pitchFamily="2" charset="2"/>
              <a:buChar char="q"/>
            </a:pPr>
            <a:r>
              <a:rPr lang="en-US" sz="3200" dirty="0" smtClean="0">
                <a:solidFill>
                  <a:schemeClr val="bg2"/>
                </a:solidFill>
              </a:rPr>
              <a:t>USDA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sz="half" idx="4294967295"/>
          </p:nvPr>
        </p:nvSpPr>
        <p:spPr bwMode="auto">
          <a:xfrm>
            <a:off x="4572000" y="1474788"/>
            <a:ext cx="3273425" cy="3733800"/>
          </a:xfrm>
          <a:prstGeom prst="rect">
            <a:avLst/>
          </a:prstGeom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Clr>
                <a:schemeClr val="bg1"/>
              </a:buClr>
              <a:buFont typeface="Arial" pitchFamily="34" charset="0"/>
              <a:buNone/>
            </a:pPr>
            <a:r>
              <a:rPr lang="en-US" sz="3600" b="1" u="sng" dirty="0">
                <a:solidFill>
                  <a:schemeClr val="bg2"/>
                </a:solidFill>
              </a:rPr>
              <a:t>Private Sector</a:t>
            </a:r>
          </a:p>
          <a:p>
            <a:pPr marL="720090" lvl="1" indent="-457200">
              <a:lnSpc>
                <a:spcPct val="90000"/>
              </a:lnSpc>
              <a:spcBef>
                <a:spcPts val="600"/>
              </a:spcBef>
              <a:buClr>
                <a:schemeClr val="bg1"/>
              </a:buClr>
              <a:buSzPct val="70000"/>
              <a:buFont typeface="Wingdings" pitchFamily="2" charset="2"/>
              <a:buChar char="q"/>
            </a:pPr>
            <a:r>
              <a:rPr lang="en-US" sz="3200" dirty="0">
                <a:solidFill>
                  <a:schemeClr val="bg2"/>
                </a:solidFill>
              </a:rPr>
              <a:t>Commercial vendors</a:t>
            </a:r>
          </a:p>
          <a:p>
            <a:pPr marL="720090" lvl="1" indent="-457200">
              <a:lnSpc>
                <a:spcPct val="90000"/>
              </a:lnSpc>
              <a:spcBef>
                <a:spcPts val="600"/>
              </a:spcBef>
              <a:buClr>
                <a:schemeClr val="bg1"/>
              </a:buClr>
              <a:buSzPct val="70000"/>
              <a:buFont typeface="Wingdings" pitchFamily="2" charset="2"/>
              <a:buChar char="q"/>
            </a:pPr>
            <a:r>
              <a:rPr lang="en-US" sz="3200" dirty="0">
                <a:solidFill>
                  <a:schemeClr val="bg2"/>
                </a:solidFill>
              </a:rPr>
              <a:t>Commercial carriers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1066800" y="5437632"/>
            <a:ext cx="6781800" cy="762000"/>
          </a:xfrm>
          <a:prstGeom prst="rect">
            <a:avLst/>
          </a:prstGeom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bg1"/>
              </a:buClr>
              <a:buFont typeface="Arial" pitchFamily="34" charset="0"/>
              <a:buNone/>
            </a:pPr>
            <a:r>
              <a:rPr lang="en-US" sz="3600" b="1" u="sng" dirty="0" smtClean="0">
                <a:solidFill>
                  <a:schemeClr val="bg2"/>
                </a:solidFill>
              </a:rPr>
              <a:t>State and Local Planners</a:t>
            </a:r>
          </a:p>
        </p:txBody>
      </p:sp>
    </p:spTree>
    <p:extLst>
      <p:ext uri="{BB962C8B-B14F-4D97-AF65-F5344CB8AC3E}">
        <p14:creationId xmlns:p14="http://schemas.microsoft.com/office/powerpoint/2010/main" xmlns="" val="5490006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Formulary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Based on Category A Biological Threat Agents</a:t>
            </a:r>
          </a:p>
          <a:p>
            <a:pPr lvl="1"/>
            <a:r>
              <a:rPr lang="en-US" dirty="0"/>
              <a:t>Smallpox</a:t>
            </a:r>
          </a:p>
          <a:p>
            <a:pPr lvl="1"/>
            <a:r>
              <a:rPr lang="en-US" dirty="0"/>
              <a:t>Anthrax </a:t>
            </a:r>
          </a:p>
          <a:p>
            <a:pPr lvl="1"/>
            <a:r>
              <a:rPr lang="en-US" dirty="0"/>
              <a:t>Botulism</a:t>
            </a:r>
          </a:p>
          <a:p>
            <a:pPr lvl="1"/>
            <a:r>
              <a:rPr lang="en-US" dirty="0"/>
              <a:t>Viral Hemorrhagic Fevers</a:t>
            </a:r>
          </a:p>
          <a:p>
            <a:pPr lvl="1"/>
            <a:r>
              <a:rPr lang="en-US" dirty="0"/>
              <a:t>Plague</a:t>
            </a:r>
          </a:p>
          <a:p>
            <a:pPr lvl="1"/>
            <a:r>
              <a:rPr lang="en-US" dirty="0"/>
              <a:t>Tularemia</a:t>
            </a:r>
          </a:p>
          <a:p>
            <a:r>
              <a:rPr lang="en-US" dirty="0"/>
              <a:t>Chemical</a:t>
            </a:r>
          </a:p>
          <a:p>
            <a:r>
              <a:rPr lang="en-US" dirty="0"/>
              <a:t>Radiation</a:t>
            </a:r>
          </a:p>
          <a:p>
            <a:r>
              <a:rPr lang="en-US" dirty="0"/>
              <a:t>Pandemic Influenza</a:t>
            </a:r>
          </a:p>
          <a:p>
            <a:endParaRPr lang="en-US" dirty="0"/>
          </a:p>
        </p:txBody>
      </p:sp>
      <p:pic>
        <p:nvPicPr>
          <p:cNvPr id="4" name="Picture 4" descr="Pill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09800"/>
            <a:ext cx="4191000" cy="3211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196840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Formulary Development:</a:t>
            </a:r>
            <a:br>
              <a:rPr lang="en-US" dirty="0" smtClean="0"/>
            </a:br>
            <a:r>
              <a:rPr lang="en-US" dirty="0" smtClean="0"/>
              <a:t>Requirements Setting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599"/>
          </a:xfrm>
        </p:spPr>
        <p:txBody>
          <a:bodyPr/>
          <a:lstStyle/>
          <a:p>
            <a:r>
              <a:rPr lang="en-US" dirty="0" smtClean="0"/>
              <a:t>Set by Interagency Public Health Emergency Medical Countermeasures Enterprise (PHEMCE)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efine </a:t>
            </a:r>
            <a:r>
              <a:rPr lang="en-US" dirty="0"/>
              <a:t>and prioritize requirements for public health emergency medical </a:t>
            </a:r>
            <a:r>
              <a:rPr lang="en-US" dirty="0" smtClean="0"/>
              <a:t>countermeasures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ntegrate </a:t>
            </a:r>
            <a:r>
              <a:rPr lang="en-US" dirty="0"/>
              <a:t>and coordinate research, early and late stage product development, and procurement activities addressing the </a:t>
            </a:r>
            <a:r>
              <a:rPr lang="en-US" dirty="0" smtClean="0"/>
              <a:t>requirements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et </a:t>
            </a:r>
            <a:r>
              <a:rPr lang="en-US" dirty="0"/>
              <a:t>deployment and use strategies for medical countermeasures held in the Strategic National Stockpile (SNS). </a:t>
            </a:r>
            <a:endParaRPr lang="en-US" dirty="0" smtClean="0"/>
          </a:p>
          <a:p>
            <a:r>
              <a:rPr lang="en-US" dirty="0" smtClean="0"/>
              <a:t>Annual Review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51641430"/>
              </p:ext>
            </p:extLst>
          </p:nvPr>
        </p:nvGraphicFramePr>
        <p:xfrm>
          <a:off x="1447800" y="4800600"/>
          <a:ext cx="62484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7325612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Formulary Contents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800599"/>
          </a:xfrm>
        </p:spPr>
        <p:txBody>
          <a:bodyPr/>
          <a:lstStyle/>
          <a:p>
            <a:r>
              <a:rPr lang="en-US" dirty="0"/>
              <a:t>Pharmaceuticals </a:t>
            </a:r>
          </a:p>
          <a:p>
            <a:pPr lvl="1"/>
            <a:r>
              <a:rPr lang="en-US" dirty="0"/>
              <a:t>Antibiotics (Oral and Intravenous)</a:t>
            </a:r>
          </a:p>
          <a:p>
            <a:pPr lvl="1"/>
            <a:r>
              <a:rPr lang="en-US" dirty="0"/>
              <a:t>Chemical </a:t>
            </a:r>
            <a:r>
              <a:rPr lang="en-US" dirty="0" smtClean="0"/>
              <a:t>(nerve agent) </a:t>
            </a:r>
            <a:r>
              <a:rPr lang="en-US" dirty="0"/>
              <a:t>Antidotes</a:t>
            </a:r>
          </a:p>
          <a:p>
            <a:pPr lvl="1"/>
            <a:r>
              <a:rPr lang="en-US" dirty="0"/>
              <a:t>Vaccines, Antivirals and Antitoxins</a:t>
            </a:r>
          </a:p>
          <a:p>
            <a:pPr lvl="1"/>
            <a:r>
              <a:rPr lang="en-US" dirty="0"/>
              <a:t>Other Emergency Medications</a:t>
            </a:r>
          </a:p>
          <a:p>
            <a:r>
              <a:rPr lang="en-US" dirty="0"/>
              <a:t>IV Administration Supplies </a:t>
            </a:r>
          </a:p>
          <a:p>
            <a:r>
              <a:rPr lang="en-US" dirty="0"/>
              <a:t>Airway Management Supplies (Pediatric and Adult)</a:t>
            </a:r>
          </a:p>
          <a:p>
            <a:r>
              <a:rPr lang="en-US" dirty="0"/>
              <a:t>Items for Radiation, Burn and Blast, Wound Care</a:t>
            </a:r>
          </a:p>
          <a:p>
            <a:r>
              <a:rPr lang="en-US" dirty="0"/>
              <a:t>Pandemic Influenza</a:t>
            </a:r>
          </a:p>
          <a:p>
            <a:endParaRPr lang="en-US" dirty="0"/>
          </a:p>
        </p:txBody>
      </p:sp>
      <p:pic>
        <p:nvPicPr>
          <p:cNvPr id="4" name="Picture 4" descr="medical equipment"/>
          <p:cNvPicPr>
            <a:picLocks noChangeAspect="1" noChangeArrowheads="1"/>
          </p:cNvPicPr>
          <p:nvPr/>
        </p:nvPicPr>
        <p:blipFill>
          <a:blip r:embed="rId2" cstate="print">
            <a:lum bright="-18000" contrast="-4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4353" y="2286000"/>
            <a:ext cx="3399864" cy="31242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903498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C 24-7 Dark">
  <a:themeElements>
    <a:clrScheme name="CDC OD Dark PPT Colors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FFC000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pleted xmlns="3dc26554-7910-4728-b0ae-54565a5c042a">completed</completed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B9F18489E15847ABE343FB10CD95CD" ma:contentTypeVersion="1" ma:contentTypeDescription="Create a new document." ma:contentTypeScope="" ma:versionID="3ff95a2a4955a422d3fa14ad5067de44">
  <xsd:schema xmlns:xsd="http://www.w3.org/2001/XMLSchema" xmlns:xs="http://www.w3.org/2001/XMLSchema" xmlns:p="http://schemas.microsoft.com/office/2006/metadata/properties" xmlns:ns2="3dc26554-7910-4728-b0ae-54565a5c042a" targetNamespace="http://schemas.microsoft.com/office/2006/metadata/properties" ma:root="true" ma:fieldsID="6323cf51a4d0031ee734b3beed489c7c" ns2:_="">
    <xsd:import namespace="3dc26554-7910-4728-b0ae-54565a5c042a"/>
    <xsd:element name="properties">
      <xsd:complexType>
        <xsd:sequence>
          <xsd:element name="documentManagement">
            <xsd:complexType>
              <xsd:all>
                <xsd:element ref="ns2:complet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c26554-7910-4728-b0ae-54565a5c042a" elementFormDefault="qualified">
    <xsd:import namespace="http://schemas.microsoft.com/office/2006/documentManagement/types"/>
    <xsd:import namespace="http://schemas.microsoft.com/office/infopath/2007/PartnerControls"/>
    <xsd:element name="completed" ma:index="8" nillable="true" ma:displayName="completed" ma:internalName="completed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C10B37D-8EBA-4BB3-9F1D-7728CBEABC04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3dc26554-7910-4728-b0ae-54565a5c042a"/>
    <ds:schemaRef ds:uri="http://schemas.openxmlformats.org/package/2006/metadata/core-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DB37BB0-6A09-42CB-B669-28557EDBC1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c26554-7910-4728-b0ae-54565a5c04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B19634F-176F-427D-AFA1-741D0835D94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Current OPHPR Dark</Template>
  <TotalTime>2196</TotalTime>
  <Words>1461</Words>
  <Application>Microsoft Office PowerPoint</Application>
  <PresentationFormat>On-screen Show (4:3)</PresentationFormat>
  <Paragraphs>298</Paragraphs>
  <Slides>30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Myriad Web Pro</vt:lpstr>
      <vt:lpstr>Wingdings</vt:lpstr>
      <vt:lpstr>Times New Roman</vt:lpstr>
      <vt:lpstr>Courier New</vt:lpstr>
      <vt:lpstr>CDC 24-7 Dark</vt:lpstr>
      <vt:lpstr> Strategic National Stockpile</vt:lpstr>
      <vt:lpstr>The Strategic National Stockpile</vt:lpstr>
      <vt:lpstr>Rationale for Stockpiling Material</vt:lpstr>
      <vt:lpstr>Strategic National Stockpile Background</vt:lpstr>
      <vt:lpstr> Today’s Strategic National Stockpile Supporting National Health Security It’s more than the stuff! </vt:lpstr>
      <vt:lpstr>Partnerships</vt:lpstr>
      <vt:lpstr>Formulary Development</vt:lpstr>
      <vt:lpstr>Formulary Development: Requirements Setting</vt:lpstr>
      <vt:lpstr>Formulary Contents</vt:lpstr>
      <vt:lpstr>Radiation Specific Countermeasures</vt:lpstr>
      <vt:lpstr>Burn/Blast/Trauma Countermeasures</vt:lpstr>
      <vt:lpstr>IV Administration Supplies</vt:lpstr>
      <vt:lpstr>Airway Maintenance Supplies</vt:lpstr>
      <vt:lpstr>Formulary Development: Acquisition Considerations</vt:lpstr>
      <vt:lpstr>Emergency Response Concept</vt:lpstr>
      <vt:lpstr>Broad Spectrum Support: 12-hour Push Packages</vt:lpstr>
      <vt:lpstr>Strategic National Stockpile Managed Inventory </vt:lpstr>
      <vt:lpstr>Forward Placed Caches: CHEMPACK</vt:lpstr>
      <vt:lpstr>Slide 19</vt:lpstr>
      <vt:lpstr>DTPA Forward Placement Project</vt:lpstr>
      <vt:lpstr>Federal Medical Stations (FMS)</vt:lpstr>
      <vt:lpstr>DSNS Deployable Teams</vt:lpstr>
      <vt:lpstr>DSNS Provides Technical Assistance</vt:lpstr>
      <vt:lpstr>SNS Asset Request Flow</vt:lpstr>
      <vt:lpstr>Request Procedure</vt:lpstr>
      <vt:lpstr>Summary of Response</vt:lpstr>
      <vt:lpstr>EUA vs. IND</vt:lpstr>
      <vt:lpstr>EUA Sequence </vt:lpstr>
      <vt:lpstr>EUA Conditions </vt:lpstr>
      <vt:lpstr>Questions? http://www.cdc.gov/phpr/stockpile/stockpile.htm </vt:lpstr>
    </vt:vector>
  </TitlesOfParts>
  <Company>CDC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National Stockpile</dc:title>
  <dc:subject>Strategic National Stockpile</dc:subject>
  <dc:creator>rsb</dc:creator>
  <cp:keywords>chempack; cache</cp:keywords>
  <cp:lastModifiedBy>kimballl</cp:lastModifiedBy>
  <cp:revision>113</cp:revision>
  <cp:lastPrinted>2012-05-29T19:10:16Z</cp:lastPrinted>
  <dcterms:created xsi:type="dcterms:W3CDTF">2010-05-17T18:56:18Z</dcterms:created>
  <dcterms:modified xsi:type="dcterms:W3CDTF">2013-01-31T14:48:02Z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0x01010095B9F18489E15847ABE343FB10CD95CD</vt:lpwstr>
  </property>
</Properties>
</file>