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29" autoAdjust="0"/>
  </p:normalViewPr>
  <p:slideViewPr>
    <p:cSldViewPr>
      <p:cViewPr varScale="1">
        <p:scale>
          <a:sx n="50" d="100"/>
          <a:sy n="5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30B7A-46A7-482B-9262-168CBED187A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E090-0736-4F0C-A963-3D05C64A0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61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adonmd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CDD82-7D30-4BE5-AD60-F256DC89CA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26E5-E327-427C-A1A1-9D3A9957B63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B8C70E-5EA7-463B-A738-B66D97F391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D1518-D9CF-4DC8-9893-70E17C932B6A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43"/>
            <a:fld id="{A4ECCB9F-B717-4F2F-BAAC-EC9E8638A62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15943"/>
              <a:t>15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E10BF-B338-4BC5-BF5C-7D7B425BC1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E10BF-B338-4BC5-BF5C-7D7B425BC1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CDD82-7D30-4BE5-AD60-F256DC89C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61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1pPr>
            <a:lvl2pPr marL="728950" indent="-280365" defTabSz="915861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2pPr>
            <a:lvl3pPr marL="1121462" indent="-224293" defTabSz="915861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3pPr>
            <a:lvl4pPr marL="1570046" indent="-224293" defTabSz="915861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4pPr>
            <a:lvl5pPr marL="2018631" indent="-224293" defTabSz="915861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5pPr>
            <a:lvl6pPr marL="2467216" indent="-224293" algn="ctr" defTabSz="91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6pPr>
            <a:lvl7pPr marL="2915799" indent="-224293" algn="ctr" defTabSz="91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7pPr>
            <a:lvl8pPr marL="3364385" indent="-224293" algn="ctr" defTabSz="91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8pPr>
            <a:lvl9pPr marL="3812969" indent="-224293" algn="ctr" defTabSz="91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9pPr>
          </a:lstStyle>
          <a:p>
            <a:fld id="{86D92A7C-D88A-4F5C-AB73-EEC0476B5825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6"/>
            <a:ext cx="5031685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http://radonmd.com/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CDD82-7D30-4BE5-AD60-F256DC89C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B9A5A-5E7D-4282-BF44-97A1569ADFA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48" tIns="45874" rIns="91748" bIns="45874" anchor="b"/>
          <a:lstStyle/>
          <a:p>
            <a:pPr algn="r" defTabSz="917335" eaLnBrk="0" fontAlgn="base" hangingPunct="0">
              <a:spcBef>
                <a:spcPct val="0"/>
              </a:spcBef>
              <a:spcAft>
                <a:spcPct val="0"/>
              </a:spcAft>
            </a:pPr>
            <a:fld id="{CA1EBB27-F9C6-4172-BC15-DE8DC169C1CD}" type="slidenum">
              <a:rPr lang="en-US" sz="1300">
                <a:solidFill>
                  <a:prstClr val="black"/>
                </a:solidFill>
                <a:latin typeface="Arial" charset="0"/>
                <a:ea typeface="Osaka"/>
                <a:cs typeface="Osaka"/>
              </a:rPr>
              <a:pPr algn="r" defTabSz="917335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300" dirty="0">
              <a:solidFill>
                <a:prstClr val="black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9"/>
            <a:ext cx="5486400" cy="4113212"/>
          </a:xfrm>
          <a:noFill/>
          <a:ln/>
        </p:spPr>
        <p:txBody>
          <a:bodyPr lIns="91748" tIns="45874" rIns="91748" bIns="45874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76"/>
            <a:fld id="{F8398F87-4915-4042-8E9C-1A2A51DB26E2}" type="slidenum">
              <a:rPr lang="en-US" smtClean="0">
                <a:solidFill>
                  <a:prstClr val="black"/>
                </a:solidFill>
              </a:rPr>
              <a:pPr defTabSz="912776"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7848" y="690172"/>
            <a:ext cx="4530070" cy="3416508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619" y="4497051"/>
            <a:ext cx="5963478" cy="4721901"/>
          </a:xfrm>
          <a:noFill/>
          <a:ln/>
        </p:spPr>
        <p:txBody>
          <a:bodyPr lIns="77778" tIns="38097" rIns="77778" bIns="38097"/>
          <a:lstStyle/>
          <a:p>
            <a:pPr marL="225858" indent="-225858" defTabSz="752339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43"/>
            <a:fld id="{D4E0607D-6983-4B36-AFDB-68F08CA5109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15943"/>
              <a:t>7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43"/>
            <a:fld id="{795D475A-1FBB-4FD3-8EE2-B39D85428B02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15943"/>
              <a:t>9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CDD82-7D30-4BE5-AD60-F256DC89C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43"/>
            <a:fld id="{5D9E08BD-2F40-4157-94B0-94BE36F15AC8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15943"/>
              <a:t>11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6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94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7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11526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59155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1707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48838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64042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="" xmlns:p14="http://schemas.microsoft.com/office/powerpoint/2010/main" val="27621085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83008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="" xmlns:p14="http://schemas.microsoft.com/office/powerpoint/2010/main" val="22902000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359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cs typeface="Arial" charset="0"/>
              </a:rPr>
              <a:t>For more information please contact Radiation Studies Branch, CDC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cs typeface="Arial" charset="0"/>
              </a:rPr>
              <a:t>4770 Buford Highway NE, Atlanta, GA 30341</a:t>
            </a:r>
          </a:p>
          <a:p>
            <a:r>
              <a:rPr lang="en-US" sz="1200" dirty="0">
                <a:solidFill>
                  <a:srgbClr val="FFFFFF"/>
                </a:solidFill>
                <a:cs typeface="Arial" charset="0"/>
              </a:rPr>
              <a:t>Telephone,  1-770-488-3800</a:t>
            </a:r>
          </a:p>
          <a:p>
            <a:r>
              <a:rPr lang="en-US" sz="1200" dirty="0">
                <a:solidFill>
                  <a:srgbClr val="FFFFFF"/>
                </a:solidFill>
                <a:cs typeface="Arial" charset="0"/>
              </a:rPr>
              <a:t>E-mail: rsbinfo@cdc.gov	Web: emergency.cdc.gov/radiation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National Center for Environmental Health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Division of Environmental Hazards and Health Effects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cs typeface="Arial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8302592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3C838-FB82-4FD0-9FA4-0826F6B93EA4}" type="datetime1">
              <a:rPr lang="en-US">
                <a:solidFill>
                  <a:srgbClr val="FFC000"/>
                </a:solidFill>
                <a:cs typeface="Arial" charset="0"/>
              </a:rPr>
              <a:pPr/>
              <a:t>1/30/2013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569C8-C1E6-4920-A35B-84A0C71DFDF2}" type="slidenum">
              <a:rPr lang="en-US">
                <a:solidFill>
                  <a:srgbClr val="FFC000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09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316F-BEA8-4507-A462-7945C490661D}" type="datetime1">
              <a:rPr lang="en-US" smtClean="0">
                <a:solidFill>
                  <a:srgbClr val="FFC000"/>
                </a:solidFill>
                <a:cs typeface="Arial" charset="0"/>
              </a:rPr>
              <a:pPr>
                <a:defRPr/>
              </a:pPr>
              <a:t>1/30/2013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4CCC-3932-44E7-88BB-677D0E9A1923}" type="slidenum">
              <a:rPr lang="en-US">
                <a:solidFill>
                  <a:srgbClr val="FFC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733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2317-7FD6-4D9D-9B45-25AF18DF3377}" type="datetime1">
              <a:rPr lang="en-US" smtClean="0">
                <a:solidFill>
                  <a:srgbClr val="FFC000"/>
                </a:solidFill>
                <a:cs typeface="Arial" charset="0"/>
              </a:rPr>
              <a:pPr>
                <a:defRPr/>
              </a:pPr>
              <a:t>1/30/2013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56E1-79E8-4710-BEF1-9B7F13DD55F6}" type="slidenum">
              <a:rPr lang="en-US">
                <a:solidFill>
                  <a:srgbClr val="FFC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65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3AD-2C62-4C13-8566-3C8135BE2D2D}" type="datetime1">
              <a:rPr lang="en-US" smtClean="0">
                <a:solidFill>
                  <a:srgbClr val="FFC000"/>
                </a:solidFill>
                <a:cs typeface="Arial" charset="0"/>
              </a:rPr>
              <a:pPr>
                <a:defRPr/>
              </a:pPr>
              <a:t>1/30/2013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7327-CD66-4625-B269-B981E0D858AB}" type="slidenum">
              <a:rPr lang="en-US">
                <a:solidFill>
                  <a:srgbClr val="FFC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78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E2035-1718-4564-9263-CB21C78880E0}" type="datetime1">
              <a:rPr lang="en-US" smtClean="0">
                <a:solidFill>
                  <a:srgbClr val="FFC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1/30/2013</a:t>
            </a:fld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2766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C55B5-6153-4BF4-BE87-AF1D07D73539}" type="slidenum">
              <a:rPr lang="en-US">
                <a:solidFill>
                  <a:srgbClr val="FFC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25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8411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F7E4D-DDB2-4C20-977E-8B24ED6CA671}" type="datetime1">
              <a:rPr lang="en-US" smtClean="0">
                <a:solidFill>
                  <a:srgbClr val="FFC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1/30/2013</a:t>
            </a:fld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D9FEF-B9AD-4EE2-8F1F-66EEECC324C6}" type="slidenum">
              <a:rPr lang="en-US">
                <a:solidFill>
                  <a:srgbClr val="FFC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597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F0451-B06D-4852-B52D-85AA07A7127C}" type="datetime1">
              <a:rPr lang="en-US" smtClean="0">
                <a:solidFill>
                  <a:srgbClr val="FFC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1/30/2013</a:t>
            </a:fld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CBE13-5C84-4753-A66A-DF0108D8F5FE}" type="slidenum">
              <a:rPr lang="en-US">
                <a:solidFill>
                  <a:srgbClr val="FFC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619434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10204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9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91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65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46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7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7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C309-266C-4999-9080-F11BBF9D14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6817-F5A5-47F3-9AFF-01F9A3BD9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1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6624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emergency.cdc.gov/radiatio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emergency.cdc.gov/radiatio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esoriano.files.wordpress.com/2007/05/human_body.jpg&amp;imgrefurl=http://esoriano.wordpress.com/2007/05/25/from-dust-to-man-a-scientific-proof/&amp;usg=__FpZ_mWkMc0wHnY2_SYV9laNv6dA=&amp;h=500&amp;w=375&amp;sz=19&amp;hl=en&amp;start=7&amp;um=1&amp;tbnid=ZVPybgWR1dxGcM:&amp;tbnh=130&amp;tbnw=98&amp;prev=/images?q=human+body&amp;um=1&amp;hl=en&amp;sa=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 Radiation Primer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radiation … radioactive material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What are they? </a:t>
            </a:r>
          </a:p>
          <a:p>
            <a:pPr algn="ctr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exposure … contamination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Are they the same?</a:t>
            </a:r>
          </a:p>
          <a:p>
            <a:pPr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988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sz="3200" dirty="0" smtClean="0"/>
              <a:t>Average Annual Radiation Exposures:</a:t>
            </a:r>
            <a:br>
              <a:rPr lang="en-US" sz="3200" dirty="0" smtClean="0"/>
            </a:br>
            <a:r>
              <a:rPr lang="en-US" sz="3200" dirty="0" smtClean="0"/>
              <a:t>6.2 </a:t>
            </a:r>
            <a:r>
              <a:rPr lang="en-US" sz="3200" dirty="0" err="1" smtClean="0"/>
              <a:t>mSv</a:t>
            </a:r>
            <a:r>
              <a:rPr lang="en-US" sz="3200" dirty="0" smtClean="0"/>
              <a:t> = 620 </a:t>
            </a:r>
            <a:r>
              <a:rPr lang="en-US" sz="3200" dirty="0" err="1" smtClean="0"/>
              <a:t>mrem</a:t>
            </a:r>
            <a:endParaRPr lang="en-US" sz="3200" dirty="0"/>
          </a:p>
        </p:txBody>
      </p:sp>
      <p:pic>
        <p:nvPicPr>
          <p:cNvPr id="1026" name="Picture 2" descr="pie chart showing 48% Medical, Consumer products 2%, Natural background 5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858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487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FFFFFF"/>
                </a:solidFill>
                <a:latin typeface="Arial" charset="0"/>
                <a:cs typeface="Arial" charset="0"/>
              </a:rPr>
              <a:t>Source: NCRP Report No. 160, Ionizing Radiation Exposure of the Population of the United States (2009)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590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Natural background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676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Consumer products, occupational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2819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Medical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48%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152106" y="2170906"/>
            <a:ext cx="533400" cy="15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19600" y="1905000"/>
            <a:ext cx="12954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62200" y="2895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7651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Doses (</a:t>
            </a:r>
            <a:r>
              <a:rPr lang="en-US" dirty="0" err="1" smtClean="0"/>
              <a:t>mSv</a:t>
            </a:r>
            <a:r>
              <a:rPr lang="en-US" dirty="0" smtClean="0"/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49383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Airport Screening			       0.0001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NY to London by air                               0.05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Chest X-Ray                                  	     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0.1 </a:t>
            </a:r>
            <a:endParaRPr lang="en-US" sz="2800" i="1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Natural bkgd. (annual)                  	       3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CT Scan -Abdomen                   	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   10 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Occupational annual limit         	     50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50% survival (whole body)	    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   4,000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Radiotherapy (tumor, partial)	       80,000 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867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1 </a:t>
            </a:r>
            <a:r>
              <a:rPr lang="en-US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mSv</a:t>
            </a:r>
            <a:r>
              <a:rPr lang="en-US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 = 100 </a:t>
            </a:r>
            <a:r>
              <a:rPr lang="en-US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charset="0"/>
                <a:cs typeface="Arial" charset="0"/>
              </a:rPr>
              <a:t>mrem</a:t>
            </a:r>
            <a:endParaRPr lang="en-US" sz="3200" dirty="0">
              <a:solidFill>
                <a:srgbClr val="FFC000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1237" y="381000"/>
            <a:ext cx="8229600" cy="1143000"/>
          </a:xfrm>
        </p:spPr>
        <p:txBody>
          <a:bodyPr/>
          <a:lstStyle/>
          <a:p>
            <a:r>
              <a:rPr lang="en-US" dirty="0" smtClean="0"/>
              <a:t>Radiation Protection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563479" y="1600200"/>
            <a:ext cx="4038600" cy="239172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Time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Distance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Shielding</a:t>
            </a:r>
          </a:p>
          <a:p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4005" y="15240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Evacuation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Sheltering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Medical countermeasures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37" y="4724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cs typeface="Arial" charset="0"/>
              </a:rPr>
              <a:t>Guiding principle for controlling exposures: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C000"/>
                </a:solidFill>
                <a:cs typeface="Arial" charset="0"/>
              </a:rPr>
              <a:t>ALARA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cs typeface="Arial" charset="0"/>
              </a:rPr>
              <a:t>As Low As Reasonably Achievable </a:t>
            </a:r>
          </a:p>
        </p:txBody>
      </p:sp>
    </p:spTree>
    <p:extLst>
      <p:ext uri="{BB962C8B-B14F-4D97-AF65-F5344CB8AC3E}">
        <p14:creationId xmlns="" xmlns:p14="http://schemas.microsoft.com/office/powerpoint/2010/main" val="27603829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6477000" cy="4525963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0" dirty="0" smtClean="0"/>
              <a:t>Difference between: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– Radioactive material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rgbClr val="00FF99"/>
                </a:solidFill>
              </a:rPr>
              <a:t>			</a:t>
            </a:r>
            <a:r>
              <a:rPr lang="en-US" sz="3200" dirty="0" smtClean="0">
                <a:solidFill>
                  <a:schemeClr val="tx1"/>
                </a:solidFill>
              </a:rPr>
              <a:t> – Radiation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200" dirty="0" smtClean="0">
              <a:solidFill>
                <a:srgbClr val="00FF99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0" dirty="0" smtClean="0"/>
              <a:t>Difference between being: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/>
              <a:t>			</a:t>
            </a: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– Contaminated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rgbClr val="00FF99"/>
                </a:solidFill>
              </a:rPr>
              <a:t>			</a:t>
            </a:r>
            <a:r>
              <a:rPr lang="en-US" sz="3200" dirty="0" smtClean="0">
                <a:solidFill>
                  <a:schemeClr val="tx1"/>
                </a:solidFill>
              </a:rPr>
              <a:t>– Irradiated (exposed)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Review Fundamentals</a:t>
            </a:r>
            <a:endParaRPr lang="en-US" dirty="0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010400" y="38862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C000">
                    <a:lumMod val="20000"/>
                    <a:lumOff val="80000"/>
                  </a:srgbClr>
                </a:solidFill>
                <a:cs typeface="Arial" charset="0"/>
              </a:rPr>
              <a:t> </a:t>
            </a:r>
            <a:r>
              <a:rPr lang="en-US" sz="3200" b="1" dirty="0">
                <a:solidFill>
                  <a:srgbClr val="FFC000">
                    <a:lumMod val="20000"/>
                    <a:lumOff val="80000"/>
                  </a:srgbClr>
                </a:solidFill>
                <a:cs typeface="Arial" charset="0"/>
              </a:rPr>
              <a:t>External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C000">
                    <a:lumMod val="20000"/>
                    <a:lumOff val="80000"/>
                  </a:srgbClr>
                </a:solidFill>
                <a:cs typeface="Arial" charset="0"/>
              </a:rPr>
              <a:t>Internal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4648200"/>
            <a:ext cx="1600200" cy="1588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6504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Summary: Key Points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Radiation types: alpha, beta, gamma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Radiation and radioactivity are part of our natural environment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Radioactive contamination is not immediately life threatening.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Decontamination is relatively simple.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Radiation can be readily detected.</a:t>
            </a:r>
          </a:p>
          <a:p>
            <a:pPr>
              <a:lnSpc>
                <a:spcPct val="13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3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1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Summary: Key Points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Dose Units:</a:t>
            </a:r>
          </a:p>
          <a:p>
            <a:pPr lvl="2">
              <a:lnSpc>
                <a:spcPct val="130000"/>
              </a:lnSpc>
            </a:pPr>
            <a:r>
              <a:rPr lang="en-US" dirty="0" err="1" smtClean="0">
                <a:solidFill>
                  <a:schemeClr val="bg2"/>
                </a:solidFill>
              </a:rPr>
              <a:t>Rem</a:t>
            </a:r>
            <a:r>
              <a:rPr lang="en-US" dirty="0" smtClean="0">
                <a:solidFill>
                  <a:schemeClr val="bg2"/>
                </a:solidFill>
              </a:rPr>
              <a:t> – in the U.S.</a:t>
            </a:r>
          </a:p>
          <a:p>
            <a:pPr lvl="2">
              <a:lnSpc>
                <a:spcPct val="130000"/>
              </a:lnSpc>
            </a:pPr>
            <a:r>
              <a:rPr lang="en-US" dirty="0" err="1" smtClean="0">
                <a:solidFill>
                  <a:schemeClr val="bg2"/>
                </a:solidFill>
              </a:rPr>
              <a:t>Sievert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 err="1" smtClean="0">
                <a:solidFill>
                  <a:schemeClr val="bg2"/>
                </a:solidFill>
              </a:rPr>
              <a:t>Sv</a:t>
            </a:r>
            <a:r>
              <a:rPr lang="en-US" dirty="0" smtClean="0">
                <a:solidFill>
                  <a:schemeClr val="bg2"/>
                </a:solidFill>
              </a:rPr>
              <a:t>) - rest of the world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Radiation can:</a:t>
            </a:r>
          </a:p>
          <a:p>
            <a:pPr lvl="2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kill in short term</a:t>
            </a:r>
          </a:p>
          <a:p>
            <a:pPr lvl="2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cause cancer in long term, or</a:t>
            </a:r>
          </a:p>
          <a:p>
            <a:pPr lvl="2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have NO EFFECT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</a:rPr>
              <a:t>It is all about dose!</a:t>
            </a:r>
          </a:p>
        </p:txBody>
      </p:sp>
    </p:spTree>
    <p:extLst>
      <p:ext uri="{BB962C8B-B14F-4D97-AF65-F5344CB8AC3E}">
        <p14:creationId xmlns="" xmlns:p14="http://schemas.microsoft.com/office/powerpoint/2010/main" val="27979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Important Contact!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Know the contact information for your </a:t>
            </a:r>
            <a:r>
              <a:rPr lang="en-US" u="sng" dirty="0" smtClean="0">
                <a:solidFill>
                  <a:schemeClr val="bg2"/>
                </a:solidFill>
              </a:rPr>
              <a:t>state radiation control program</a:t>
            </a:r>
            <a:r>
              <a:rPr lang="en-US" dirty="0" smtClean="0">
                <a:solidFill>
                  <a:schemeClr val="bg2"/>
                </a:solidFill>
              </a:rPr>
              <a:t>.  This office is vital in both planning for and responding to a nuclear or radiological incident.</a:t>
            </a:r>
          </a:p>
          <a:p>
            <a:pPr>
              <a:buFontTx/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066800" y="5181600"/>
            <a:ext cx="555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www.crcpd.org/Map/map.html</a:t>
            </a:r>
          </a:p>
        </p:txBody>
      </p:sp>
      <p:pic>
        <p:nvPicPr>
          <p:cNvPr id="351234" name="Picture 2" descr="crcp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48200"/>
            <a:ext cx="1333500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90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smtClean="0">
                <a:cs typeface="Arial" pitchFamily="34" charset="0"/>
              </a:rPr>
              <a:t>Radiological Terrorism: A Toolkit for Emergency Services Clinicians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SzPct val="70000"/>
              <a:buFont typeface="Arial" pitchFamily="34" charset="0"/>
              <a:buNone/>
            </a:pPr>
            <a:r>
              <a:rPr lang="en-US" sz="2400" dirty="0" smtClean="0">
                <a:solidFill>
                  <a:schemeClr val="bg2"/>
                </a:solidFill>
                <a:cs typeface="Arial" pitchFamily="34" charset="0"/>
              </a:rPr>
              <a:t>Resources for Clinicians</a:t>
            </a:r>
          </a:p>
          <a:p>
            <a:pPr>
              <a:buClr>
                <a:schemeClr val="tx1"/>
              </a:buClr>
              <a:buSzPct val="70000"/>
              <a:buFont typeface="Arial" pitchFamily="34" charset="0"/>
              <a:buNone/>
            </a:pPr>
            <a:endParaRPr lang="en-US" sz="2400" dirty="0" smtClean="0">
              <a:solidFill>
                <a:schemeClr val="bg2"/>
              </a:solidFill>
              <a:cs typeface="Arial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JIT Training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Pocket Guides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Radiation Triage Chart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Fact Sheets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Webcasts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Self-study Programs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Psychological First Aid in Radiation Disasters</a:t>
            </a:r>
          </a:p>
        </p:txBody>
      </p:sp>
      <p:pic>
        <p:nvPicPr>
          <p:cNvPr id="18436" name="Picture 5" descr="Clinician%20box%20with%20products_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3768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5715000"/>
            <a:ext cx="430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  <a:hlinkClick r:id="rId4"/>
              </a:rPr>
              <a:t>http://www.emergency.cdc.gov/radiation/</a:t>
            </a:r>
            <a:endParaRPr lang="en-US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459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smtClean="0">
                <a:cs typeface="Arial" pitchFamily="34" charset="0"/>
              </a:rPr>
              <a:t>Radiological Terrorism: A Toolkit for Public Health Professionals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 bwMode="auto">
          <a:xfrm>
            <a:off x="533400" y="1752600"/>
            <a:ext cx="5181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chemeClr val="bg2"/>
                </a:solidFill>
                <a:cs typeface="Arial" pitchFamily="34" charset="0"/>
              </a:rPr>
              <a:t>Resources for Public Health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2"/>
                </a:solidFill>
                <a:cs typeface="Arial" pitchFamily="34" charset="0"/>
              </a:rPr>
              <a:t>vCRC</a:t>
            </a: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Population Monitoring Guide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EPA Risk Communication Guide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Contaminated Decedents Guide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Radiation Survey DVD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Webcasts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Fact Sheets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Self-study Programs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cs typeface="Arial" pitchFamily="34" charset="0"/>
              </a:rPr>
              <a:t>Psychological First Aid in Radiation Disasters</a:t>
            </a:r>
          </a:p>
          <a:p>
            <a:pPr lvl="1"/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5" descr="Public health box with produ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33845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5867400"/>
            <a:ext cx="430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  <a:hlinkClick r:id="rId4"/>
              </a:rPr>
              <a:t>http://www.emergency.cdc.gov/radiation/</a:t>
            </a:r>
            <a:endParaRPr lang="en-US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183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/>
              <a:t>Questions?</a:t>
            </a:r>
            <a:endParaRPr lang="en-US" sz="32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71600" y="2057400"/>
            <a:ext cx="6400800" cy="183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Arial" charset="0"/>
                <a:cs typeface="Arial" charset="0"/>
              </a:rPr>
              <a:t>Armin Ansari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Arial" charset="0"/>
                <a:cs typeface="Arial" charset="0"/>
              </a:rPr>
              <a:t>770-488-3654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Arial" charset="0"/>
                <a:cs typeface="Arial" charset="0"/>
              </a:rPr>
              <a:t>AAnsari@cdc.gov</a:t>
            </a:r>
            <a:endParaRPr lang="en-US" sz="3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641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37588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Radioactivity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7848600" cy="99060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Spontaneous emission of radiation from the nucleus of an unstable isotope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14340" name="Picture 4" descr="Radioactive Atom outputting energy, radiation, and radiatio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1816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0" y="22098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 pitchFamily="112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CCCC"/>
                </a:solidFill>
                <a:cs typeface="Arial" charset="0"/>
              </a:rPr>
              <a:t>Disintegration 	       Decay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12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/>
              <a:t>Demonstrate Decontamination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2895600" cy="9143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Any Volunteers?</a:t>
            </a:r>
            <a:endParaRPr lang="en-US" dirty="0"/>
          </a:p>
        </p:txBody>
      </p:sp>
      <p:pic>
        <p:nvPicPr>
          <p:cNvPr id="241666" name="Picture 2" descr="Firefighter goes through decontamination 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4038600" cy="382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4011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8594" name="Picture 2" descr="Chart showing Alpha and Beta Radiation with Radon 222 showing alpha half-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382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2783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740" y="-228600"/>
            <a:ext cx="1053104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" name="Picture 4" descr="electromagnetic radi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80724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3440264" y="2082968"/>
            <a:ext cx="2764020" cy="0"/>
          </a:xfrm>
          <a:prstGeom prst="line">
            <a:avLst/>
          </a:prstGeom>
          <a:noFill/>
          <a:ln w="92075" cap="sq">
            <a:solidFill>
              <a:schemeClr val="accent3">
                <a:lumMod val="40000"/>
                <a:lumOff val="60000"/>
              </a:schemeClr>
            </a:solidFill>
            <a:round/>
            <a:headEnd type="none" w="sm" len="sm"/>
            <a:tailEnd type="triangle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537284" y="1371600"/>
            <a:ext cx="26670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Myriad Pro Black"/>
                <a:cs typeface="Arial" charset="0"/>
              </a:rPr>
              <a:t>Energy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Myriad Pro Black"/>
              <a:cs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817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3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9445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Penetration 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1447800"/>
            <a:ext cx="2552700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cs typeface="Arial" charset="0"/>
              </a:rPr>
              <a:t>Especially damaging to internal tissues if inhaled or swallowed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cs typeface="Arial" charset="0"/>
              </a:rPr>
              <a:t>Damaging to internal tissues if inhaled or swallowed and can cause external skin burns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cs typeface="Arial" charset="0"/>
              </a:rPr>
              <a:t>Damaging to tissues externally and internally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6147" name="Picture 37" descr="penetration of radiation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5943600" cy="452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997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Common Radioactive Nuclides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Nuclear medicine: </a:t>
            </a:r>
            <a:r>
              <a:rPr lang="en-US" i="1" dirty="0" smtClean="0">
                <a:solidFill>
                  <a:schemeClr val="bg2"/>
                </a:solidFill>
              </a:rPr>
              <a:t>Iodine-131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Radiotherapy: </a:t>
            </a:r>
            <a:r>
              <a:rPr lang="en-US" i="1" dirty="0" smtClean="0">
                <a:solidFill>
                  <a:schemeClr val="bg2"/>
                </a:solidFill>
              </a:rPr>
              <a:t>cobalt-60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Satellite power</a:t>
            </a:r>
            <a:r>
              <a:rPr lang="en-US" i="1" dirty="0" smtClean="0">
                <a:solidFill>
                  <a:schemeClr val="bg2"/>
                </a:solidFill>
              </a:rPr>
              <a:t>: plutonium-238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Nuclear power: </a:t>
            </a:r>
            <a:r>
              <a:rPr lang="en-US" i="1" dirty="0" smtClean="0">
                <a:solidFill>
                  <a:schemeClr val="bg2"/>
                </a:solidFill>
              </a:rPr>
              <a:t>uranium-235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Our body: </a:t>
            </a:r>
            <a:r>
              <a:rPr lang="en-US" i="1" dirty="0" smtClean="0">
                <a:solidFill>
                  <a:schemeClr val="bg2"/>
                </a:solidFill>
              </a:rPr>
              <a:t>potassium-40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Our water: </a:t>
            </a:r>
            <a:r>
              <a:rPr lang="en-US" i="1" dirty="0" smtClean="0">
                <a:solidFill>
                  <a:schemeClr val="bg2"/>
                </a:solidFill>
              </a:rPr>
              <a:t>radium-226</a:t>
            </a:r>
          </a:p>
        </p:txBody>
      </p:sp>
    </p:spTree>
    <p:extLst>
      <p:ext uri="{BB962C8B-B14F-4D97-AF65-F5344CB8AC3E}">
        <p14:creationId xmlns="" xmlns:p14="http://schemas.microsoft.com/office/powerpoint/2010/main" val="2865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8" y="641303"/>
            <a:ext cx="4892842" cy="1143000"/>
          </a:xfrm>
        </p:spPr>
        <p:txBody>
          <a:bodyPr/>
          <a:lstStyle/>
          <a:p>
            <a:r>
              <a:rPr lang="en-US" dirty="0" smtClean="0"/>
              <a:t>Radiation Units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41158" y="1981200"/>
            <a:ext cx="8229600" cy="4191000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latin typeface="Myriad Pro Black"/>
              </a:rPr>
              <a:t>  Amount of radioactivity </a:t>
            </a:r>
          </a:p>
          <a:p>
            <a:pPr lvl="1" eaLnBrk="1" hangingPunct="1"/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Curie (</a:t>
            </a:r>
            <a:r>
              <a:rPr lang="en-US" b="1" dirty="0" err="1" smtClean="0">
                <a:solidFill>
                  <a:schemeClr val="bg2"/>
                </a:solidFill>
                <a:latin typeface="Myriad Pro Black"/>
              </a:rPr>
              <a:t>Ci</a:t>
            </a:r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), Becquerel (</a:t>
            </a:r>
            <a:r>
              <a:rPr lang="en-US" b="1" dirty="0" err="1" smtClean="0">
                <a:solidFill>
                  <a:schemeClr val="bg2"/>
                </a:solidFill>
                <a:latin typeface="Myriad Pro Black"/>
              </a:rPr>
              <a:t>Bq</a:t>
            </a:r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)</a:t>
            </a:r>
          </a:p>
          <a:p>
            <a:pPr lvl="1" eaLnBrk="1" hangingPunct="1"/>
            <a:endParaRPr lang="en-US" b="1" dirty="0" smtClean="0">
              <a:latin typeface="Myriad Pro Black"/>
            </a:endParaRPr>
          </a:p>
          <a:p>
            <a:pPr marL="0" indent="0" eaLnBrk="1" hangingPunct="1"/>
            <a:r>
              <a:rPr lang="en-US" dirty="0" smtClean="0">
                <a:latin typeface="Myriad Pro Black"/>
              </a:rPr>
              <a:t>  Ambient radiation levels</a:t>
            </a:r>
          </a:p>
          <a:p>
            <a:pPr lvl="1" eaLnBrk="1" hangingPunct="1"/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Roentgen per hour (R/h, </a:t>
            </a:r>
            <a:r>
              <a:rPr lang="en-US" b="1" dirty="0" err="1" smtClean="0">
                <a:solidFill>
                  <a:schemeClr val="bg2"/>
                </a:solidFill>
                <a:latin typeface="Myriad Pro Black"/>
              </a:rPr>
              <a:t>rem</a:t>
            </a:r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 per hour (</a:t>
            </a:r>
            <a:r>
              <a:rPr lang="en-US" b="1" dirty="0" err="1" smtClean="0">
                <a:solidFill>
                  <a:schemeClr val="bg2"/>
                </a:solidFill>
                <a:latin typeface="Myriad Pro Black"/>
              </a:rPr>
              <a:t>rem</a:t>
            </a:r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/h)</a:t>
            </a:r>
          </a:p>
          <a:p>
            <a:pPr marL="0" indent="0" eaLnBrk="1" hangingPunct="1"/>
            <a:endParaRPr lang="en-US" sz="2400" dirty="0" smtClean="0">
              <a:latin typeface="Myriad Pro Black"/>
            </a:endParaRPr>
          </a:p>
          <a:p>
            <a:pPr marL="0" indent="0" eaLnBrk="1" hangingPunct="1"/>
            <a:r>
              <a:rPr lang="en-US" dirty="0" smtClean="0">
                <a:latin typeface="Myriad Pro Black"/>
              </a:rPr>
              <a:t>  Radiation Dose</a:t>
            </a:r>
          </a:p>
          <a:p>
            <a:pPr lvl="1" eaLnBrk="1" hangingPunct="1"/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Rad, rem, Gray (</a:t>
            </a:r>
            <a:r>
              <a:rPr lang="en-US" b="1" dirty="0" err="1" smtClean="0">
                <a:solidFill>
                  <a:schemeClr val="bg2"/>
                </a:solidFill>
                <a:latin typeface="Myriad Pro Black"/>
              </a:rPr>
              <a:t>Gy</a:t>
            </a:r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), Sievert (</a:t>
            </a:r>
            <a:r>
              <a:rPr lang="en-US" b="1" dirty="0" err="1" smtClean="0">
                <a:solidFill>
                  <a:schemeClr val="bg2"/>
                </a:solidFill>
                <a:latin typeface="Myriad Pro Black"/>
              </a:rPr>
              <a:t>Sv</a:t>
            </a:r>
            <a:r>
              <a:rPr lang="en-US" b="1" dirty="0" smtClean="0">
                <a:solidFill>
                  <a:schemeClr val="bg2"/>
                </a:solidFill>
                <a:latin typeface="Myriad Pro Black"/>
              </a:rPr>
              <a:t>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88758" y="52517"/>
            <a:ext cx="8534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Unit prefixes from </a:t>
            </a:r>
            <a:r>
              <a:rPr lang="en-US" sz="3200" dirty="0" err="1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Tera</a:t>
            </a:r>
            <a:r>
              <a:rPr lang="en-US" sz="32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 (10</a:t>
            </a:r>
            <a:r>
              <a:rPr lang="en-US" sz="3200" baseline="300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12</a:t>
            </a:r>
            <a:r>
              <a:rPr lang="en-US" sz="32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) to </a:t>
            </a:r>
            <a:r>
              <a:rPr lang="en-US" sz="3200" dirty="0" err="1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pico</a:t>
            </a:r>
            <a:r>
              <a:rPr lang="en-US" sz="32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 (10</a:t>
            </a:r>
            <a:r>
              <a:rPr lang="en-US" sz="3200" baseline="300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-12</a:t>
            </a:r>
            <a:r>
              <a:rPr lang="en-US" sz="3200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)</a:t>
            </a:r>
          </a:p>
        </p:txBody>
      </p:sp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25" y="1143000"/>
            <a:ext cx="26431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0517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1143000"/>
          </a:xfrm>
        </p:spPr>
        <p:txBody>
          <a:bodyPr/>
          <a:lstStyle/>
          <a:p>
            <a:r>
              <a:rPr lang="en-US" sz="4000" dirty="0" smtClean="0"/>
              <a:t>Radioactive Contamination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6616700" cy="4668838"/>
          </a:xfrm>
        </p:spPr>
        <p:txBody>
          <a:bodyPr/>
          <a:lstStyle/>
          <a:p>
            <a:pPr>
              <a:buFontTx/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r>
              <a:rPr lang="en-US" sz="2800" b="1" dirty="0" smtClean="0">
                <a:solidFill>
                  <a:schemeClr val="bg2"/>
                </a:solidFill>
              </a:rPr>
              <a:t>What if you ingested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12 </a:t>
            </a:r>
            <a:r>
              <a:rPr lang="en-US" sz="2400" dirty="0" err="1" smtClean="0">
                <a:solidFill>
                  <a:schemeClr val="bg2"/>
                </a:solidFill>
              </a:rPr>
              <a:t>Bq</a:t>
            </a:r>
            <a:r>
              <a:rPr lang="en-US" sz="2400" dirty="0" smtClean="0">
                <a:solidFill>
                  <a:schemeClr val="bg2"/>
                </a:solidFill>
              </a:rPr>
              <a:t> (disintegrations per second)?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       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5500 </a:t>
            </a:r>
            <a:r>
              <a:rPr lang="en-US" sz="2400" dirty="0" err="1" smtClean="0">
                <a:solidFill>
                  <a:schemeClr val="bg2"/>
                </a:solidFill>
              </a:rPr>
              <a:t>Bq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lvl="1"/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The point is not to trivialize radioactivity, but to put it in perspective.</a:t>
            </a:r>
          </a:p>
        </p:txBody>
      </p:sp>
      <p:pic>
        <p:nvPicPr>
          <p:cNvPr id="106500" name="Picture 4" descr="bana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1371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human bod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733800"/>
            <a:ext cx="1379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00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HHSTP_PPT_dark(">
  <a:themeElements>
    <a:clrScheme name="NCE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007D57"/>
      </a:accent1>
      <a:accent2>
        <a:srgbClr val="4983F2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3dc26554-7910-4728-b0ae-54565a5c042a">Completed</comple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9F18489E15847ABE343FB10CD95CD" ma:contentTypeVersion="1" ma:contentTypeDescription="Create a new document." ma:contentTypeScope="" ma:versionID="3ff95a2a4955a422d3fa14ad5067de44">
  <xsd:schema xmlns:xsd="http://www.w3.org/2001/XMLSchema" xmlns:xs="http://www.w3.org/2001/XMLSchema" xmlns:p="http://schemas.microsoft.com/office/2006/metadata/properties" xmlns:ns2="3dc26554-7910-4728-b0ae-54565a5c042a" targetNamespace="http://schemas.microsoft.com/office/2006/metadata/properties" ma:root="true" ma:fieldsID="6323cf51a4d0031ee734b3beed489c7c" ns2:_="">
    <xsd:import namespace="3dc26554-7910-4728-b0ae-54565a5c042a"/>
    <xsd:element name="properties">
      <xsd:complexType>
        <xsd:sequence>
          <xsd:element name="documentManagement">
            <xsd:complexType>
              <xsd:all>
                <xsd:element ref="ns2:comp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26554-7910-4728-b0ae-54565a5c042a" elementFormDefault="qualified">
    <xsd:import namespace="http://schemas.microsoft.com/office/2006/documentManagement/types"/>
    <xsd:import namespace="http://schemas.microsoft.com/office/infopath/2007/PartnerControls"/>
    <xsd:element name="completed" ma:index="8" nillable="true" ma:displayName="completed" ma:internalName="comple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EC992-69D7-4043-BF8D-928FE3676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6B0BE-30BA-4693-A922-A9C7E600647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dc26554-7910-4728-b0ae-54565a5c042a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320509-9F63-492B-8AB6-255E6551A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26554-7910-4728-b0ae-54565a5c0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486</Words>
  <Application>Microsoft Office PowerPoint</Application>
  <PresentationFormat>On-screen Show (4:3)</PresentationFormat>
  <Paragraphs>152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NCHHSTP_PPT_dark(</vt:lpstr>
      <vt:lpstr>A Radiation Primer</vt:lpstr>
      <vt:lpstr>Radioactivity</vt:lpstr>
      <vt:lpstr>Demonstrate Decontamination</vt:lpstr>
      <vt:lpstr>Slide 4</vt:lpstr>
      <vt:lpstr>Slide 5</vt:lpstr>
      <vt:lpstr>Penetration Abilities</vt:lpstr>
      <vt:lpstr>Common Radioactive Nuclides</vt:lpstr>
      <vt:lpstr>Radiation Units</vt:lpstr>
      <vt:lpstr>Radioactive Contamination</vt:lpstr>
      <vt:lpstr>Average Annual Radiation Exposures: 6.2 mSv = 620 mrem</vt:lpstr>
      <vt:lpstr>Typical Doses (mSv)</vt:lpstr>
      <vt:lpstr>Radiation Protection</vt:lpstr>
      <vt:lpstr>Review Fundamentals</vt:lpstr>
      <vt:lpstr>Summary: Key Points </vt:lpstr>
      <vt:lpstr>Summary: Key Points </vt:lpstr>
      <vt:lpstr>Important Contact! </vt:lpstr>
      <vt:lpstr>Radiological Terrorism: A Toolkit for Emergency Services Clinicians</vt:lpstr>
      <vt:lpstr>Radiological Terrorism: A Toolkit for Public Health Professionals</vt:lpstr>
      <vt:lpstr>Questions?</vt:lpstr>
    </vt:vector>
  </TitlesOfParts>
  <Company>Centers for Disease Control and Prevention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Radiation Primer</dc:title>
  <dc:subject>A Radiation Primer</dc:subject>
  <dc:creator>RSB</dc:creator>
  <cp:keywords>background radiation, dose units</cp:keywords>
  <cp:lastModifiedBy>kimballl</cp:lastModifiedBy>
  <cp:revision>5</cp:revision>
  <dcterms:created xsi:type="dcterms:W3CDTF">2012-09-27T14:14:06Z</dcterms:created>
  <dcterms:modified xsi:type="dcterms:W3CDTF">2013-01-30T15:44:37Z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0x01010095B9F18489E15847ABE343FB10CD95CD</vt:lpwstr>
  </property>
</Properties>
</file>