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4"/>
  </p:sldMasterIdLst>
  <p:notesMasterIdLst>
    <p:notesMasterId r:id="rId47"/>
  </p:notesMasterIdLst>
  <p:sldIdLst>
    <p:sldId id="344" r:id="rId5"/>
    <p:sldId id="347" r:id="rId6"/>
    <p:sldId id="416" r:id="rId7"/>
    <p:sldId id="402" r:id="rId8"/>
    <p:sldId id="413" r:id="rId9"/>
    <p:sldId id="400" r:id="rId10"/>
    <p:sldId id="414" r:id="rId11"/>
    <p:sldId id="415" r:id="rId12"/>
    <p:sldId id="367" r:id="rId13"/>
    <p:sldId id="383" r:id="rId14"/>
    <p:sldId id="364" r:id="rId15"/>
    <p:sldId id="417" r:id="rId16"/>
    <p:sldId id="267" r:id="rId17"/>
    <p:sldId id="303" r:id="rId18"/>
    <p:sldId id="272" r:id="rId19"/>
    <p:sldId id="412" r:id="rId20"/>
    <p:sldId id="409" r:id="rId21"/>
    <p:sldId id="386" r:id="rId22"/>
    <p:sldId id="387" r:id="rId23"/>
    <p:sldId id="388" r:id="rId24"/>
    <p:sldId id="389" r:id="rId25"/>
    <p:sldId id="384" r:id="rId26"/>
    <p:sldId id="391" r:id="rId27"/>
    <p:sldId id="393" r:id="rId28"/>
    <p:sldId id="392" r:id="rId29"/>
    <p:sldId id="394" r:id="rId30"/>
    <p:sldId id="395" r:id="rId31"/>
    <p:sldId id="396" r:id="rId32"/>
    <p:sldId id="397" r:id="rId33"/>
    <p:sldId id="398" r:id="rId34"/>
    <p:sldId id="274" r:id="rId35"/>
    <p:sldId id="368" r:id="rId36"/>
    <p:sldId id="419" r:id="rId37"/>
    <p:sldId id="371" r:id="rId38"/>
    <p:sldId id="370" r:id="rId39"/>
    <p:sldId id="420" r:id="rId40"/>
    <p:sldId id="411" r:id="rId41"/>
    <p:sldId id="421" r:id="rId42"/>
    <p:sldId id="422" r:id="rId43"/>
    <p:sldId id="403" r:id="rId44"/>
    <p:sldId id="404" r:id="rId45"/>
    <p:sldId id="408" r:id="rId46"/>
  </p:sldIdLst>
  <p:sldSz cx="9144000" cy="6858000" type="screen4x3"/>
  <p:notesSz cx="6994525" cy="9280525"/>
  <p:embeddedFontLst>
    <p:embeddedFont>
      <p:font typeface="Myriad Web Pro" pitchFamily="34" charset="0"/>
      <p:regular r:id="rId48"/>
      <p:bold r:id="rId49"/>
      <p:italic r:id="rId50"/>
    </p:embeddedFont>
    <p:embeddedFont>
      <p:font typeface="Calibri"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ine Malilay" initials="J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29" autoAdjust="0"/>
  </p:normalViewPr>
  <p:slideViewPr>
    <p:cSldViewPr>
      <p:cViewPr>
        <p:scale>
          <a:sx n="90" d="100"/>
          <a:sy n="90" d="100"/>
        </p:scale>
        <p:origin x="-78"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2400" y="0"/>
            <a:ext cx="3030538" cy="463550"/>
          </a:xfrm>
          <a:prstGeom prst="rect">
            <a:avLst/>
          </a:prstGeom>
        </p:spPr>
        <p:txBody>
          <a:bodyPr vert="horz" lIns="91440" tIns="45720" rIns="91440" bIns="45720" rtlCol="0"/>
          <a:lstStyle>
            <a:lvl1pPr algn="r">
              <a:defRPr sz="1200"/>
            </a:lvl1pPr>
          </a:lstStyle>
          <a:p>
            <a:fld id="{9BBD5577-D449-436B-9C52-DDB129FA3714}" type="datetimeFigureOut">
              <a:rPr lang="en-US" smtClean="0"/>
              <a:pPr/>
              <a:t>1/31/2013</a:t>
            </a:fld>
            <a:endParaRPr lang="en-US"/>
          </a:p>
        </p:txBody>
      </p:sp>
      <p:sp>
        <p:nvSpPr>
          <p:cNvPr id="4" name="Slide Image Placeholder 3"/>
          <p:cNvSpPr>
            <a:spLocks noGrp="1" noRot="1" noChangeAspect="1"/>
          </p:cNvSpPr>
          <p:nvPr>
            <p:ph type="sldImg" idx="2"/>
          </p:nvPr>
        </p:nvSpPr>
        <p:spPr>
          <a:xfrm>
            <a:off x="1176338" y="695325"/>
            <a:ext cx="4641850" cy="3481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08488"/>
            <a:ext cx="5594350" cy="4176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5388"/>
            <a:ext cx="303053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2400" y="8815388"/>
            <a:ext cx="3030538" cy="463550"/>
          </a:xfrm>
          <a:prstGeom prst="rect">
            <a:avLst/>
          </a:prstGeom>
        </p:spPr>
        <p:txBody>
          <a:bodyPr vert="horz" lIns="91440" tIns="45720" rIns="91440" bIns="45720" rtlCol="0" anchor="b"/>
          <a:lstStyle>
            <a:lvl1pPr algn="r">
              <a:defRPr sz="1200"/>
            </a:lvl1pPr>
          </a:lstStyle>
          <a:p>
            <a:fld id="{74AA6BB8-D689-47EC-85A6-2EC6B2820238}" type="slidenum">
              <a:rPr lang="en-US" smtClean="0"/>
              <a:pPr/>
              <a:t>‹#›</a:t>
            </a:fld>
            <a:endParaRPr lang="en-US"/>
          </a:p>
        </p:txBody>
      </p:sp>
    </p:spTree>
    <p:extLst>
      <p:ext uri="{BB962C8B-B14F-4D97-AF65-F5344CB8AC3E}">
        <p14:creationId xmlns:p14="http://schemas.microsoft.com/office/powerpoint/2010/main" xmlns="" val="415282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62463" y="8816027"/>
            <a:ext cx="3030488" cy="462924"/>
          </a:xfrm>
          <a:prstGeom prst="rect">
            <a:avLst/>
          </a:prstGeom>
          <a:noFill/>
          <a:ln w="9525">
            <a:noFill/>
            <a:miter lim="800000"/>
            <a:headEnd/>
            <a:tailEnd/>
          </a:ln>
        </p:spPr>
        <p:txBody>
          <a:bodyPr lIns="93312" tIns="46657" rIns="93312" bIns="46657" anchor="b"/>
          <a:lstStyle/>
          <a:p>
            <a:pPr algn="r" defTabSz="930259" eaLnBrk="0" hangingPunct="0"/>
            <a:fld id="{202125AC-AC12-4445-8F93-294FCBE78CAD}" type="slidenum">
              <a:rPr lang="en-US" sz="1200"/>
              <a:pPr algn="r" defTabSz="930259" eaLnBrk="0" hangingPunct="0"/>
              <a:t>4</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3549" y="4408803"/>
            <a:ext cx="5127429" cy="4175764"/>
          </a:xfrm>
          <a:noFill/>
          <a:ln/>
        </p:spPr>
        <p:txBody>
          <a:bodyPr/>
          <a:lstStyle/>
          <a:p>
            <a:pPr lvl="1" indent="-457200" fontAlgn="auto">
              <a:lnSpc>
                <a:spcPct val="120000"/>
              </a:lnSpc>
              <a:spcBef>
                <a:spcPts val="0"/>
              </a:spcBef>
              <a:spcAft>
                <a:spcPts val="600"/>
              </a:spcAft>
              <a:buClr>
                <a:schemeClr val="tx1"/>
              </a:buClr>
              <a:buSzPct val="90000"/>
              <a:buFont typeface="Arial" pitchFamily="34" charset="0"/>
              <a:buChar char="•"/>
              <a:defRPr/>
            </a:pPr>
            <a:r>
              <a:rPr lang="en-US" sz="2800" dirty="0" smtClean="0"/>
              <a:t>Large displaced population</a:t>
            </a:r>
          </a:p>
          <a:p>
            <a:pPr lvl="1" indent="-457200" fontAlgn="auto">
              <a:lnSpc>
                <a:spcPct val="120000"/>
              </a:lnSpc>
              <a:spcBef>
                <a:spcPts val="0"/>
              </a:spcBef>
              <a:spcAft>
                <a:spcPts val="600"/>
              </a:spcAft>
              <a:buClr>
                <a:schemeClr val="tx1"/>
              </a:buClr>
              <a:buSzPct val="90000"/>
              <a:buFont typeface="Arial" pitchFamily="34" charset="0"/>
              <a:buChar char="•"/>
              <a:defRPr/>
            </a:pPr>
            <a:r>
              <a:rPr lang="en-US" sz="2800" dirty="0" smtClean="0"/>
              <a:t>Potential for contamination</a:t>
            </a:r>
          </a:p>
          <a:p>
            <a:pPr lvl="1" indent="-457200" fontAlgn="auto">
              <a:lnSpc>
                <a:spcPct val="120000"/>
              </a:lnSpc>
              <a:spcBef>
                <a:spcPts val="0"/>
              </a:spcBef>
              <a:spcAft>
                <a:spcPts val="600"/>
              </a:spcAft>
              <a:buClr>
                <a:schemeClr val="tx1"/>
              </a:buClr>
              <a:buSzPct val="90000"/>
              <a:buFont typeface="Arial" pitchFamily="34" charset="0"/>
              <a:buChar char="•"/>
              <a:defRPr/>
            </a:pPr>
            <a:r>
              <a:rPr lang="en-US" sz="2800" dirty="0" smtClean="0"/>
              <a:t>Potential for injuries</a:t>
            </a:r>
          </a:p>
          <a:p>
            <a:pPr lvl="1" indent="-457200" fontAlgn="auto">
              <a:lnSpc>
                <a:spcPct val="120000"/>
              </a:lnSpc>
              <a:spcBef>
                <a:spcPts val="0"/>
              </a:spcBef>
              <a:spcAft>
                <a:spcPts val="600"/>
              </a:spcAft>
              <a:buClr>
                <a:schemeClr val="tx1"/>
              </a:buClr>
              <a:buSzPct val="90000"/>
              <a:buFont typeface="Arial" pitchFamily="34" charset="0"/>
              <a:buChar char="•"/>
              <a:defRPr/>
            </a:pPr>
            <a:r>
              <a:rPr lang="en-US" sz="2800" dirty="0" smtClean="0"/>
              <a:t>Some may need immediate medical care</a:t>
            </a:r>
          </a:p>
          <a:p>
            <a:pPr lvl="1" indent="-457200" fontAlgn="auto">
              <a:lnSpc>
                <a:spcPct val="120000"/>
              </a:lnSpc>
              <a:spcBef>
                <a:spcPts val="0"/>
              </a:spcBef>
              <a:spcAft>
                <a:spcPts val="600"/>
              </a:spcAft>
              <a:buClr>
                <a:schemeClr val="tx1"/>
              </a:buClr>
              <a:buSzPct val="90000"/>
              <a:buFont typeface="Arial" pitchFamily="34" charset="0"/>
              <a:buChar char="•"/>
              <a:defRPr/>
            </a:pPr>
            <a:r>
              <a:rPr lang="en-US" sz="2800" dirty="0" smtClean="0"/>
              <a:t>Most may need shelter/temporary housing</a:t>
            </a:r>
          </a:p>
          <a:p>
            <a:pPr lvl="1" indent="-457200" fontAlgn="auto">
              <a:lnSpc>
                <a:spcPct val="120000"/>
              </a:lnSpc>
              <a:spcBef>
                <a:spcPts val="0"/>
              </a:spcBef>
              <a:spcAft>
                <a:spcPts val="600"/>
              </a:spcAft>
              <a:buClr>
                <a:schemeClr val="tx1"/>
              </a:buClr>
              <a:buSzPct val="90000"/>
              <a:buFont typeface="Arial" pitchFamily="34" charset="0"/>
              <a:buChar char="•"/>
              <a:defRPr/>
            </a:pPr>
            <a:r>
              <a:rPr lang="en-US" sz="2800" dirty="0" smtClean="0"/>
              <a:t>All would be stressed </a:t>
            </a:r>
          </a:p>
          <a:p>
            <a:pPr marL="457200" lvl="1" indent="-457200">
              <a:lnSpc>
                <a:spcPct val="120000"/>
              </a:lnSpc>
              <a:spcBef>
                <a:spcPts val="0"/>
              </a:spcBef>
              <a:spcAft>
                <a:spcPts val="600"/>
              </a:spcAft>
              <a:buSzPct val="90000"/>
              <a:buFont typeface="Arial" pitchFamily="34" charset="0"/>
              <a:buChar char="•"/>
              <a:defRPr/>
            </a:pPr>
            <a:r>
              <a:rPr lang="en-US" sz="2800" dirty="0" smtClean="0"/>
              <a:t>People need to be screened and triaged, preferably at locations other than area hospitals</a:t>
            </a:r>
          </a:p>
          <a:p>
            <a:pPr marL="457200" lvl="1" indent="-457200">
              <a:lnSpc>
                <a:spcPct val="120000"/>
              </a:lnSpc>
              <a:spcBef>
                <a:spcPts val="0"/>
              </a:spcBef>
              <a:spcAft>
                <a:spcPts val="600"/>
              </a:spcAft>
              <a:buSzPct val="90000"/>
              <a:buFont typeface="Arial" pitchFamily="34" charset="0"/>
              <a:buChar char="•"/>
              <a:defRPr/>
            </a:pPr>
            <a:r>
              <a:rPr lang="en-US" sz="2800" dirty="0" smtClean="0"/>
              <a:t>Decontamination will need to be provided</a:t>
            </a:r>
          </a:p>
          <a:p>
            <a:pPr marL="457200" lvl="1" indent="-457200">
              <a:lnSpc>
                <a:spcPct val="120000"/>
              </a:lnSpc>
              <a:spcBef>
                <a:spcPts val="0"/>
              </a:spcBef>
              <a:spcAft>
                <a:spcPts val="600"/>
              </a:spcAft>
              <a:buSzPct val="90000"/>
              <a:buFont typeface="Arial" pitchFamily="34" charset="0"/>
              <a:buChar char="•"/>
              <a:defRPr/>
            </a:pPr>
            <a:r>
              <a:rPr lang="en-US" sz="2800" dirty="0" smtClean="0"/>
              <a:t>Response and recovery from detection to site decontamination could extend for weeks, months, or years</a:t>
            </a:r>
          </a:p>
          <a:p>
            <a:pPr marL="457200" lvl="1" indent="-457200">
              <a:lnSpc>
                <a:spcPct val="120000"/>
              </a:lnSpc>
              <a:spcBef>
                <a:spcPts val="0"/>
              </a:spcBef>
              <a:spcAft>
                <a:spcPts val="600"/>
              </a:spcAft>
              <a:buSzPct val="90000"/>
              <a:buFont typeface="Arial" pitchFamily="34" charset="0"/>
              <a:buChar char="•"/>
              <a:defRPr/>
            </a:pPr>
            <a:r>
              <a:rPr lang="en-US" sz="2800" dirty="0" err="1" smtClean="0"/>
              <a:t>Biomonitoring</a:t>
            </a:r>
            <a:r>
              <a:rPr lang="en-US" sz="2800" dirty="0" smtClean="0"/>
              <a:t> might be performed for years</a:t>
            </a:r>
            <a:endParaRPr lang="en-US" sz="2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 also developed an epi questionnaire</a:t>
            </a:r>
            <a:r>
              <a:rPr lang="en-US" baseline="0" smtClean="0"/>
              <a:t> that was released to states for use.  A lot of the questions from this questionnaire were field tested during past radiation exercises.  </a:t>
            </a:r>
            <a:endParaRPr lang="en-US" dirty="0"/>
          </a:p>
        </p:txBody>
      </p:sp>
      <p:sp>
        <p:nvSpPr>
          <p:cNvPr id="4" name="Slide Number Placeholder 3"/>
          <p:cNvSpPr>
            <a:spLocks noGrp="1"/>
          </p:cNvSpPr>
          <p:nvPr>
            <p:ph type="sldNum" sz="quarter" idx="10"/>
          </p:nvPr>
        </p:nvSpPr>
        <p:spPr/>
        <p:txBody>
          <a:bodyPr/>
          <a:lstStyle/>
          <a:p>
            <a:fld id="{740CDD82-7D30-4BE5-AD60-F256DC89CA4A}"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the end result?:</a:t>
            </a:r>
            <a:r>
              <a:rPr lang="en-US" baseline="0" dirty="0" smtClean="0"/>
              <a:t> only 3 passengers were detected with external radiological contamination and they came through a few days before the enhanced protocol was implemented.  The main protocol screened 543,00 passengers until May 2011 with no other contamination detected.  Despite this, it was a good “dry run” for a national response to an international radiological incident.</a:t>
            </a:r>
            <a:endParaRPr lang="en-US" dirty="0"/>
          </a:p>
        </p:txBody>
      </p:sp>
      <p:sp>
        <p:nvSpPr>
          <p:cNvPr id="4" name="Slide Number Placeholder 3"/>
          <p:cNvSpPr>
            <a:spLocks noGrp="1"/>
          </p:cNvSpPr>
          <p:nvPr>
            <p:ph type="sldNum" sz="quarter" idx="10"/>
          </p:nvPr>
        </p:nvSpPr>
        <p:spPr/>
        <p:txBody>
          <a:bodyPr/>
          <a:lstStyle/>
          <a:p>
            <a:fld id="{E5FCCC65-FA28-450A-8745-FED83F3AB792}" type="slidenum">
              <a:rPr lang="en-US" smtClean="0"/>
              <a:pPr/>
              <a:t>25</a:t>
            </a:fld>
            <a:endParaRPr lang="en-US" dirty="0"/>
          </a:p>
        </p:txBody>
      </p:sp>
    </p:spTree>
    <p:extLst>
      <p:ext uri="{BB962C8B-B14F-4D97-AF65-F5344CB8AC3E}">
        <p14:creationId xmlns:p14="http://schemas.microsoft.com/office/powerpoint/2010/main" xmlns="" val="170693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Cardiogen</a:t>
            </a:r>
            <a:r>
              <a:rPr lang="en-US" baseline="0" dirty="0" smtClean="0"/>
              <a:t> was recalled because in May 2011, 2 passengers were identified by CBP to have elevated levels of strontium internally and both had the </a:t>
            </a:r>
            <a:r>
              <a:rPr lang="en-US" baseline="0" dirty="0" err="1" smtClean="0"/>
              <a:t>cardiogen</a:t>
            </a:r>
            <a:r>
              <a:rPr lang="en-US" baseline="0" dirty="0" smtClean="0"/>
              <a:t> nuclear stress tests in February and March.  This was not expected because residual radiation of radionuclides used in stress tests should not be present for this long.</a:t>
            </a:r>
            <a:endParaRPr lang="en-US" dirty="0"/>
          </a:p>
        </p:txBody>
      </p:sp>
      <p:sp>
        <p:nvSpPr>
          <p:cNvPr id="4" name="Slide Number Placeholder 3"/>
          <p:cNvSpPr>
            <a:spLocks noGrp="1"/>
          </p:cNvSpPr>
          <p:nvPr>
            <p:ph type="sldNum" sz="quarter" idx="10"/>
          </p:nvPr>
        </p:nvSpPr>
        <p:spPr/>
        <p:txBody>
          <a:bodyPr/>
          <a:lstStyle/>
          <a:p>
            <a:fld id="{E5FCCC65-FA28-450A-8745-FED83F3AB792}" type="slidenum">
              <a:rPr lang="en-US" smtClean="0"/>
              <a:pPr/>
              <a:t>26</a:t>
            </a:fld>
            <a:endParaRPr lang="en-US" dirty="0"/>
          </a:p>
        </p:txBody>
      </p:sp>
    </p:spTree>
    <p:extLst>
      <p:ext uri="{BB962C8B-B14F-4D97-AF65-F5344CB8AC3E}">
        <p14:creationId xmlns:p14="http://schemas.microsoft.com/office/powerpoint/2010/main" xmlns="" val="70230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with our state partners, we conducted a multi state, multi clinic investigation.  This was a convenience sample of states that had the radiation capacity and capability to perform this investigation rapidly and clinics that had enough patients that underwent this procedure.  The participants were randomly selected from the pool of eligible patients.</a:t>
            </a:r>
          </a:p>
          <a:p>
            <a:endParaRPr lang="en-US" baseline="0" dirty="0" smtClean="0"/>
          </a:p>
          <a:p>
            <a:r>
              <a:rPr lang="en-US" baseline="0" dirty="0" smtClean="0"/>
              <a:t>After consent was obtained each participant had radiation screening using an isotope identifier, a short </a:t>
            </a:r>
            <a:r>
              <a:rPr lang="en-US" baseline="0" dirty="0" err="1" smtClean="0"/>
              <a:t>epi</a:t>
            </a:r>
            <a:r>
              <a:rPr lang="en-US" baseline="0" dirty="0" smtClean="0"/>
              <a:t> questionnaire, and a urine specimen.  Based on their radiation screening results, a subset roughly 10%, were then flown to Oak Ridge National Lab in TN for whole body screening voluntarily.   </a:t>
            </a:r>
            <a:endParaRPr lang="en-US" dirty="0"/>
          </a:p>
        </p:txBody>
      </p:sp>
      <p:sp>
        <p:nvSpPr>
          <p:cNvPr id="4" name="Slide Number Placeholder 3"/>
          <p:cNvSpPr>
            <a:spLocks noGrp="1"/>
          </p:cNvSpPr>
          <p:nvPr>
            <p:ph type="sldNum" sz="quarter" idx="10"/>
          </p:nvPr>
        </p:nvSpPr>
        <p:spPr/>
        <p:txBody>
          <a:bodyPr/>
          <a:lstStyle/>
          <a:p>
            <a:fld id="{E5FCCC65-FA28-450A-8745-FED83F3AB792}" type="slidenum">
              <a:rPr lang="en-US" smtClean="0"/>
              <a:pPr/>
              <a:t>27</a:t>
            </a:fld>
            <a:endParaRPr lang="en-US" dirty="0"/>
          </a:p>
        </p:txBody>
      </p:sp>
    </p:spTree>
    <p:extLst>
      <p:ext uri="{BB962C8B-B14F-4D97-AF65-F5344CB8AC3E}">
        <p14:creationId xmlns:p14="http://schemas.microsoft.com/office/powerpoint/2010/main" xmlns="" val="414312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questionnaire that was used.  It asked specific information</a:t>
            </a:r>
            <a:r>
              <a:rPr lang="en-US" baseline="0" dirty="0" smtClean="0"/>
              <a:t> about when the nuclear stress test was performed and whether they had other radiological procedures.  </a:t>
            </a:r>
            <a:r>
              <a:rPr lang="en-US" baseline="0" dirty="0" err="1" smtClean="0"/>
              <a:t>Heigh</a:t>
            </a:r>
            <a:r>
              <a:rPr lang="en-US" baseline="0" dirty="0" smtClean="0"/>
              <a:t>, weight, age were also collected for dose reconstruction modeling.</a:t>
            </a:r>
            <a:endParaRPr lang="en-US" dirty="0"/>
          </a:p>
        </p:txBody>
      </p:sp>
      <p:sp>
        <p:nvSpPr>
          <p:cNvPr id="4" name="Slide Number Placeholder 3"/>
          <p:cNvSpPr>
            <a:spLocks noGrp="1"/>
          </p:cNvSpPr>
          <p:nvPr>
            <p:ph type="sldNum" sz="quarter" idx="10"/>
          </p:nvPr>
        </p:nvSpPr>
        <p:spPr/>
        <p:txBody>
          <a:bodyPr/>
          <a:lstStyle/>
          <a:p>
            <a:fld id="{E5FCCC65-FA28-450A-8745-FED83F3AB792}" type="slidenum">
              <a:rPr lang="en-US" smtClean="0"/>
              <a:pPr/>
              <a:t>28</a:t>
            </a:fld>
            <a:endParaRPr lang="en-US" dirty="0"/>
          </a:p>
        </p:txBody>
      </p:sp>
    </p:spTree>
    <p:extLst>
      <p:ext uri="{BB962C8B-B14F-4D97-AF65-F5344CB8AC3E}">
        <p14:creationId xmlns:p14="http://schemas.microsoft.com/office/powerpoint/2010/main" xmlns="" val="134843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radiation screening detected 16 participants above 2x background while the urine bioassay only detected 4 that were above background out of those.  Out of the 23 participants that were sent for whole body counting, not one had  detectable Sr-82 activity (because the half life is shorter), and virtually everyone had some level of Sr-85 activity but no one above the NRC regulatory limit.  The interesting finding was that all 3 modalities consistently picked up the highest person. This means that radiation screening and urine bioassay may be used to determine who needs to be sent for whole body counting.  WBC is still the most accurate modality that can give you dose reconstruction information.</a:t>
            </a:r>
          </a:p>
        </p:txBody>
      </p:sp>
      <p:sp>
        <p:nvSpPr>
          <p:cNvPr id="4" name="Slide Number Placeholder 3"/>
          <p:cNvSpPr>
            <a:spLocks noGrp="1"/>
          </p:cNvSpPr>
          <p:nvPr>
            <p:ph type="sldNum" sz="quarter" idx="10"/>
          </p:nvPr>
        </p:nvSpPr>
        <p:spPr/>
        <p:txBody>
          <a:bodyPr/>
          <a:lstStyle/>
          <a:p>
            <a:fld id="{9E8DDF0B-8DC1-428A-B30E-E44A1D9D60EB}"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radiation</a:t>
            </a:r>
            <a:r>
              <a:rPr lang="en-US" baseline="0" dirty="0" smtClean="0"/>
              <a:t> responses had public health impact.  The Fukushima disaster involved all levels of public health.  Negative radiation screening provided reassurance to the general public.  For the </a:t>
            </a:r>
            <a:r>
              <a:rPr lang="en-US" baseline="0" dirty="0" err="1" smtClean="0"/>
              <a:t>Cardiogen</a:t>
            </a:r>
            <a:r>
              <a:rPr lang="en-US" baseline="0" dirty="0" smtClean="0"/>
              <a:t> investigation, we did not find evidence of widespread internal contamination of strontium.  The FDA and manufacturer investigations revealed that only those index sites were involved.  This reassured all the other patients that had this procedure.  Also, this led FDA and the manufacturer to re-introduce this product with better administration and monitoring guidelines.</a:t>
            </a:r>
            <a:endParaRPr lang="en-US" dirty="0"/>
          </a:p>
        </p:txBody>
      </p:sp>
      <p:sp>
        <p:nvSpPr>
          <p:cNvPr id="4" name="Slide Number Placeholder 3"/>
          <p:cNvSpPr>
            <a:spLocks noGrp="1"/>
          </p:cNvSpPr>
          <p:nvPr>
            <p:ph type="sldNum" sz="quarter" idx="10"/>
          </p:nvPr>
        </p:nvSpPr>
        <p:spPr/>
        <p:txBody>
          <a:bodyPr/>
          <a:lstStyle/>
          <a:p>
            <a:fld id="{E5FCCC65-FA28-450A-8745-FED83F3AB792}" type="slidenum">
              <a:rPr lang="en-US" smtClean="0"/>
              <a:pPr/>
              <a:t>30</a:t>
            </a:fld>
            <a:endParaRPr lang="en-US" dirty="0"/>
          </a:p>
        </p:txBody>
      </p:sp>
    </p:spTree>
    <p:extLst>
      <p:ext uri="{BB962C8B-B14F-4D97-AF65-F5344CB8AC3E}">
        <p14:creationId xmlns:p14="http://schemas.microsoft.com/office/powerpoint/2010/main" xmlns="" val="33103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Epidemiology</a:t>
            </a:r>
            <a:r>
              <a:rPr lang="en-US" baseline="0" dirty="0" smtClean="0"/>
              <a:t> is useful during response and recovery after a radiological/nuclear event.  A successful </a:t>
            </a:r>
            <a:r>
              <a:rPr lang="en-US" baseline="0" dirty="0" err="1" smtClean="0"/>
              <a:t>epi</a:t>
            </a:r>
            <a:r>
              <a:rPr lang="en-US" baseline="0" dirty="0" smtClean="0"/>
              <a:t> response will have tools develop prior to the event with input from state and local personnel.  Tools need to be flexible, scalable and customizable to the individual event and site.  They need to be succinct and capture only useful information.</a:t>
            </a:r>
            <a:endParaRPr lang="en-US" dirty="0"/>
          </a:p>
        </p:txBody>
      </p:sp>
      <p:sp>
        <p:nvSpPr>
          <p:cNvPr id="4" name="Slide Number Placeholder 3"/>
          <p:cNvSpPr>
            <a:spLocks noGrp="1"/>
          </p:cNvSpPr>
          <p:nvPr>
            <p:ph type="sldNum" sz="quarter" idx="10"/>
          </p:nvPr>
        </p:nvSpPr>
        <p:spPr/>
        <p:txBody>
          <a:bodyPr/>
          <a:lstStyle/>
          <a:p>
            <a:fld id="{74AA6BB8-D689-47EC-85A6-2EC6B2820238}" type="slidenum">
              <a:rPr lang="en-US" smtClean="0"/>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509C31-F0E2-4C29-9BD9-30D37A62C07F}" type="slidenum">
              <a:rPr lang="en-US" smtClean="0"/>
              <a:pPr>
                <a:defRPr/>
              </a:pPr>
              <a:t>40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509C31-F0E2-4C29-9BD9-30D37A62C07F}" type="slidenum">
              <a:rPr lang="en-US" smtClean="0"/>
              <a:pPr>
                <a:defRPr/>
              </a:pPr>
              <a:t>41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A6BB8-D689-47EC-85A6-2EC6B2820238}" type="slidenum">
              <a:rPr lang="en-US" smtClean="0"/>
              <a:pPr/>
              <a:t>5</a:t>
            </a:fld>
            <a:endParaRPr lang="en-US"/>
          </a:p>
        </p:txBody>
      </p:sp>
    </p:spTree>
    <p:extLst>
      <p:ext uri="{BB962C8B-B14F-4D97-AF65-F5344CB8AC3E}">
        <p14:creationId xmlns:p14="http://schemas.microsoft.com/office/powerpoint/2010/main" xmlns="" val="406528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AA6BB8-D689-47EC-85A6-2EC6B2820238}"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A6BB8-D689-47EC-85A6-2EC6B2820238}" type="slidenum">
              <a:rPr lang="en-US" smtClean="0"/>
              <a:pPr/>
              <a:t>9</a:t>
            </a:fld>
            <a:endParaRPr lang="en-US"/>
          </a:p>
        </p:txBody>
      </p:sp>
    </p:spTree>
    <p:extLst>
      <p:ext uri="{BB962C8B-B14F-4D97-AF65-F5344CB8AC3E}">
        <p14:creationId xmlns:p14="http://schemas.microsoft.com/office/powerpoint/2010/main" xmlns="" val="180458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AA6BB8-D689-47EC-85A6-2EC6B2820238}"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AA6BB8-D689-47EC-85A6-2EC6B2820238}"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Finally, in</a:t>
            </a:r>
            <a:r>
              <a:rPr lang="en-US" baseline="0" smtClean="0"/>
              <a:t> the recovery phase a long term monitoring program will be likely established.  If we collect accurate information during the event, it will improve dose reconstruction and risk assessment.  While we need to balance the amount of information collected, we don’t want to collect information twice or throw away information that later will need to be recollected.  Many of our tools can be simply interfaced with a long term registry thus saving work in the future.</a:t>
            </a:r>
            <a:endParaRPr lang="en-US" dirty="0"/>
          </a:p>
        </p:txBody>
      </p:sp>
      <p:sp>
        <p:nvSpPr>
          <p:cNvPr id="4" name="Slide Number Placeholder 3"/>
          <p:cNvSpPr>
            <a:spLocks noGrp="1"/>
          </p:cNvSpPr>
          <p:nvPr>
            <p:ph type="sldNum" sz="quarter" idx="10"/>
          </p:nvPr>
        </p:nvSpPr>
        <p:spPr/>
        <p:txBody>
          <a:bodyPr/>
          <a:lstStyle/>
          <a:p>
            <a:fld id="{74AA6BB8-D689-47EC-85A6-2EC6B2820238}"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BE032CF-49F8-4CF1-8E80-E05010F01CF9}" type="slidenum">
              <a:rPr lang="en-US"/>
              <a:pPr/>
              <a:t>22</a:t>
            </a:fld>
            <a:endParaRPr lang="en-US"/>
          </a:p>
        </p:txBody>
      </p:sp>
      <p:sp>
        <p:nvSpPr>
          <p:cNvPr id="72707" name="Rectangle 2"/>
          <p:cNvSpPr>
            <a:spLocks noGrp="1" noRot="1" noChangeAspect="1" noChangeArrowheads="1" noTextEdit="1"/>
          </p:cNvSpPr>
          <p:nvPr>
            <p:ph type="sldImg"/>
          </p:nvPr>
        </p:nvSpPr>
        <p:spPr>
          <a:xfrm>
            <a:off x="1179513" y="693738"/>
            <a:ext cx="4638675" cy="3479800"/>
          </a:xfrm>
          <a:ln/>
        </p:spPr>
      </p:sp>
      <p:sp>
        <p:nvSpPr>
          <p:cNvPr id="72708" name="Rectangle 3"/>
          <p:cNvSpPr>
            <a:spLocks noGrp="1" noChangeArrowheads="1"/>
          </p:cNvSpPr>
          <p:nvPr>
            <p:ph type="body" idx="1"/>
          </p:nvPr>
        </p:nvSpPr>
        <p:spPr>
          <a:xfrm>
            <a:off x="932604" y="4408250"/>
            <a:ext cx="5129318" cy="4177848"/>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CDC EOC was activated shortly after March 11, and one of the tasks was to design a traveler screening protocol by partnering with Customs and Border Protection.  Turns out that CBP had been screening all travelers since 9/11 to detect radiological and nuclear terrorists.  CBP’s existing protocols could deal with such terrorist as well as other potential medical radiation sources.  They needed guidance for what to do in case many travelers came in contaminated.  So our plan (this is the enhanced protocol) was to have CBP carry on screening and if anyone was above a certain threshold they would need to have an intervention (ie change of clothing, wipe) and go through rescreening.  Then after the traveler arrived to their final destination, state radiation control and/or the state health department would follow up to obtain more information about their exposure and potentially perform additional radiation screening, epi data collection and urine collection if deemed necessary.</a:t>
            </a:r>
            <a:endParaRPr lang="en-US" dirty="0"/>
          </a:p>
        </p:txBody>
      </p:sp>
      <p:sp>
        <p:nvSpPr>
          <p:cNvPr id="4" name="Slide Number Placeholder 3"/>
          <p:cNvSpPr>
            <a:spLocks noGrp="1"/>
          </p:cNvSpPr>
          <p:nvPr>
            <p:ph type="sldNum" sz="quarter" idx="10"/>
          </p:nvPr>
        </p:nvSpPr>
        <p:spPr/>
        <p:txBody>
          <a:bodyPr/>
          <a:lstStyle/>
          <a:p>
            <a:fld id="{E5FCCC65-FA28-450A-8745-FED83F3AB792}" type="slidenum">
              <a:rPr lang="en-US" smtClean="0"/>
              <a:pPr/>
              <a:t>23</a:t>
            </a:fld>
            <a:endParaRPr lang="en-US" dirty="0"/>
          </a:p>
        </p:txBody>
      </p:sp>
    </p:spTree>
    <p:extLst>
      <p:ext uri="{BB962C8B-B14F-4D97-AF65-F5344CB8AC3E}">
        <p14:creationId xmlns:p14="http://schemas.microsoft.com/office/powerpoint/2010/main" xmlns="" val="1043687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EB12A174-12DE-4614-91CF-BBF56B987920}" type="datetime1">
              <a:rPr lang="en-US"/>
              <a:pPr>
                <a:defRPr/>
              </a:pPr>
              <a:t>1/31/2013</a:t>
            </a:fld>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A29596E-DD12-4545-A433-C7994546E9CF}" type="slidenum">
              <a:rPr lang="en-US"/>
              <a:pPr>
                <a:defRPr/>
              </a:pPr>
              <a:t>‹#›</a:t>
            </a:fld>
            <a:endParaRPr lang="en-US"/>
          </a:p>
        </p:txBody>
      </p:sp>
    </p:spTree>
    <p:extLst>
      <p:ext uri="{BB962C8B-B14F-4D97-AF65-F5344CB8AC3E}">
        <p14:creationId xmlns:p14="http://schemas.microsoft.com/office/powerpoint/2010/main" xmlns="" val="305741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xmlns="" val="41870998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AF93BB1F-597E-47C0-9C63-45B5E10A9D61}" type="datetime1">
              <a:rPr lang="en-US"/>
              <a:pPr>
                <a:defRPr/>
              </a:pPr>
              <a:t>1/31/2013</a:t>
            </a:fld>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2AF73AA-CC67-4891-AD63-F11DA3EE07C9}" type="slidenum">
              <a:rPr lang="en-US"/>
              <a:pPr>
                <a:defRPr/>
              </a:pPr>
              <a:t>‹#›</a:t>
            </a:fld>
            <a:endParaRPr lang="en-US"/>
          </a:p>
        </p:txBody>
      </p:sp>
    </p:spTree>
    <p:extLst>
      <p:ext uri="{BB962C8B-B14F-4D97-AF65-F5344CB8AC3E}">
        <p14:creationId xmlns:p14="http://schemas.microsoft.com/office/powerpoint/2010/main" xmlns="" val="371395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BDECC77-67D9-47C7-A86A-53D57974A018}" type="datetime1">
              <a:rPr lang="en-US" smtClean="0"/>
              <a:pPr>
                <a:defRPr/>
              </a:pPr>
              <a:t>1/31/2013</a:t>
            </a:fld>
            <a:endParaRPr lang="en-US"/>
          </a:p>
        </p:txBody>
      </p:sp>
      <p:sp>
        <p:nvSpPr>
          <p:cNvPr id="6" name="Footer Placeholder 5"/>
          <p:cNvSpPr>
            <a:spLocks noGrp="1" noChangeArrowheads="1"/>
          </p:cNvSpPr>
          <p:nvPr>
            <p:ph type="ftr" sz="quarter" idx="11"/>
          </p:nvPr>
        </p:nvSpPr>
        <p:spPr>
          <a:xfrm>
            <a:off x="6248400" y="6381750"/>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3276600" y="6381750"/>
            <a:ext cx="2133600" cy="476250"/>
          </a:xfrm>
          <a:prstGeom prst="rect">
            <a:avLst/>
          </a:prstGeom>
          <a:ln/>
        </p:spPr>
        <p:txBody>
          <a:bodyPr/>
          <a:lstStyle>
            <a:lvl1pPr>
              <a:defRPr/>
            </a:lvl1pPr>
          </a:lstStyle>
          <a:p>
            <a:pPr>
              <a:defRPr/>
            </a:pPr>
            <a:fld id="{343A5719-E004-49FC-8334-7DD263C840FF}" type="slidenum">
              <a:rPr lang="en-US"/>
              <a:pPr>
                <a:defRPr/>
              </a:pPr>
              <a:t>‹#›</a:t>
            </a:fld>
            <a:endParaRPr lang="en-US"/>
          </a:p>
        </p:txBody>
      </p:sp>
    </p:spTree>
    <p:extLst>
      <p:ext uri="{BB962C8B-B14F-4D97-AF65-F5344CB8AC3E}">
        <p14:creationId xmlns:p14="http://schemas.microsoft.com/office/powerpoint/2010/main" xmlns="" val="351024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9" r:id="rId10"/>
    <p:sldLayoutId id="2147483702" r:id="rId11"/>
    <p:sldLayoutId id="2147483703" r:id="rId12"/>
    <p:sldLayoutId id="2147483704"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radiationready.org/" TargetMode="External"/><Relationship Id="rId2" Type="http://schemas.openxmlformats.org/officeDocument/2006/relationships/hyperlink" Target="http://www.bt.cdc.gov/radia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uq4@cdc.gov" TargetMode="External"/><Relationship Id="rId2" Type="http://schemas.openxmlformats.org/officeDocument/2006/relationships/hyperlink" Target="mailto:ctn7@cdc.gov"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mergency.cdc.gov/radi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Colleen Martin, MSPH</a:t>
            </a:r>
            <a:endParaRPr lang="en-US" dirty="0"/>
          </a:p>
        </p:txBody>
      </p:sp>
      <p:sp>
        <p:nvSpPr>
          <p:cNvPr id="3" name="Text Placeholder 2"/>
          <p:cNvSpPr>
            <a:spLocks noGrp="1"/>
          </p:cNvSpPr>
          <p:nvPr>
            <p:ph type="body" sz="quarter" idx="10"/>
          </p:nvPr>
        </p:nvSpPr>
        <p:spPr/>
        <p:txBody>
          <a:bodyPr/>
          <a:lstStyle/>
          <a:p>
            <a:r>
              <a:rPr lang="en-US" dirty="0"/>
              <a:t>National Center for Environmental Health</a:t>
            </a:r>
          </a:p>
          <a:p>
            <a:r>
              <a:rPr lang="en-US" dirty="0"/>
              <a:t>Division of Environmental Hazards and Health Effects</a:t>
            </a:r>
          </a:p>
          <a:p>
            <a:r>
              <a:rPr lang="en-US" dirty="0"/>
              <a:t>Health Studies Branch</a:t>
            </a:r>
          </a:p>
        </p:txBody>
      </p:sp>
      <p:sp>
        <p:nvSpPr>
          <p:cNvPr id="4" name="Title 3"/>
          <p:cNvSpPr>
            <a:spLocks noGrp="1"/>
          </p:cNvSpPr>
          <p:nvPr>
            <p:ph type="title"/>
          </p:nvPr>
        </p:nvSpPr>
        <p:spPr/>
        <p:txBody>
          <a:bodyPr/>
          <a:lstStyle/>
          <a:p>
            <a:r>
              <a:rPr lang="en-US" sz="3200" b="0" dirty="0" smtClean="0"/>
              <a:t>Epidemiologic Issues in Radiation Response</a:t>
            </a:r>
            <a:endParaRPr lang="en-US" sz="3200" b="0" dirty="0"/>
          </a:p>
        </p:txBody>
      </p:sp>
      <p:sp>
        <p:nvSpPr>
          <p:cNvPr id="5" name="Text Placeholder 4"/>
          <p:cNvSpPr>
            <a:spLocks noGrp="1"/>
          </p:cNvSpPr>
          <p:nvPr>
            <p:ph type="body" sz="quarter" idx="11"/>
          </p:nvPr>
        </p:nvSpPr>
        <p:spPr/>
        <p:txBody>
          <a:bodyPr/>
          <a:lstStyle/>
          <a:p>
            <a:r>
              <a:rPr lang="en-US" dirty="0" smtClean="0"/>
              <a:t>National Center for </a:t>
            </a:r>
            <a:r>
              <a:rPr lang="en-US" dirty="0" err="1" smtClean="0"/>
              <a:t>Envrionmental</a:t>
            </a:r>
            <a:r>
              <a:rPr lang="en-US" dirty="0" smtClean="0"/>
              <a:t> Health</a:t>
            </a:r>
            <a:endParaRPr lang="en-US" dirty="0"/>
          </a:p>
        </p:txBody>
      </p:sp>
      <p:sp>
        <p:nvSpPr>
          <p:cNvPr id="6" name="Text Placeholder 5"/>
          <p:cNvSpPr>
            <a:spLocks noGrp="1"/>
          </p:cNvSpPr>
          <p:nvPr>
            <p:ph type="body" sz="quarter" idx="12"/>
          </p:nvPr>
        </p:nvSpPr>
        <p:spPr/>
        <p:txBody>
          <a:bodyPr/>
          <a:lstStyle/>
          <a:p>
            <a:r>
              <a:rPr lang="en-US" dirty="0" smtClean="0"/>
              <a:t>Division of Environmental Hazards and Health Effects</a:t>
            </a:r>
            <a:endParaRPr lang="en-US" dirty="0"/>
          </a:p>
        </p:txBody>
      </p:sp>
    </p:spTree>
    <p:extLst>
      <p:ext uri="{BB962C8B-B14F-4D97-AF65-F5344CB8AC3E}">
        <p14:creationId xmlns:p14="http://schemas.microsoft.com/office/powerpoint/2010/main" xmlns="" val="226743636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pic>
        <p:nvPicPr>
          <p:cNvPr id="32770" name="Picture 2" descr="radiation monitoring work flo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304800"/>
            <a:ext cx="4572000" cy="6139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43378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Community Reception Center</a:t>
            </a:r>
            <a:endParaRPr lang="en-US" dirty="0"/>
          </a:p>
        </p:txBody>
      </p:sp>
      <p:grpSp>
        <p:nvGrpSpPr>
          <p:cNvPr id="7" name="Group 6" descr="radiation monitoring statioins"/>
          <p:cNvGrpSpPr/>
          <p:nvPr/>
        </p:nvGrpSpPr>
        <p:grpSpPr>
          <a:xfrm>
            <a:off x="1295400" y="1524000"/>
            <a:ext cx="6568440" cy="4907280"/>
            <a:chOff x="1295400" y="1524000"/>
            <a:chExt cx="6568440" cy="4907280"/>
          </a:xfrm>
        </p:grpSpPr>
        <p:pic>
          <p:nvPicPr>
            <p:cNvPr id="29700" name="Picture 4" descr="\\cdc.gov\private\M109\auq4\Radiation\Empire 09\Empire 09 Pictures\albanypics 013.jpg"/>
            <p:cNvPicPr>
              <a:picLocks noChangeAspect="1" noChangeArrowheads="1"/>
            </p:cNvPicPr>
            <p:nvPr/>
          </p:nvPicPr>
          <p:blipFill>
            <a:blip r:embed="rId2" cstate="print"/>
            <a:srcRect/>
            <a:stretch>
              <a:fillRect/>
            </a:stretch>
          </p:blipFill>
          <p:spPr bwMode="auto">
            <a:xfrm>
              <a:off x="1295400" y="1524000"/>
              <a:ext cx="3291840" cy="2468880"/>
            </a:xfrm>
            <a:prstGeom prst="rect">
              <a:avLst/>
            </a:prstGeom>
            <a:noFill/>
          </p:spPr>
        </p:pic>
        <p:pic>
          <p:nvPicPr>
            <p:cNvPr id="29702" name="Picture 6" descr="\\cdc.gov\private\M109\auq4\Radiation\Empire 09\Empire 09 Pictures\albanypics 018.jpg"/>
            <p:cNvPicPr>
              <a:picLocks noChangeAspect="1" noChangeArrowheads="1"/>
            </p:cNvPicPr>
            <p:nvPr/>
          </p:nvPicPr>
          <p:blipFill>
            <a:blip r:embed="rId3" cstate="print"/>
            <a:srcRect/>
            <a:stretch>
              <a:fillRect/>
            </a:stretch>
          </p:blipFill>
          <p:spPr bwMode="auto">
            <a:xfrm>
              <a:off x="1295400" y="3962400"/>
              <a:ext cx="3291840" cy="2468880"/>
            </a:xfrm>
            <a:prstGeom prst="rect">
              <a:avLst/>
            </a:prstGeom>
            <a:noFill/>
          </p:spPr>
        </p:pic>
        <p:pic>
          <p:nvPicPr>
            <p:cNvPr id="29703" name="Picture 7" descr="\\cdc.gov\private\M109\auq4\Radiation\Empire 09\Empire 09 Pictures\albanypics 019.jpg"/>
            <p:cNvPicPr>
              <a:picLocks noChangeAspect="1" noChangeArrowheads="1"/>
            </p:cNvPicPr>
            <p:nvPr/>
          </p:nvPicPr>
          <p:blipFill>
            <a:blip r:embed="rId4" cstate="print"/>
            <a:srcRect/>
            <a:stretch>
              <a:fillRect/>
            </a:stretch>
          </p:blipFill>
          <p:spPr bwMode="auto">
            <a:xfrm>
              <a:off x="4572000" y="1524000"/>
              <a:ext cx="3291840" cy="2468880"/>
            </a:xfrm>
            <a:prstGeom prst="rect">
              <a:avLst/>
            </a:prstGeom>
            <a:noFill/>
          </p:spPr>
        </p:pic>
        <p:pic>
          <p:nvPicPr>
            <p:cNvPr id="29704" name="Picture 8" descr="\\cdc.gov\private\M109\auq4\Radiation\Empire 09\Empire 09 Pictures\albanypics 021.jpg"/>
            <p:cNvPicPr>
              <a:picLocks noChangeAspect="1" noChangeArrowheads="1"/>
            </p:cNvPicPr>
            <p:nvPr/>
          </p:nvPicPr>
          <p:blipFill>
            <a:blip r:embed="rId5" cstate="print"/>
            <a:srcRect/>
            <a:stretch>
              <a:fillRect/>
            </a:stretch>
          </p:blipFill>
          <p:spPr bwMode="auto">
            <a:xfrm>
              <a:off x="4572000" y="3962400"/>
              <a:ext cx="3291840" cy="2468880"/>
            </a:xfrm>
            <a:prstGeom prst="rect">
              <a:avLst/>
            </a:prstGeom>
            <a:noFill/>
          </p:spPr>
        </p:pic>
      </p:grpSp>
    </p:spTree>
    <p:extLst>
      <p:ext uri="{BB962C8B-B14F-4D97-AF65-F5344CB8AC3E}">
        <p14:creationId xmlns:p14="http://schemas.microsoft.com/office/powerpoint/2010/main" xmlns="" val="34862540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a:t>
            </a:r>
            <a:r>
              <a:rPr lang="en-US" dirty="0" err="1" smtClean="0"/>
              <a:t>Radiobioassay</a:t>
            </a:r>
            <a:endParaRPr lang="en-US" dirty="0"/>
          </a:p>
        </p:txBody>
      </p:sp>
      <p:sp>
        <p:nvSpPr>
          <p:cNvPr id="3" name="Content Placeholder 2"/>
          <p:cNvSpPr>
            <a:spLocks noGrp="1"/>
          </p:cNvSpPr>
          <p:nvPr>
            <p:ph idx="1"/>
          </p:nvPr>
        </p:nvSpPr>
        <p:spPr/>
        <p:txBody>
          <a:bodyPr/>
          <a:lstStyle/>
          <a:p>
            <a:r>
              <a:rPr lang="en-US" dirty="0" smtClean="0"/>
              <a:t>Technique for measuring internal contamination with radionuclides using a urine sample</a:t>
            </a:r>
          </a:p>
          <a:p>
            <a:r>
              <a:rPr lang="en-US" dirty="0" smtClean="0"/>
              <a:t>Urine radioactivity used, along with other variables, to estimate dose</a:t>
            </a:r>
          </a:p>
          <a:p>
            <a:pPr lvl="1"/>
            <a:r>
              <a:rPr lang="en-US" dirty="0" smtClean="0"/>
              <a:t>Variables that improve dose estimation model precision</a:t>
            </a:r>
          </a:p>
          <a:p>
            <a:pPr lvl="2"/>
            <a:r>
              <a:rPr lang="en-US" dirty="0" smtClean="0"/>
              <a:t>Age</a:t>
            </a:r>
          </a:p>
          <a:p>
            <a:pPr lvl="2"/>
            <a:r>
              <a:rPr lang="en-US" dirty="0" smtClean="0"/>
              <a:t>Time of last urinary void</a:t>
            </a:r>
          </a:p>
          <a:p>
            <a:pPr lvl="2"/>
            <a:r>
              <a:rPr lang="en-US" dirty="0" smtClean="0"/>
              <a:t>Time of sample collection</a:t>
            </a:r>
          </a:p>
          <a:p>
            <a:pPr lvl="2"/>
            <a:r>
              <a:rPr lang="en-US" dirty="0" smtClean="0"/>
              <a:t>Height and weight</a:t>
            </a:r>
          </a:p>
          <a:p>
            <a:r>
              <a:rPr lang="en-US" dirty="0"/>
              <a:t>L</a:t>
            </a:r>
            <a:r>
              <a:rPr lang="en-US" dirty="0" smtClean="0"/>
              <a:t>imited capacity for rapid analysis of large number of samples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5164536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CRC Standardized Data Collection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71094883"/>
              </p:ext>
            </p:extLst>
          </p:nvPr>
        </p:nvGraphicFramePr>
        <p:xfrm>
          <a:off x="457200" y="1600200"/>
          <a:ext cx="8229600" cy="4541520"/>
        </p:xfrm>
        <a:graphic>
          <a:graphicData uri="http://schemas.openxmlformats.org/drawingml/2006/table">
            <a:tbl>
              <a:tblPr firstRow="1" bandRow="1">
                <a:tableStyleId>{5C22544A-7EE6-4342-B048-85BDC9FD1C3A}</a:tableStyleId>
              </a:tblPr>
              <a:tblGrid>
                <a:gridCol w="5105400"/>
                <a:gridCol w="3124200"/>
              </a:tblGrid>
              <a:tr h="370840">
                <a:tc>
                  <a:txBody>
                    <a:bodyPr/>
                    <a:lstStyle/>
                    <a:p>
                      <a:r>
                        <a:rPr lang="en-US" sz="1400" dirty="0" smtClean="0">
                          <a:solidFill>
                            <a:schemeClr val="accent6"/>
                          </a:solidFill>
                        </a:rPr>
                        <a:t>Data Element</a:t>
                      </a:r>
                      <a:endParaRPr lang="en-US" sz="1400" dirty="0">
                        <a:solidFill>
                          <a:schemeClr val="accent6"/>
                        </a:solidFill>
                      </a:endParaRPr>
                    </a:p>
                  </a:txBody>
                  <a:tcPr>
                    <a:solidFill>
                      <a:schemeClr val="tx1"/>
                    </a:solidFill>
                  </a:tcPr>
                </a:tc>
                <a:tc>
                  <a:txBody>
                    <a:bodyPr/>
                    <a:lstStyle/>
                    <a:p>
                      <a:r>
                        <a:rPr lang="en-US" sz="1400" dirty="0" smtClean="0">
                          <a:solidFill>
                            <a:schemeClr val="accent6"/>
                          </a:solidFill>
                        </a:rPr>
                        <a:t>Reason for Collecting</a:t>
                      </a:r>
                      <a:endParaRPr lang="en-US" sz="1400" dirty="0">
                        <a:solidFill>
                          <a:schemeClr val="accent6"/>
                        </a:solidFill>
                      </a:endParaRPr>
                    </a:p>
                  </a:txBody>
                  <a:tcPr>
                    <a:solidFill>
                      <a:schemeClr val="tx1"/>
                    </a:solidFill>
                  </a:tcPr>
                </a:tc>
              </a:tr>
              <a:tr h="370840">
                <a:tc>
                  <a:txBody>
                    <a:bodyPr/>
                    <a:lstStyle/>
                    <a:p>
                      <a:r>
                        <a:rPr lang="en-US" sz="1600" dirty="0" smtClean="0">
                          <a:solidFill>
                            <a:schemeClr val="accent6"/>
                          </a:solidFill>
                        </a:rPr>
                        <a:t>Contact information</a:t>
                      </a:r>
                      <a:endParaRPr lang="en-US" sz="1600" dirty="0">
                        <a:solidFill>
                          <a:schemeClr val="accent6"/>
                        </a:solidFill>
                      </a:endParaRPr>
                    </a:p>
                  </a:txBody>
                  <a:tcPr/>
                </a:tc>
                <a:tc>
                  <a:txBody>
                    <a:bodyPr/>
                    <a:lstStyle/>
                    <a:p>
                      <a:r>
                        <a:rPr lang="en-US" sz="1600" dirty="0" smtClean="0">
                          <a:solidFill>
                            <a:schemeClr val="accent6"/>
                          </a:solidFill>
                        </a:rPr>
                        <a:t>Enable short and long-term follow-up</a:t>
                      </a:r>
                      <a:endParaRPr lang="en-US" sz="1600" dirty="0">
                        <a:solidFill>
                          <a:schemeClr val="accent6"/>
                        </a:solidFill>
                      </a:endParaRPr>
                    </a:p>
                  </a:txBody>
                  <a:tcPr/>
                </a:tc>
              </a:tr>
              <a:tr h="370840">
                <a:tc>
                  <a:txBody>
                    <a:bodyPr/>
                    <a:lstStyle/>
                    <a:p>
                      <a:r>
                        <a:rPr lang="en-US" sz="1600" dirty="0" smtClean="0">
                          <a:solidFill>
                            <a:schemeClr val="accent6"/>
                          </a:solidFill>
                        </a:rPr>
                        <a:t>Demographics</a:t>
                      </a:r>
                      <a:endParaRPr lang="en-US" sz="1600" dirty="0">
                        <a:solidFill>
                          <a:schemeClr val="accent6"/>
                        </a:solidFill>
                      </a:endParaRPr>
                    </a:p>
                  </a:txBody>
                  <a:tcPr/>
                </a:tc>
                <a:tc>
                  <a:txBody>
                    <a:bodyPr/>
                    <a:lstStyle/>
                    <a:p>
                      <a:r>
                        <a:rPr lang="en-US" sz="1600" dirty="0" smtClean="0">
                          <a:solidFill>
                            <a:schemeClr val="accent6"/>
                          </a:solidFill>
                        </a:rPr>
                        <a:t>Describe affected populations, including vulnerable populations</a:t>
                      </a:r>
                      <a:endParaRPr lang="en-US" sz="1600" dirty="0">
                        <a:solidFill>
                          <a:schemeClr val="accent6"/>
                        </a:solidFill>
                      </a:endParaRPr>
                    </a:p>
                  </a:txBody>
                  <a:tcPr/>
                </a:tc>
              </a:tr>
              <a:tr h="370840">
                <a:tc>
                  <a:txBody>
                    <a:bodyPr/>
                    <a:lstStyle/>
                    <a:p>
                      <a:r>
                        <a:rPr lang="en-US" sz="1600" dirty="0" smtClean="0">
                          <a:solidFill>
                            <a:schemeClr val="accent6"/>
                          </a:solidFill>
                        </a:rPr>
                        <a:t>Radiation</a:t>
                      </a:r>
                      <a:r>
                        <a:rPr lang="en-US" sz="1600" baseline="0" dirty="0" smtClean="0">
                          <a:solidFill>
                            <a:schemeClr val="accent6"/>
                          </a:solidFill>
                        </a:rPr>
                        <a:t> contamination in face or chest area</a:t>
                      </a:r>
                      <a:endParaRPr lang="en-US" sz="1600" dirty="0">
                        <a:solidFill>
                          <a:schemeClr val="accent6"/>
                        </a:solidFill>
                      </a:endParaRPr>
                    </a:p>
                  </a:txBody>
                  <a:tcPr/>
                </a:tc>
                <a:tc rowSpan="2">
                  <a:txBody>
                    <a:bodyPr/>
                    <a:lstStyle/>
                    <a:p>
                      <a:r>
                        <a:rPr lang="en-US" sz="1600" dirty="0" smtClean="0">
                          <a:solidFill>
                            <a:schemeClr val="accent6"/>
                          </a:solidFill>
                        </a:rPr>
                        <a:t>Identify those at</a:t>
                      </a:r>
                      <a:r>
                        <a:rPr lang="en-US" sz="1600" baseline="0" dirty="0" smtClean="0">
                          <a:solidFill>
                            <a:schemeClr val="accent6"/>
                          </a:solidFill>
                        </a:rPr>
                        <a:t> increased risk of internal contamination</a:t>
                      </a:r>
                      <a:endParaRPr lang="en-US" sz="1600" dirty="0">
                        <a:solidFill>
                          <a:schemeClr val="accent6"/>
                        </a:solidFill>
                      </a:endParaRPr>
                    </a:p>
                  </a:txBody>
                  <a:tcPr/>
                </a:tc>
              </a:tr>
              <a:tr h="370840">
                <a:tc>
                  <a:txBody>
                    <a:bodyPr/>
                    <a:lstStyle/>
                    <a:p>
                      <a:r>
                        <a:rPr lang="en-US" sz="1600" dirty="0" smtClean="0">
                          <a:solidFill>
                            <a:schemeClr val="accent6"/>
                          </a:solidFill>
                        </a:rPr>
                        <a:t>Open wounds</a:t>
                      </a:r>
                      <a:endParaRPr lang="en-US" sz="1600" dirty="0">
                        <a:solidFill>
                          <a:schemeClr val="accent6"/>
                        </a:solidFill>
                      </a:endParaRPr>
                    </a:p>
                  </a:txBody>
                  <a:tcPr/>
                </a:tc>
                <a:tc vMerge="1">
                  <a:txBody>
                    <a:bodyPr/>
                    <a:lstStyle/>
                    <a:p>
                      <a:endParaRPr lang="en-US" sz="1400" dirty="0">
                        <a:solidFill>
                          <a:schemeClr val="accent6"/>
                        </a:solidFill>
                      </a:endParaRPr>
                    </a:p>
                  </a:txBody>
                  <a:tcPr/>
                </a:tc>
              </a:tr>
              <a:tr h="370840">
                <a:tc>
                  <a:txBody>
                    <a:bodyPr/>
                    <a:lstStyle/>
                    <a:p>
                      <a:r>
                        <a:rPr lang="en-US" sz="1600" dirty="0" smtClean="0">
                          <a:solidFill>
                            <a:schemeClr val="accent6"/>
                          </a:solidFill>
                        </a:rPr>
                        <a:t>Location</a:t>
                      </a:r>
                      <a:r>
                        <a:rPr lang="en-US" sz="1600" baseline="0" dirty="0" smtClean="0">
                          <a:solidFill>
                            <a:schemeClr val="accent6"/>
                          </a:solidFill>
                        </a:rPr>
                        <a:t> at time of and following incident</a:t>
                      </a:r>
                      <a:endParaRPr lang="en-US" sz="1600" dirty="0">
                        <a:solidFill>
                          <a:schemeClr val="accent6"/>
                        </a:solidFill>
                      </a:endParaRPr>
                    </a:p>
                  </a:txBody>
                  <a:tcPr/>
                </a:tc>
                <a:tc rowSpan="3">
                  <a:txBody>
                    <a:bodyPr/>
                    <a:lstStyle/>
                    <a:p>
                      <a:r>
                        <a:rPr lang="en-US" sz="1600" dirty="0" smtClean="0">
                          <a:solidFill>
                            <a:schemeClr val="accent6"/>
                          </a:solidFill>
                        </a:rPr>
                        <a:t>Assess time, distance, and shielding</a:t>
                      </a:r>
                      <a:r>
                        <a:rPr lang="en-US" sz="1600" baseline="0" dirty="0" smtClean="0">
                          <a:solidFill>
                            <a:schemeClr val="accent6"/>
                          </a:solidFill>
                        </a:rPr>
                        <a:t> factors</a:t>
                      </a:r>
                      <a:endParaRPr lang="en-US" sz="1600" dirty="0">
                        <a:solidFill>
                          <a:schemeClr val="accent6"/>
                        </a:solidFill>
                      </a:endParaRPr>
                    </a:p>
                  </a:txBody>
                  <a:tcPr/>
                </a:tc>
              </a:tr>
              <a:tr h="370840">
                <a:tc>
                  <a:txBody>
                    <a:bodyPr/>
                    <a:lstStyle/>
                    <a:p>
                      <a:r>
                        <a:rPr lang="en-US" sz="1600" dirty="0" smtClean="0">
                          <a:solidFill>
                            <a:schemeClr val="accent6"/>
                          </a:solidFill>
                        </a:rPr>
                        <a:t>Inside building at time of and following incident</a:t>
                      </a:r>
                      <a:endParaRPr lang="en-US" sz="1600" dirty="0">
                        <a:solidFill>
                          <a:schemeClr val="accent6"/>
                        </a:solidFill>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6"/>
                        </a:solidFill>
                      </a:endParaRPr>
                    </a:p>
                  </a:txBody>
                  <a:tcPr/>
                </a:tc>
              </a:tr>
              <a:tr h="370840">
                <a:tc>
                  <a:txBody>
                    <a:bodyPr/>
                    <a:lstStyle/>
                    <a:p>
                      <a:r>
                        <a:rPr lang="en-US" sz="1600" dirty="0" smtClean="0">
                          <a:solidFill>
                            <a:schemeClr val="accent6"/>
                          </a:solidFill>
                        </a:rPr>
                        <a:t>Time spent  at</a:t>
                      </a:r>
                      <a:r>
                        <a:rPr lang="en-US" sz="1600" baseline="0" dirty="0" smtClean="0">
                          <a:solidFill>
                            <a:schemeClr val="accent6"/>
                          </a:solidFill>
                        </a:rPr>
                        <a:t> or near incident site following incident</a:t>
                      </a:r>
                      <a:endParaRPr lang="en-US" sz="1600" dirty="0">
                        <a:solidFill>
                          <a:schemeClr val="accent6"/>
                        </a:solidFill>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6"/>
                        </a:solidFill>
                      </a:endParaRPr>
                    </a:p>
                  </a:txBody>
                  <a:tcPr/>
                </a:tc>
              </a:tr>
              <a:tr h="370840">
                <a:tc>
                  <a:txBody>
                    <a:bodyPr/>
                    <a:lstStyle/>
                    <a:p>
                      <a:r>
                        <a:rPr lang="en-US" sz="1600" dirty="0" smtClean="0">
                          <a:solidFill>
                            <a:schemeClr val="accent6"/>
                          </a:solidFill>
                        </a:rPr>
                        <a:t>Signs</a:t>
                      </a:r>
                      <a:r>
                        <a:rPr lang="en-US" sz="1600" baseline="0" dirty="0" smtClean="0">
                          <a:solidFill>
                            <a:schemeClr val="accent6"/>
                          </a:solidFill>
                        </a:rPr>
                        <a:t> and symptoms of acute radiation syndrome (ARS)</a:t>
                      </a:r>
                      <a:endParaRPr lang="en-US" sz="1600" dirty="0">
                        <a:solidFill>
                          <a:schemeClr val="accent6"/>
                        </a:solidFill>
                      </a:endParaRPr>
                    </a:p>
                  </a:txBody>
                  <a:tcPr/>
                </a:tc>
                <a:tc>
                  <a:txBody>
                    <a:bodyPr/>
                    <a:lstStyle/>
                    <a:p>
                      <a:r>
                        <a:rPr lang="en-US" sz="1600" dirty="0" smtClean="0">
                          <a:solidFill>
                            <a:schemeClr val="accent6"/>
                          </a:solidFill>
                        </a:rPr>
                        <a:t>Identify those who</a:t>
                      </a:r>
                      <a:r>
                        <a:rPr lang="en-US" sz="1600" baseline="0" dirty="0" smtClean="0">
                          <a:solidFill>
                            <a:schemeClr val="accent6"/>
                          </a:solidFill>
                        </a:rPr>
                        <a:t> may need immediate medical care</a:t>
                      </a:r>
                      <a:endParaRPr lang="en-US" sz="1600" dirty="0">
                        <a:solidFill>
                          <a:schemeClr val="accent6"/>
                        </a:solidFill>
                      </a:endParaRPr>
                    </a:p>
                  </a:txBody>
                  <a:tcPr/>
                </a:tc>
              </a:tr>
              <a:tr h="370840">
                <a:tc>
                  <a:txBody>
                    <a:bodyPr/>
                    <a:lstStyle/>
                    <a:p>
                      <a:r>
                        <a:rPr lang="en-US" sz="1600" dirty="0" smtClean="0">
                          <a:solidFill>
                            <a:schemeClr val="accent6"/>
                          </a:solidFill>
                        </a:rPr>
                        <a:t>Height and weight</a:t>
                      </a:r>
                      <a:endParaRPr lang="en-US" sz="1600" dirty="0">
                        <a:solidFill>
                          <a:schemeClr val="accent6"/>
                        </a:solidFill>
                      </a:endParaRPr>
                    </a:p>
                  </a:txBody>
                  <a:tcPr/>
                </a:tc>
                <a:tc>
                  <a:txBody>
                    <a:bodyPr/>
                    <a:lstStyle/>
                    <a:p>
                      <a:r>
                        <a:rPr lang="en-US" sz="1600" dirty="0" smtClean="0">
                          <a:solidFill>
                            <a:schemeClr val="accent6"/>
                          </a:solidFill>
                        </a:rPr>
                        <a:t>Improve dose estimation associated with bioassay result</a:t>
                      </a:r>
                      <a:endParaRPr lang="en-US" sz="1600" dirty="0">
                        <a:solidFill>
                          <a:schemeClr val="accent6"/>
                        </a:solidFill>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r>
              <a:rPr lang="en-US" dirty="0" smtClean="0"/>
              <a:t>Example Urine </a:t>
            </a:r>
            <a:r>
              <a:rPr lang="en-US" dirty="0" err="1" smtClean="0"/>
              <a:t>Radiobioassay</a:t>
            </a:r>
            <a:r>
              <a:rPr lang="en-US" dirty="0" smtClean="0"/>
              <a:t> Prioritization Criteria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39444354"/>
              </p:ext>
            </p:extLst>
          </p:nvPr>
        </p:nvGraphicFramePr>
        <p:xfrm>
          <a:off x="304800" y="1219200"/>
          <a:ext cx="8534400" cy="4800600"/>
        </p:xfrm>
        <a:graphic>
          <a:graphicData uri="http://schemas.openxmlformats.org/drawingml/2006/table">
            <a:tbl>
              <a:tblPr firstRow="1" bandRow="1">
                <a:tableStyleId>{5C22544A-7EE6-4342-B048-85BDC9FD1C3A}</a:tableStyleId>
              </a:tblPr>
              <a:tblGrid>
                <a:gridCol w="4267200"/>
                <a:gridCol w="4267200"/>
              </a:tblGrid>
              <a:tr h="401885">
                <a:tc>
                  <a:txBody>
                    <a:bodyPr/>
                    <a:lstStyle/>
                    <a:p>
                      <a:r>
                        <a:rPr lang="en-US" baseline="0" dirty="0" smtClean="0">
                          <a:solidFill>
                            <a:schemeClr val="accent6"/>
                          </a:solidFill>
                        </a:rPr>
                        <a:t>Explosive RDD (Complex Engineering)</a:t>
                      </a:r>
                      <a:endParaRPr lang="en-US" dirty="0">
                        <a:solidFill>
                          <a:schemeClr val="accent6"/>
                        </a:solidFill>
                      </a:endParaRPr>
                    </a:p>
                  </a:txBody>
                  <a:tcPr>
                    <a:solidFill>
                      <a:schemeClr val="tx1"/>
                    </a:solidFill>
                  </a:tcPr>
                </a:tc>
                <a:tc>
                  <a:txBody>
                    <a:bodyPr/>
                    <a:lstStyle/>
                    <a:p>
                      <a:r>
                        <a:rPr lang="en-US" baseline="0" dirty="0" smtClean="0">
                          <a:solidFill>
                            <a:schemeClr val="accent6"/>
                          </a:solidFill>
                        </a:rPr>
                        <a:t>IND Detonation (10kT)</a:t>
                      </a:r>
                      <a:endParaRPr lang="en-US" dirty="0">
                        <a:solidFill>
                          <a:schemeClr val="accent6"/>
                        </a:solidFill>
                      </a:endParaRPr>
                    </a:p>
                  </a:txBody>
                  <a:tcPr>
                    <a:solidFill>
                      <a:schemeClr val="tx1"/>
                    </a:solidFill>
                  </a:tcPr>
                </a:tc>
              </a:tr>
              <a:tr h="401885">
                <a:tc>
                  <a:txBody>
                    <a:bodyPr/>
                    <a:lstStyle/>
                    <a:p>
                      <a:r>
                        <a:rPr lang="en-US" dirty="0" smtClean="0">
                          <a:solidFill>
                            <a:schemeClr val="accent6"/>
                          </a:solidFill>
                        </a:rPr>
                        <a:t>Age &lt; 18 or pregnant female</a:t>
                      </a:r>
                      <a:endParaRPr lang="en-US" dirty="0">
                        <a:solidFill>
                          <a:schemeClr val="accent6"/>
                        </a:solidFill>
                      </a:endParaRPr>
                    </a:p>
                  </a:txBody>
                  <a:tcPr/>
                </a:tc>
                <a:tc>
                  <a:txBody>
                    <a:bodyPr/>
                    <a:lstStyle/>
                    <a:p>
                      <a:r>
                        <a:rPr lang="en-US" dirty="0" smtClean="0">
                          <a:solidFill>
                            <a:schemeClr val="accent6"/>
                          </a:solidFill>
                        </a:rPr>
                        <a:t>Age &lt; 18 or Pregnant female</a:t>
                      </a:r>
                      <a:endParaRPr lang="en-US" dirty="0">
                        <a:solidFill>
                          <a:schemeClr val="accent6"/>
                        </a:solidFill>
                      </a:endParaRPr>
                    </a:p>
                  </a:txBody>
                  <a:tcPr/>
                </a:tc>
              </a:tr>
              <a:tr h="401885">
                <a:tc>
                  <a:txBody>
                    <a:bodyPr/>
                    <a:lstStyle/>
                    <a:p>
                      <a:r>
                        <a:rPr lang="en-US" dirty="0" smtClean="0">
                          <a:solidFill>
                            <a:schemeClr val="accent6"/>
                          </a:solidFill>
                        </a:rPr>
                        <a:t>Outdoors at time of explosion</a:t>
                      </a:r>
                      <a:endParaRPr lang="en-US" dirty="0">
                        <a:solidFill>
                          <a:schemeClr val="accent6"/>
                        </a:solidFill>
                      </a:endParaRPr>
                    </a:p>
                  </a:txBody>
                  <a:tcPr/>
                </a:tc>
                <a:tc>
                  <a:txBody>
                    <a:bodyPr/>
                    <a:lstStyle/>
                    <a:p>
                      <a:r>
                        <a:rPr lang="en-US" dirty="0" smtClean="0">
                          <a:solidFill>
                            <a:schemeClr val="accent6"/>
                          </a:solidFill>
                        </a:rPr>
                        <a:t>Outdoors</a:t>
                      </a:r>
                      <a:r>
                        <a:rPr lang="en-US" baseline="0" dirty="0" smtClean="0">
                          <a:solidFill>
                            <a:schemeClr val="accent6"/>
                          </a:solidFill>
                        </a:rPr>
                        <a:t> at time of explosion</a:t>
                      </a:r>
                      <a:endParaRPr lang="en-US" dirty="0">
                        <a:solidFill>
                          <a:schemeClr val="accent6"/>
                        </a:solidFill>
                      </a:endParaRPr>
                    </a:p>
                  </a:txBody>
                  <a:tcPr/>
                </a:tc>
              </a:tr>
              <a:tr h="401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Within 1 mile </a:t>
                      </a:r>
                      <a:r>
                        <a:rPr lang="en-US" smtClean="0">
                          <a:solidFill>
                            <a:schemeClr val="accent6"/>
                          </a:solidFill>
                        </a:rPr>
                        <a:t>of explosion</a:t>
                      </a:r>
                      <a:endParaRPr lang="en-US" dirty="0" smtClean="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Within 20 miles of explosion</a:t>
                      </a:r>
                    </a:p>
                  </a:txBody>
                  <a:tcPr/>
                </a:tc>
              </a:tr>
              <a:tr h="990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External contamination detected around face and chest or known</a:t>
                      </a:r>
                      <a:r>
                        <a:rPr lang="en-US" baseline="0" dirty="0" smtClean="0">
                          <a:solidFill>
                            <a:schemeClr val="accent6"/>
                          </a:solidFill>
                        </a:rPr>
                        <a:t> internal contamination</a:t>
                      </a:r>
                      <a:endParaRPr lang="en-US" dirty="0" smtClean="0">
                        <a:solidFill>
                          <a:schemeClr val="accent6"/>
                        </a:solidFill>
                      </a:endParaRPr>
                    </a:p>
                  </a:txBody>
                  <a:tcPr/>
                </a:tc>
                <a:tc>
                  <a:txBody>
                    <a:bodyPr/>
                    <a:lstStyle/>
                    <a:p>
                      <a:r>
                        <a:rPr lang="en-US" dirty="0" smtClean="0">
                          <a:solidFill>
                            <a:schemeClr val="accent6"/>
                          </a:solidFill>
                        </a:rPr>
                        <a:t>Externa</a:t>
                      </a:r>
                      <a:r>
                        <a:rPr lang="en-US" baseline="0" dirty="0" smtClean="0">
                          <a:solidFill>
                            <a:schemeClr val="accent6"/>
                          </a:solidFill>
                        </a:rPr>
                        <a:t>l contamination detected around face and chest or known internal contamination</a:t>
                      </a:r>
                      <a:endParaRPr lang="en-US" dirty="0">
                        <a:solidFill>
                          <a:schemeClr val="accent6"/>
                        </a:solidFill>
                      </a:endParaRPr>
                    </a:p>
                  </a:txBody>
                  <a:tcPr/>
                </a:tc>
              </a:tr>
              <a:tr h="693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Wounds</a:t>
                      </a:r>
                      <a:r>
                        <a:rPr lang="en-US" baseline="0" dirty="0" smtClean="0">
                          <a:solidFill>
                            <a:schemeClr val="accent6"/>
                          </a:solidFill>
                        </a:rPr>
                        <a:t> or embedded foreign bodies from the explosion</a:t>
                      </a:r>
                      <a:endParaRPr lang="en-US" dirty="0" smtClean="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Wounds</a:t>
                      </a:r>
                      <a:r>
                        <a:rPr lang="en-US" baseline="0" dirty="0" smtClean="0">
                          <a:solidFill>
                            <a:schemeClr val="accent6"/>
                          </a:solidFill>
                        </a:rPr>
                        <a:t> or embedded foreign bodies from the explosion</a:t>
                      </a:r>
                      <a:endParaRPr lang="en-US" dirty="0" smtClean="0">
                        <a:solidFill>
                          <a:schemeClr val="accent6"/>
                        </a:solidFill>
                      </a:endParaRPr>
                    </a:p>
                  </a:txBody>
                  <a:tcPr/>
                </a:tc>
              </a:tr>
              <a:tr h="704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First responder that worked at the scene of the explosion without PPE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First responder that worked at the scene of the explosion</a:t>
                      </a:r>
                    </a:p>
                  </a:txBody>
                  <a:tcPr/>
                </a:tc>
              </a:tr>
              <a:tr h="401885">
                <a:tc>
                  <a:txBody>
                    <a:bodyPr/>
                    <a:lstStyle/>
                    <a:p>
                      <a:r>
                        <a:rPr lang="en-US" baseline="0" dirty="0" smtClean="0">
                          <a:solidFill>
                            <a:schemeClr val="accent6"/>
                          </a:solidFill>
                        </a:rPr>
                        <a:t>Clinical co-morbidities/Injuries </a:t>
                      </a:r>
                      <a:endParaRPr lang="en-US"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Signs</a:t>
                      </a:r>
                      <a:r>
                        <a:rPr lang="en-US" baseline="0" dirty="0" smtClean="0">
                          <a:solidFill>
                            <a:schemeClr val="accent6"/>
                          </a:solidFill>
                        </a:rPr>
                        <a:t>/symptoms of ARS</a:t>
                      </a:r>
                      <a:endParaRPr lang="en-US" dirty="0" smtClean="0">
                        <a:solidFill>
                          <a:schemeClr val="accent6"/>
                        </a:solidFill>
                      </a:endParaRPr>
                    </a:p>
                  </a:txBody>
                  <a:tcPr/>
                </a:tc>
              </a:tr>
              <a:tr h="401885">
                <a:tc>
                  <a:txBody>
                    <a:bodyPr/>
                    <a:lstStyle/>
                    <a:p>
                      <a:r>
                        <a:rPr lang="en-US" dirty="0" smtClean="0">
                          <a:solidFill>
                            <a:schemeClr val="accent6"/>
                          </a:solidFill>
                        </a:rPr>
                        <a:t>Receiving </a:t>
                      </a:r>
                      <a:r>
                        <a:rPr lang="en-US" dirty="0" err="1" smtClean="0">
                          <a:solidFill>
                            <a:schemeClr val="accent6"/>
                          </a:solidFill>
                        </a:rPr>
                        <a:t>decorporation</a:t>
                      </a:r>
                      <a:r>
                        <a:rPr lang="en-US" dirty="0" smtClean="0">
                          <a:solidFill>
                            <a:schemeClr val="accent6"/>
                          </a:solidFill>
                        </a:rPr>
                        <a:t> therapy</a:t>
                      </a:r>
                      <a:endParaRPr lang="en-US"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Receiving </a:t>
                      </a:r>
                      <a:r>
                        <a:rPr lang="en-US" dirty="0" err="1" smtClean="0">
                          <a:solidFill>
                            <a:schemeClr val="accent6"/>
                          </a:solidFill>
                        </a:rPr>
                        <a:t>decorporation</a:t>
                      </a:r>
                      <a:r>
                        <a:rPr lang="en-US" dirty="0" smtClean="0">
                          <a:solidFill>
                            <a:schemeClr val="accent6"/>
                          </a:solidFill>
                        </a:rPr>
                        <a:t> therapy</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Health Studies</a:t>
            </a:r>
            <a:endParaRPr lang="en-US" dirty="0"/>
          </a:p>
        </p:txBody>
      </p:sp>
      <p:sp>
        <p:nvSpPr>
          <p:cNvPr id="3" name="Content Placeholder 2"/>
          <p:cNvSpPr>
            <a:spLocks noGrp="1"/>
          </p:cNvSpPr>
          <p:nvPr>
            <p:ph idx="1"/>
          </p:nvPr>
        </p:nvSpPr>
        <p:spPr/>
        <p:txBody>
          <a:bodyPr/>
          <a:lstStyle/>
          <a:p>
            <a:pPr indent="-347472"/>
            <a:r>
              <a:rPr lang="en-US" dirty="0" smtClean="0"/>
              <a:t>Monitor affected </a:t>
            </a:r>
            <a:r>
              <a:rPr lang="en-US" dirty="0"/>
              <a:t>populations </a:t>
            </a:r>
            <a:r>
              <a:rPr lang="en-US" dirty="0" smtClean="0"/>
              <a:t>for health effects</a:t>
            </a:r>
          </a:p>
          <a:p>
            <a:pPr indent="-347472"/>
            <a:r>
              <a:rPr lang="en-US" dirty="0" smtClean="0"/>
              <a:t>Integrate data collected during the response phase into a health registry</a:t>
            </a:r>
          </a:p>
          <a:p>
            <a:pPr lvl="1" indent="-347472"/>
            <a:r>
              <a:rPr lang="en-US" b="0" dirty="0" smtClean="0"/>
              <a:t>Contact information</a:t>
            </a:r>
          </a:p>
          <a:p>
            <a:pPr lvl="1" indent="-347472"/>
            <a:r>
              <a:rPr lang="en-US" dirty="0" smtClean="0"/>
              <a:t>E</a:t>
            </a:r>
            <a:r>
              <a:rPr lang="en-US" b="0" dirty="0" smtClean="0"/>
              <a:t>pidemiology</a:t>
            </a:r>
          </a:p>
          <a:p>
            <a:pPr lvl="1" indent="-347472"/>
            <a:r>
              <a:rPr lang="en-US" dirty="0" smtClean="0"/>
              <a:t>D</a:t>
            </a:r>
            <a:r>
              <a:rPr lang="en-US" b="0" dirty="0" smtClean="0"/>
              <a:t>ose estimation </a:t>
            </a:r>
          </a:p>
          <a:p>
            <a:pPr indent="-347472"/>
            <a:r>
              <a:rPr lang="en-US" dirty="0" smtClean="0"/>
              <a:t>Timely public health response will improve ability to capture these data</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PCs Fit </a:t>
            </a:r>
            <a:r>
              <a:rPr lang="en-US" dirty="0"/>
              <a:t>I</a:t>
            </a:r>
            <a:r>
              <a:rPr lang="en-US" dirty="0" smtClean="0"/>
              <a:t>n?</a:t>
            </a:r>
            <a:endParaRPr lang="en-US" dirty="0"/>
          </a:p>
        </p:txBody>
      </p:sp>
      <p:sp>
        <p:nvSpPr>
          <p:cNvPr id="3" name="Content Placeholder 2"/>
          <p:cNvSpPr>
            <a:spLocks noGrp="1"/>
          </p:cNvSpPr>
          <p:nvPr>
            <p:ph idx="1"/>
          </p:nvPr>
        </p:nvSpPr>
        <p:spPr/>
        <p:txBody>
          <a:bodyPr/>
          <a:lstStyle/>
          <a:p>
            <a:r>
              <a:rPr lang="en-US" dirty="0" smtClean="0"/>
              <a:t>Surveillance</a:t>
            </a:r>
          </a:p>
          <a:p>
            <a:pPr lvl="1"/>
            <a:r>
              <a:rPr lang="en-US" dirty="0" smtClean="0"/>
              <a:t>“Concerned citizens”</a:t>
            </a:r>
          </a:p>
          <a:p>
            <a:pPr lvl="1"/>
            <a:r>
              <a:rPr lang="en-US" dirty="0" smtClean="0"/>
              <a:t>Exposed/possibly contaminated</a:t>
            </a:r>
          </a:p>
          <a:p>
            <a:pPr lvl="1"/>
            <a:r>
              <a:rPr lang="en-US" dirty="0" smtClean="0"/>
              <a:t>Health effects</a:t>
            </a:r>
          </a:p>
          <a:p>
            <a:pPr lvl="1"/>
            <a:r>
              <a:rPr lang="en-US" dirty="0" smtClean="0"/>
              <a:t>Countermeasures</a:t>
            </a:r>
          </a:p>
          <a:p>
            <a:pPr lvl="2"/>
            <a:r>
              <a:rPr lang="en-US" dirty="0" smtClean="0"/>
              <a:t>Improper use of related products</a:t>
            </a:r>
          </a:p>
          <a:p>
            <a:pPr lvl="2"/>
            <a:r>
              <a:rPr lang="en-US" dirty="0" smtClean="0"/>
              <a:t>Adverse events</a:t>
            </a:r>
          </a:p>
          <a:p>
            <a:r>
              <a:rPr lang="en-US" dirty="0" smtClean="0"/>
              <a:t>Collection of data for epidemiologic investigations and studies</a:t>
            </a:r>
          </a:p>
          <a:p>
            <a:r>
              <a:rPr lang="en-US" dirty="0" smtClean="0"/>
              <a:t>Dissemination of standard health communication messages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131141415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9463869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Exercise: Florida CRC</a:t>
            </a:r>
            <a:endParaRPr lang="en-US" dirty="0"/>
          </a:p>
        </p:txBody>
      </p:sp>
      <p:sp>
        <p:nvSpPr>
          <p:cNvPr id="4" name="Text Placeholder 3"/>
          <p:cNvSpPr>
            <a:spLocks noGrp="1"/>
          </p:cNvSpPr>
          <p:nvPr>
            <p:ph type="body" sz="quarter" idx="10"/>
          </p:nvPr>
        </p:nvSpPr>
        <p:spPr/>
        <p:txBody>
          <a:bodyPr/>
          <a:lstStyle/>
          <a:p>
            <a:endParaRPr lang="en-US"/>
          </a:p>
        </p:txBody>
      </p:sp>
      <p:pic>
        <p:nvPicPr>
          <p:cNvPr id="30722" name="Picture 2" descr="Community Reception Center CRC For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066800"/>
            <a:ext cx="7620000" cy="5122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5486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pic>
        <p:nvPicPr>
          <p:cNvPr id="31746" name="Picture 2" descr="Community Reception Center CRC for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327298"/>
            <a:ext cx="7834746"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457200" y="304800"/>
            <a:ext cx="8229600" cy="685800"/>
          </a:xfrm>
        </p:spPr>
        <p:txBody>
          <a:bodyPr/>
          <a:lstStyle/>
          <a:p>
            <a:r>
              <a:rPr lang="en-US" sz="3200" dirty="0"/>
              <a:t>Exercise: Florida CRC</a:t>
            </a:r>
            <a:endParaRPr lang="en-US" sz="3200" b="0" dirty="0"/>
          </a:p>
        </p:txBody>
      </p:sp>
    </p:spTree>
    <p:extLst>
      <p:ext uri="{BB962C8B-B14F-4D97-AF65-F5344CB8AC3E}">
        <p14:creationId xmlns:p14="http://schemas.microsoft.com/office/powerpoint/2010/main" xmlns="" val="9170602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buNone/>
            </a:pPr>
            <a:r>
              <a:rPr lang="en-US" b="0" i="1" dirty="0" smtClean="0"/>
              <a:t>The </a:t>
            </a:r>
            <a:r>
              <a:rPr lang="en-US" b="0" i="1" dirty="0"/>
              <a:t>findings and conclusions in this </a:t>
            </a:r>
            <a:r>
              <a:rPr lang="en-US" b="0" i="1" dirty="0" smtClean="0"/>
              <a:t>presentation are </a:t>
            </a:r>
            <a:r>
              <a:rPr lang="en-US" b="0" i="1" dirty="0"/>
              <a:t>those of the author(s) and do not necessarily represent the official position of </a:t>
            </a:r>
            <a:r>
              <a:rPr lang="en-US" b="0" i="1" dirty="0" smtClean="0"/>
              <a:t>the </a:t>
            </a:r>
            <a:r>
              <a:rPr lang="en-US" b="0" i="1" dirty="0"/>
              <a:t>Centers for Disease Control and Prevention/the Agency for Toxic Substances and Disease </a:t>
            </a:r>
            <a:r>
              <a:rPr lang="en-US" b="0" i="1" dirty="0" smtClean="0"/>
              <a:t>Registry .</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547244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Title 1"/>
          <p:cNvSpPr>
            <a:spLocks noGrp="1"/>
          </p:cNvSpPr>
          <p:nvPr>
            <p:ph type="title"/>
          </p:nvPr>
        </p:nvSpPr>
        <p:spPr>
          <a:xfrm>
            <a:off x="381000" y="381000"/>
            <a:ext cx="8229600" cy="685800"/>
          </a:xfrm>
        </p:spPr>
        <p:txBody>
          <a:bodyPr/>
          <a:lstStyle/>
          <a:p>
            <a:r>
              <a:rPr lang="en-US" sz="3200" dirty="0"/>
              <a:t>Exercise: Florida CRC</a:t>
            </a:r>
            <a:endParaRPr lang="en-US" sz="3200" b="0" dirty="0"/>
          </a:p>
        </p:txBody>
      </p:sp>
      <p:pic>
        <p:nvPicPr>
          <p:cNvPr id="32770" name="Picture 2" descr="Community Reception Center CRC for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355651"/>
            <a:ext cx="8029074"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60303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pic>
        <p:nvPicPr>
          <p:cNvPr id="33794" name="Picture 2" descr="Community Reception Center CRC for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066800"/>
            <a:ext cx="7076277" cy="5493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04800" y="304800"/>
            <a:ext cx="8229600" cy="685800"/>
          </a:xfrm>
        </p:spPr>
        <p:txBody>
          <a:bodyPr/>
          <a:lstStyle/>
          <a:p>
            <a:r>
              <a:rPr lang="en-US" sz="3200" dirty="0"/>
              <a:t>Exercise: Florida CRC</a:t>
            </a:r>
            <a:endParaRPr lang="en-US" sz="3200" b="0" dirty="0"/>
          </a:p>
        </p:txBody>
      </p:sp>
    </p:spTree>
    <p:extLst>
      <p:ext uri="{BB962C8B-B14F-4D97-AF65-F5344CB8AC3E}">
        <p14:creationId xmlns:p14="http://schemas.microsoft.com/office/powerpoint/2010/main" xmlns="" val="5484685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6199" y="381000"/>
            <a:ext cx="5735311" cy="762000"/>
          </a:xfrm>
        </p:spPr>
        <p:txBody>
          <a:bodyPr/>
          <a:lstStyle/>
          <a:p>
            <a:pPr eaLnBrk="1" hangingPunct="1">
              <a:defRPr/>
            </a:pPr>
            <a:r>
              <a:rPr lang="en-US" sz="2800" b="1" dirty="0" smtClean="0"/>
              <a:t>Response: Fukushima Disaster</a:t>
            </a:r>
          </a:p>
        </p:txBody>
      </p:sp>
      <p:sp>
        <p:nvSpPr>
          <p:cNvPr id="78851" name="Rectangle 3"/>
          <p:cNvSpPr>
            <a:spLocks noGrp="1" noChangeArrowheads="1"/>
          </p:cNvSpPr>
          <p:nvPr>
            <p:ph type="body" idx="1"/>
          </p:nvPr>
        </p:nvSpPr>
        <p:spPr>
          <a:xfrm>
            <a:off x="381000" y="1295400"/>
            <a:ext cx="4267200" cy="4383088"/>
          </a:xfrm>
        </p:spPr>
        <p:txBody>
          <a:bodyPr/>
          <a:lstStyle/>
          <a:p>
            <a:pPr>
              <a:spcAft>
                <a:spcPct val="30000"/>
              </a:spcAft>
              <a:defRPr/>
            </a:pPr>
            <a:r>
              <a:rPr lang="en-US" sz="2400" b="1" dirty="0" smtClean="0">
                <a:solidFill>
                  <a:schemeClr val="bg2"/>
                </a:solidFill>
              </a:rPr>
              <a:t>170,000 evacuated from the 20-km radius</a:t>
            </a:r>
          </a:p>
          <a:p>
            <a:pPr>
              <a:spcAft>
                <a:spcPct val="30000"/>
              </a:spcAft>
              <a:defRPr/>
            </a:pPr>
            <a:r>
              <a:rPr lang="en-US" sz="2400" b="1" dirty="0" smtClean="0">
                <a:solidFill>
                  <a:schemeClr val="bg2"/>
                </a:solidFill>
              </a:rPr>
              <a:t>450,000 people in 2600 evacuation centers</a:t>
            </a:r>
          </a:p>
          <a:p>
            <a:pPr>
              <a:spcAft>
                <a:spcPct val="30000"/>
              </a:spcAft>
              <a:defRPr/>
            </a:pPr>
            <a:r>
              <a:rPr lang="en-US" sz="2400" b="1" dirty="0" smtClean="0">
                <a:solidFill>
                  <a:schemeClr val="bg2"/>
                </a:solidFill>
              </a:rPr>
              <a:t>Significant environmental and agricultural impact  </a:t>
            </a:r>
          </a:p>
          <a:p>
            <a:pPr>
              <a:spcAft>
                <a:spcPct val="30000"/>
              </a:spcAft>
              <a:defRPr/>
            </a:pPr>
            <a:r>
              <a:rPr lang="en-US" sz="2400" b="1" dirty="0" smtClean="0">
                <a:solidFill>
                  <a:schemeClr val="bg2"/>
                </a:solidFill>
              </a:rPr>
              <a:t>Concern for contaminated travelers entering the US</a:t>
            </a:r>
          </a:p>
        </p:txBody>
      </p:sp>
      <p:grpSp>
        <p:nvGrpSpPr>
          <p:cNvPr id="9" name="Group 8" descr="people at a monitoring station"/>
          <p:cNvGrpSpPr/>
          <p:nvPr/>
        </p:nvGrpSpPr>
        <p:grpSpPr>
          <a:xfrm>
            <a:off x="4267200" y="304800"/>
            <a:ext cx="4576944" cy="6066495"/>
            <a:chOff x="4267200" y="304800"/>
            <a:chExt cx="4576944" cy="6066495"/>
          </a:xfrm>
        </p:grpSpPr>
        <p:pic>
          <p:nvPicPr>
            <p:cNvPr id="8" name="Picture 6" descr="\\cdc.gov\private\M311\asa4\0 Fukushima March 2011\decon baby cold.jpg"/>
            <p:cNvPicPr>
              <a:picLocks noChangeAspect="1" noChangeArrowheads="1"/>
            </p:cNvPicPr>
            <p:nvPr/>
          </p:nvPicPr>
          <p:blipFill>
            <a:blip r:embed="rId3" cstate="print"/>
            <a:srcRect/>
            <a:stretch>
              <a:fillRect/>
            </a:stretch>
          </p:blipFill>
          <p:spPr bwMode="auto">
            <a:xfrm>
              <a:off x="6096000" y="2971800"/>
              <a:ext cx="2362200" cy="1540966"/>
            </a:xfrm>
            <a:prstGeom prst="rect">
              <a:avLst/>
            </a:prstGeom>
            <a:noFill/>
          </p:spPr>
        </p:pic>
        <p:pic>
          <p:nvPicPr>
            <p:cNvPr id="1029" name="Picture 5" descr="http://thebreakthrough.org/blog/March_18_annotated_fukushima_damage-thumb-550x447.jpeg"/>
            <p:cNvPicPr>
              <a:picLocks noChangeAspect="1" noChangeArrowheads="1"/>
            </p:cNvPicPr>
            <p:nvPr/>
          </p:nvPicPr>
          <p:blipFill>
            <a:blip r:embed="rId4" cstate="print"/>
            <a:srcRect/>
            <a:stretch>
              <a:fillRect/>
            </a:stretch>
          </p:blipFill>
          <p:spPr bwMode="auto">
            <a:xfrm>
              <a:off x="5562600" y="304800"/>
              <a:ext cx="3281544" cy="2667000"/>
            </a:xfrm>
            <a:prstGeom prst="rect">
              <a:avLst/>
            </a:prstGeom>
            <a:noFill/>
          </p:spPr>
        </p:pic>
        <p:pic>
          <p:nvPicPr>
            <p:cNvPr id="11" name="Picture 4" descr="\\cdc.gov\private\M311\asa4\0 Fukushima March 2011\94f41df6679c3ff7d228896f2c8f75e1.jpg"/>
            <p:cNvPicPr>
              <a:picLocks noChangeAspect="1" noChangeArrowheads="1"/>
            </p:cNvPicPr>
            <p:nvPr/>
          </p:nvPicPr>
          <p:blipFill>
            <a:blip r:embed="rId5" cstate="print"/>
            <a:srcRect/>
            <a:stretch>
              <a:fillRect/>
            </a:stretch>
          </p:blipFill>
          <p:spPr bwMode="auto">
            <a:xfrm>
              <a:off x="4267200" y="4953000"/>
              <a:ext cx="3088622" cy="1418295"/>
            </a:xfrm>
            <a:prstGeom prst="rect">
              <a:avLst/>
            </a:prstGeom>
            <a:noFill/>
          </p:spPr>
        </p:pic>
        <p:pic>
          <p:nvPicPr>
            <p:cNvPr id="1030" name="Picture 6" descr="\\cdc.gov\private\m311\asa4\0 Fukushima March 2011\alg_japan-radiation-scan.jpg"/>
            <p:cNvPicPr>
              <a:picLocks noChangeAspect="1" noChangeArrowheads="1"/>
            </p:cNvPicPr>
            <p:nvPr/>
          </p:nvPicPr>
          <p:blipFill>
            <a:blip r:embed="rId6" cstate="print"/>
            <a:srcRect/>
            <a:stretch>
              <a:fillRect/>
            </a:stretch>
          </p:blipFill>
          <p:spPr bwMode="auto">
            <a:xfrm>
              <a:off x="6858000" y="4495800"/>
              <a:ext cx="1905000" cy="1319753"/>
            </a:xfrm>
            <a:prstGeom prst="rect">
              <a:avLst/>
            </a:prstGeom>
            <a:noFill/>
          </p:spPr>
        </p:pic>
      </p:grpSp>
    </p:spTree>
    <p:extLst>
      <p:ext uri="{BB962C8B-B14F-4D97-AF65-F5344CB8AC3E}">
        <p14:creationId xmlns:p14="http://schemas.microsoft.com/office/powerpoint/2010/main" xmlns="" val="8210272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Fukushima Disaster</a:t>
            </a:r>
            <a:endParaRPr lang="en-US" dirty="0"/>
          </a:p>
        </p:txBody>
      </p:sp>
      <p:sp>
        <p:nvSpPr>
          <p:cNvPr id="4" name="Text Placeholder 3"/>
          <p:cNvSpPr>
            <a:spLocks noGrp="1"/>
          </p:cNvSpPr>
          <p:nvPr>
            <p:ph type="body" sz="quarter" idx="10"/>
          </p:nvPr>
        </p:nvSpPr>
        <p:spPr/>
        <p:txBody>
          <a:bodyPr/>
          <a:lstStyle/>
          <a:p>
            <a:endParaRPr lang="en-US" dirty="0"/>
          </a:p>
        </p:txBody>
      </p:sp>
      <p:sp>
        <p:nvSpPr>
          <p:cNvPr id="6" name="Rounded Rectangle 5"/>
          <p:cNvSpPr/>
          <p:nvPr/>
        </p:nvSpPr>
        <p:spPr>
          <a:xfrm>
            <a:off x="914400" y="1905000"/>
            <a:ext cx="1828800" cy="990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CBP Screening</a:t>
            </a:r>
            <a:endParaRPr lang="en-US" dirty="0"/>
          </a:p>
        </p:txBody>
      </p:sp>
      <p:sp>
        <p:nvSpPr>
          <p:cNvPr id="7" name="Rounded Rectangle 6"/>
          <p:cNvSpPr/>
          <p:nvPr/>
        </p:nvSpPr>
        <p:spPr>
          <a:xfrm>
            <a:off x="3581400" y="1905000"/>
            <a:ext cx="1828800" cy="990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Intervention and rescreen (if needed)</a:t>
            </a:r>
            <a:endParaRPr lang="en-US" dirty="0"/>
          </a:p>
        </p:txBody>
      </p:sp>
      <p:sp>
        <p:nvSpPr>
          <p:cNvPr id="8" name="Rounded Rectangle 7"/>
          <p:cNvSpPr/>
          <p:nvPr/>
        </p:nvSpPr>
        <p:spPr>
          <a:xfrm>
            <a:off x="6248400" y="1905000"/>
            <a:ext cx="1828800" cy="990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Public Health Follow up </a:t>
            </a:r>
            <a:endParaRPr lang="en-US" dirty="0"/>
          </a:p>
        </p:txBody>
      </p:sp>
      <p:sp>
        <p:nvSpPr>
          <p:cNvPr id="9" name="Rectangle 8"/>
          <p:cNvSpPr/>
          <p:nvPr/>
        </p:nvSpPr>
        <p:spPr>
          <a:xfrm>
            <a:off x="1851891" y="3429000"/>
            <a:ext cx="5524500" cy="1905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Potential follow-up activities:</a:t>
            </a:r>
          </a:p>
          <a:p>
            <a:pPr algn="ctr"/>
            <a:endPar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285750" indent="-285750">
              <a:buFont typeface="Wingdings" pitchFamily="2" charset="2"/>
              <a:buChar char="§"/>
            </a:pP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Radiation rescreening including thyroid count</a:t>
            </a:r>
            <a:endParaRPr lang="en-US" dirty="0"/>
          </a:p>
          <a:p>
            <a:pPr marL="285750" indent="-285750">
              <a:buFont typeface="Wingdings" pitchFamily="2" charset="2"/>
              <a:buChar char="§"/>
            </a:pP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Epidemiologic data collection</a:t>
            </a:r>
          </a:p>
          <a:p>
            <a:pPr marL="285750" indent="-285750">
              <a:buFont typeface="Wingdings" pitchFamily="2" charset="2"/>
              <a:buChar char="§"/>
            </a:pP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Urine collection for CDC bioassay, if necessary</a:t>
            </a:r>
          </a:p>
        </p:txBody>
      </p:sp>
      <p:sp>
        <p:nvSpPr>
          <p:cNvPr id="10" name="Right Arrow 9"/>
          <p:cNvSpPr/>
          <p:nvPr/>
        </p:nvSpPr>
        <p:spPr>
          <a:xfrm>
            <a:off x="2911764" y="2284268"/>
            <a:ext cx="457200" cy="2667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 name="Right Arrow 10"/>
          <p:cNvSpPr/>
          <p:nvPr/>
        </p:nvSpPr>
        <p:spPr>
          <a:xfrm>
            <a:off x="5562600" y="2303318"/>
            <a:ext cx="457200" cy="2667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23731875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96962"/>
          </a:xfrm>
        </p:spPr>
        <p:txBody>
          <a:bodyPr/>
          <a:lstStyle/>
          <a:p>
            <a:r>
              <a:rPr lang="en-US" dirty="0" smtClean="0"/>
              <a:t>Response: Fukushima Disaster</a:t>
            </a:r>
            <a:endParaRPr lang="en-US" dirty="0"/>
          </a:p>
        </p:txBody>
      </p:sp>
      <p:sp>
        <p:nvSpPr>
          <p:cNvPr id="3" name="Content Placeholder 2"/>
          <p:cNvSpPr>
            <a:spLocks noGrp="1"/>
          </p:cNvSpPr>
          <p:nvPr>
            <p:ph idx="1"/>
          </p:nvPr>
        </p:nvSpPr>
        <p:spPr>
          <a:xfrm>
            <a:off x="381000" y="1676400"/>
            <a:ext cx="5334000" cy="4724399"/>
          </a:xfrm>
        </p:spPr>
        <p:txBody>
          <a:bodyPr/>
          <a:lstStyle/>
          <a:p>
            <a:pPr>
              <a:spcAft>
                <a:spcPts val="1200"/>
              </a:spcAft>
            </a:pPr>
            <a:r>
              <a:rPr lang="en-US" dirty="0" smtClean="0"/>
              <a:t>Identify risk factors (e.g., proximity to incident, not sheltering in place, working in the affected area)</a:t>
            </a:r>
          </a:p>
          <a:p>
            <a:pPr>
              <a:spcAft>
                <a:spcPts val="1200"/>
              </a:spcAft>
            </a:pPr>
            <a:r>
              <a:rPr lang="en-US" dirty="0" smtClean="0"/>
              <a:t>Context for rad assessment data</a:t>
            </a:r>
          </a:p>
          <a:p>
            <a:pPr>
              <a:spcAft>
                <a:spcPts val="1200"/>
              </a:spcAft>
            </a:pPr>
            <a:r>
              <a:rPr lang="en-US" dirty="0" smtClean="0"/>
              <a:t>Improve accuracy of dose assessment if urine bioassay is collected</a:t>
            </a:r>
          </a:p>
          <a:p>
            <a:pPr>
              <a:spcAft>
                <a:spcPts val="1200"/>
              </a:spcAft>
            </a:pPr>
            <a:r>
              <a:rPr lang="en-US" dirty="0" smtClean="0"/>
              <a:t>Contact info for further follow-up</a:t>
            </a:r>
            <a:endParaRPr lang="en-US" dirty="0"/>
          </a:p>
        </p:txBody>
      </p:sp>
      <p:sp>
        <p:nvSpPr>
          <p:cNvPr id="4" name="Text Placeholder 3"/>
          <p:cNvSpPr>
            <a:spLocks noGrp="1"/>
          </p:cNvSpPr>
          <p:nvPr>
            <p:ph type="body" sz="quarter" idx="10"/>
          </p:nvPr>
        </p:nvSpPr>
        <p:spPr/>
        <p:txBody>
          <a:bodyPr/>
          <a:lstStyle/>
          <a:p>
            <a:endParaRPr lang="en-US" dirty="0"/>
          </a:p>
        </p:txBody>
      </p:sp>
      <p:pic>
        <p:nvPicPr>
          <p:cNvPr id="2050" name="Picture 2" descr="Community Reception Center CRC form"/>
          <p:cNvPicPr>
            <a:picLocks noChangeAspect="1" noChangeArrowheads="1"/>
          </p:cNvPicPr>
          <p:nvPr/>
        </p:nvPicPr>
        <p:blipFill>
          <a:blip r:embed="rId3" cstate="print"/>
          <a:srcRect/>
          <a:stretch>
            <a:fillRect/>
          </a:stretch>
        </p:blipFill>
        <p:spPr bwMode="auto">
          <a:xfrm>
            <a:off x="5715000" y="2667000"/>
            <a:ext cx="2895600" cy="3445061"/>
          </a:xfrm>
          <a:prstGeom prst="rect">
            <a:avLst/>
          </a:prstGeom>
          <a:noFill/>
          <a:ln w="9525">
            <a:noFill/>
            <a:miter lim="800000"/>
            <a:headEnd/>
            <a:tailEnd/>
          </a:ln>
        </p:spPr>
      </p:pic>
      <p:sp>
        <p:nvSpPr>
          <p:cNvPr id="6" name="TextBox 5"/>
          <p:cNvSpPr txBox="1"/>
          <p:nvPr/>
        </p:nvSpPr>
        <p:spPr>
          <a:xfrm>
            <a:off x="5638800" y="1600200"/>
            <a:ext cx="3048000" cy="830997"/>
          </a:xfrm>
          <a:prstGeom prst="rect">
            <a:avLst/>
          </a:prstGeom>
          <a:solidFill>
            <a:schemeClr val="tx1">
              <a:lumMod val="40000"/>
              <a:lumOff val="60000"/>
            </a:schemeClr>
          </a:solidFill>
        </p:spPr>
        <p:txBody>
          <a:bodyPr wrap="square" rtlCol="0">
            <a:spAutoFit/>
          </a:bodyPr>
          <a:lstStyle/>
          <a:p>
            <a:pPr algn="ctr"/>
            <a:r>
              <a:rPr lang="en-US" sz="2400" dirty="0" smtClean="0">
                <a:solidFill>
                  <a:schemeClr val="bg1"/>
                </a:solidFill>
              </a:rPr>
              <a:t>Pending Traveler Consent</a:t>
            </a:r>
            <a:endParaRPr lang="en-US" sz="2400" dirty="0">
              <a:solidFill>
                <a:schemeClr val="bg1"/>
              </a:solidFill>
            </a:endParaRPr>
          </a:p>
        </p:txBody>
      </p:sp>
    </p:spTree>
    <p:extLst>
      <p:ext uri="{BB962C8B-B14F-4D97-AF65-F5344CB8AC3E}">
        <p14:creationId xmlns:p14="http://schemas.microsoft.com/office/powerpoint/2010/main" xmlns="" val="6526188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Fukushima Disaster</a:t>
            </a:r>
            <a:endParaRPr lang="en-US" dirty="0"/>
          </a:p>
        </p:txBody>
      </p:sp>
      <p:sp>
        <p:nvSpPr>
          <p:cNvPr id="3" name="Content Placeholder 2"/>
          <p:cNvSpPr>
            <a:spLocks noGrp="1"/>
          </p:cNvSpPr>
          <p:nvPr>
            <p:ph idx="1"/>
          </p:nvPr>
        </p:nvSpPr>
        <p:spPr/>
        <p:txBody>
          <a:bodyPr/>
          <a:lstStyle/>
          <a:p>
            <a:r>
              <a:rPr lang="en-US" dirty="0" smtClean="0"/>
              <a:t>Using existing protocols, CBP detected 3 passengers with external radiological contamination (3/12/11, 3/16/11)</a:t>
            </a:r>
          </a:p>
          <a:p>
            <a:r>
              <a:rPr lang="en-US" dirty="0" smtClean="0"/>
              <a:t>On 3/23/11, enhanced radiation screening protocol implemented at all U.S. POE</a:t>
            </a:r>
          </a:p>
          <a:p>
            <a:r>
              <a:rPr lang="en-US" dirty="0" smtClean="0"/>
              <a:t>Approximately 543,000 passengers screened entering US from Japan at 25 US airports until 4/30/11</a:t>
            </a:r>
          </a:p>
          <a:p>
            <a:r>
              <a:rPr lang="en-US" dirty="0" smtClean="0"/>
              <a:t>No additional passengers were detected to have radiological contamination</a:t>
            </a:r>
          </a:p>
          <a:p>
            <a:endParaRPr lang="en-US" dirty="0" smtClean="0"/>
          </a:p>
          <a:p>
            <a:endParaRPr lang="en-US" dirty="0" smtClean="0"/>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xmlns="" val="21149849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Response: Cardiogen Recall</a:t>
            </a:r>
            <a:endParaRPr lang="en-US" dirty="0"/>
          </a:p>
        </p:txBody>
      </p:sp>
      <p:sp>
        <p:nvSpPr>
          <p:cNvPr id="3" name="Content Placeholder 2"/>
          <p:cNvSpPr>
            <a:spLocks noGrp="1"/>
          </p:cNvSpPr>
          <p:nvPr>
            <p:ph idx="1"/>
          </p:nvPr>
        </p:nvSpPr>
        <p:spPr>
          <a:xfrm>
            <a:off x="457200" y="1219200"/>
            <a:ext cx="8229600" cy="4191000"/>
          </a:xfrm>
        </p:spPr>
        <p:txBody>
          <a:bodyPr/>
          <a:lstStyle/>
          <a:p>
            <a:r>
              <a:rPr lang="en-US" dirty="0" smtClean="0"/>
              <a:t>In May 2011,  CBP identified two passengers with internal contamination with radioactive strontium</a:t>
            </a:r>
          </a:p>
          <a:p>
            <a:r>
              <a:rPr lang="en-US" dirty="0" smtClean="0"/>
              <a:t>Strontium-82 and strontium-85 are radionuclides contained in the Cardiogen infusion system</a:t>
            </a:r>
          </a:p>
          <a:p>
            <a:r>
              <a:rPr lang="en-US" dirty="0" smtClean="0"/>
              <a:t>FDA and manufacturer trace-back revealed that individuals received the </a:t>
            </a:r>
            <a:r>
              <a:rPr lang="en-US" dirty="0" err="1" smtClean="0"/>
              <a:t>Cardiogen</a:t>
            </a:r>
            <a:r>
              <a:rPr lang="en-US" dirty="0" smtClean="0"/>
              <a:t> cardiac PET scans during recent months</a:t>
            </a:r>
          </a:p>
          <a:p>
            <a:endParaRPr lang="en-US" dirty="0"/>
          </a:p>
        </p:txBody>
      </p:sp>
      <p:sp>
        <p:nvSpPr>
          <p:cNvPr id="4" name="Text Placeholder 3"/>
          <p:cNvSpPr>
            <a:spLocks noGrp="1"/>
          </p:cNvSpPr>
          <p:nvPr>
            <p:ph type="body" sz="quarter" idx="10"/>
          </p:nvPr>
        </p:nvSpPr>
        <p:spPr/>
        <p:txBody>
          <a:bodyPr/>
          <a:lstStyle/>
          <a:p>
            <a:endParaRPr lang="en-US" dirty="0"/>
          </a:p>
        </p:txBody>
      </p:sp>
      <p:pic>
        <p:nvPicPr>
          <p:cNvPr id="15362" name="Picture 2" descr="US Customs st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4038600"/>
            <a:ext cx="3505200" cy="22654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172226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Response: Cardiogen Recall</a:t>
            </a:r>
            <a:endParaRPr lang="en-US" dirty="0"/>
          </a:p>
        </p:txBody>
      </p:sp>
      <p:sp>
        <p:nvSpPr>
          <p:cNvPr id="3" name="Content Placeholder 2"/>
          <p:cNvSpPr>
            <a:spLocks noGrp="1"/>
          </p:cNvSpPr>
          <p:nvPr>
            <p:ph idx="1"/>
          </p:nvPr>
        </p:nvSpPr>
        <p:spPr>
          <a:xfrm>
            <a:off x="533400" y="1295400"/>
            <a:ext cx="8229600" cy="4191000"/>
          </a:xfrm>
        </p:spPr>
        <p:txBody>
          <a:bodyPr/>
          <a:lstStyle/>
          <a:p>
            <a:r>
              <a:rPr lang="en-US" dirty="0" smtClean="0"/>
              <a:t>Multi-state, multi-clinic investigation</a:t>
            </a:r>
          </a:p>
          <a:p>
            <a:r>
              <a:rPr lang="en-US" dirty="0" smtClean="0"/>
              <a:t>Convenience sample of states and clinics</a:t>
            </a:r>
          </a:p>
          <a:p>
            <a:r>
              <a:rPr lang="en-US" dirty="0" smtClean="0"/>
              <a:t>Random selection of participants</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Rounded Rectangle 4"/>
          <p:cNvSpPr/>
          <p:nvPr/>
        </p:nvSpPr>
        <p:spPr>
          <a:xfrm>
            <a:off x="3491345" y="2934855"/>
            <a:ext cx="1828800" cy="12070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Radiation Screening</a:t>
            </a:r>
            <a:endParaRPr lang="en-US" dirty="0"/>
          </a:p>
        </p:txBody>
      </p:sp>
      <p:sp>
        <p:nvSpPr>
          <p:cNvPr id="6" name="Rounded Rectangle 5"/>
          <p:cNvSpPr/>
          <p:nvPr/>
        </p:nvSpPr>
        <p:spPr>
          <a:xfrm>
            <a:off x="6174509" y="2957369"/>
            <a:ext cx="1946564" cy="1207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Urine Collection</a:t>
            </a:r>
            <a:endParaRPr lang="en-US" dirty="0"/>
          </a:p>
        </p:txBody>
      </p:sp>
      <p:sp>
        <p:nvSpPr>
          <p:cNvPr id="7" name="Rounded Rectangle 6"/>
          <p:cNvSpPr/>
          <p:nvPr/>
        </p:nvSpPr>
        <p:spPr>
          <a:xfrm>
            <a:off x="609600" y="2946400"/>
            <a:ext cx="1981200" cy="12180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Participant and Procedure Data Collection</a:t>
            </a:r>
            <a:endParaRPr lang="en-US" dirty="0"/>
          </a:p>
        </p:txBody>
      </p:sp>
      <p:sp>
        <p:nvSpPr>
          <p:cNvPr id="8" name="Rounded Rectangle 7"/>
          <p:cNvSpPr/>
          <p:nvPr/>
        </p:nvSpPr>
        <p:spPr>
          <a:xfrm>
            <a:off x="3429000" y="4572000"/>
            <a:ext cx="2133600" cy="14466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Whole Body Counting (subset of participants only)</a:t>
            </a:r>
            <a:endParaRPr lang="en-US" dirty="0"/>
          </a:p>
        </p:txBody>
      </p:sp>
      <p:sp>
        <p:nvSpPr>
          <p:cNvPr id="12" name="Right Arrow 11"/>
          <p:cNvSpPr/>
          <p:nvPr/>
        </p:nvSpPr>
        <p:spPr>
          <a:xfrm>
            <a:off x="2819400" y="3405044"/>
            <a:ext cx="457200" cy="2667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Right Arrow 12"/>
          <p:cNvSpPr/>
          <p:nvPr/>
        </p:nvSpPr>
        <p:spPr>
          <a:xfrm>
            <a:off x="5562600" y="3427557"/>
            <a:ext cx="457200" cy="2667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8" name="Bent Arrow 17"/>
          <p:cNvSpPr/>
          <p:nvPr/>
        </p:nvSpPr>
        <p:spPr>
          <a:xfrm rot="10800000">
            <a:off x="6503553" y="4800601"/>
            <a:ext cx="531092" cy="609600"/>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7202039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Response: Cardiogen Recall</a:t>
            </a:r>
            <a:endParaRPr lang="en-US" dirty="0"/>
          </a:p>
        </p:txBody>
      </p:sp>
      <p:sp>
        <p:nvSpPr>
          <p:cNvPr id="3" name="Content Placeholder 2" descr="cardiogen recall"/>
          <p:cNvSpPr>
            <a:spLocks noGrp="1"/>
          </p:cNvSpPr>
          <p:nvPr>
            <p:ph idx="1"/>
          </p:nvPr>
        </p:nvSpPr>
        <p:spPr>
          <a:xfrm>
            <a:off x="457200" y="1600201"/>
            <a:ext cx="3657600" cy="4191000"/>
          </a:xfrm>
        </p:spPr>
        <p:txBody>
          <a:bodyPr/>
          <a:lstStyle/>
          <a:p>
            <a:r>
              <a:rPr lang="en-US" dirty="0" smtClean="0"/>
              <a:t>Questionnaire provides context about possible radiation exposures</a:t>
            </a:r>
          </a:p>
          <a:p>
            <a:r>
              <a:rPr lang="en-US" dirty="0" smtClean="0"/>
              <a:t>Data variables needed for dose reconstruction using radiation screening modalities</a:t>
            </a:r>
            <a:endParaRPr lang="en-US" dirty="0"/>
          </a:p>
        </p:txBody>
      </p:sp>
      <p:sp>
        <p:nvSpPr>
          <p:cNvPr id="4" name="Text Placeholder 3"/>
          <p:cNvSpPr>
            <a:spLocks noGrp="1"/>
          </p:cNvSpPr>
          <p:nvPr>
            <p:ph type="body" sz="quarter" idx="10"/>
          </p:nvPr>
        </p:nvSpPr>
        <p:spPr/>
        <p:txBody>
          <a:bodyPr/>
          <a:lstStyle/>
          <a:p>
            <a:endParaRPr lang="en-US" dirty="0"/>
          </a:p>
        </p:txBody>
      </p:sp>
      <p:pic>
        <p:nvPicPr>
          <p:cNvPr id="1026" name="Picture 2" descr="Car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219200"/>
            <a:ext cx="4228024"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771315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639762"/>
          </a:xfrm>
        </p:spPr>
        <p:txBody>
          <a:bodyPr/>
          <a:lstStyle/>
          <a:p>
            <a:r>
              <a:rPr lang="en-US" dirty="0" smtClean="0">
                <a:cs typeface="Arial" pitchFamily="34" charset="0"/>
              </a:rPr>
              <a:t>Response: Cardiogen Recall</a:t>
            </a:r>
            <a:endParaRPr lang="en-US" dirty="0">
              <a:cs typeface="Arial" pitchFamily="34" charset="0"/>
            </a:endParaRPr>
          </a:p>
        </p:txBody>
      </p:sp>
      <p:sp>
        <p:nvSpPr>
          <p:cNvPr id="5" name="Content Placeholder 4"/>
          <p:cNvSpPr>
            <a:spLocks noGrp="1"/>
          </p:cNvSpPr>
          <p:nvPr>
            <p:ph idx="1"/>
          </p:nvPr>
        </p:nvSpPr>
        <p:spPr>
          <a:xfrm>
            <a:off x="228600" y="1447800"/>
            <a:ext cx="8534400" cy="4572000"/>
          </a:xfrm>
        </p:spPr>
        <p:txBody>
          <a:bodyPr>
            <a:normAutofit/>
          </a:bodyPr>
          <a:lstStyle/>
          <a:p>
            <a:r>
              <a:rPr lang="en-US" sz="2600" dirty="0" smtClean="0"/>
              <a:t>Radiation screening showed 5% &gt; 2 times background</a:t>
            </a:r>
          </a:p>
          <a:p>
            <a:r>
              <a:rPr lang="en-US" sz="2600" dirty="0" smtClean="0"/>
              <a:t>Urine </a:t>
            </a:r>
            <a:r>
              <a:rPr lang="en-US" sz="2600" dirty="0" err="1" smtClean="0"/>
              <a:t>radiobioassay</a:t>
            </a:r>
            <a:r>
              <a:rPr lang="en-US" sz="2600" dirty="0" smtClean="0"/>
              <a:t> 1 % had detectable activity</a:t>
            </a:r>
            <a:endParaRPr lang="en-US" sz="2600" dirty="0" smtClean="0">
              <a:cs typeface="Arial" pitchFamily="34" charset="0"/>
            </a:endParaRPr>
          </a:p>
          <a:p>
            <a:r>
              <a:rPr lang="en-US" sz="2600" dirty="0" smtClean="0">
                <a:cs typeface="Arial" pitchFamily="34" charset="0"/>
              </a:rPr>
              <a:t>Whole body counting results</a:t>
            </a:r>
          </a:p>
          <a:p>
            <a:pPr lvl="1"/>
            <a:r>
              <a:rPr lang="en-US" dirty="0" smtClean="0">
                <a:cs typeface="Arial" pitchFamily="34" charset="0"/>
              </a:rPr>
              <a:t>No detectable Sr-82 activity, but majority had Sr-85</a:t>
            </a:r>
          </a:p>
          <a:p>
            <a:pPr lvl="1"/>
            <a:r>
              <a:rPr lang="en-US" dirty="0" smtClean="0">
                <a:cs typeface="Arial" pitchFamily="34" charset="0"/>
              </a:rPr>
              <a:t>None above NRC regulatory limits</a:t>
            </a:r>
          </a:p>
          <a:p>
            <a:pPr lvl="1"/>
            <a:r>
              <a:rPr lang="en-US" dirty="0" smtClean="0">
                <a:cs typeface="Arial" pitchFamily="34" charset="0"/>
              </a:rPr>
              <a:t>Sr-85 doses did not add significantly to expected doses for procedure</a:t>
            </a:r>
            <a:endParaRPr lang="en-US" sz="2600" b="1" dirty="0">
              <a:cs typeface="Arial" pitchFamily="34" charset="0"/>
            </a:endParaRPr>
          </a:p>
          <a:p>
            <a:r>
              <a:rPr lang="en-US" sz="2600" dirty="0" smtClean="0">
                <a:cs typeface="Arial" pitchFamily="34" charset="0"/>
              </a:rPr>
              <a:t>Participant with highest dose had the highest result for all 3 tests!</a:t>
            </a:r>
            <a:endParaRPr lang="en-US" sz="2600" dirty="0">
              <a:cs typeface="Arial" pitchFamily="34" charset="0"/>
            </a:endParaRPr>
          </a:p>
          <a:p>
            <a:pPr lvl="1"/>
            <a:endParaRPr lang="en-US" dirty="0" smtClean="0"/>
          </a:p>
          <a:p>
            <a:pPr marL="914400" lvl="2" indent="0">
              <a:buNone/>
            </a:pPr>
            <a:endParaRPr lang="en-US" dirty="0" smtClean="0">
              <a:latin typeface="Arial" pitchFamily="34" charset="0"/>
              <a:cs typeface="Arial" pitchFamily="34" charset="0"/>
            </a:endParaRPr>
          </a:p>
          <a:p>
            <a:pPr marL="457200" lvl="1" indent="0">
              <a:buNone/>
            </a:pPr>
            <a:endParaRPr lang="en-US" dirty="0" smtClean="0">
              <a:cs typeface="Arial" pitchFamily="34" charset="0"/>
            </a:endParaRPr>
          </a:p>
          <a:p>
            <a:pPr marL="0" indent="0">
              <a:buNone/>
            </a:pPr>
            <a:endParaRPr lang="en-US" dirty="0" smtClean="0">
              <a:cs typeface="Arial" pitchFamily="34" charset="0"/>
            </a:endParaRPr>
          </a:p>
          <a:p>
            <a:endParaRPr lang="en-US" dirty="0" smtClean="0">
              <a:cs typeface="Arial" pitchFamily="34" charset="0"/>
            </a:endParaRPr>
          </a:p>
          <a:p>
            <a:pPr>
              <a:buNone/>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xmlns="" val="7724720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2800" dirty="0" smtClean="0"/>
              <a:t>Define and describe role of epidemiology in radiation response</a:t>
            </a:r>
          </a:p>
          <a:p>
            <a:r>
              <a:rPr lang="en-US" sz="2800" dirty="0" smtClean="0"/>
              <a:t>Discuss examples of recent radiation responses</a:t>
            </a:r>
            <a:endParaRPr lang="en-US" sz="28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66228516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Public Health Impact</a:t>
            </a:r>
            <a:endParaRPr lang="en-US" dirty="0"/>
          </a:p>
        </p:txBody>
      </p:sp>
      <p:sp>
        <p:nvSpPr>
          <p:cNvPr id="3" name="Content Placeholder 2"/>
          <p:cNvSpPr>
            <a:spLocks noGrp="1"/>
          </p:cNvSpPr>
          <p:nvPr>
            <p:ph idx="1"/>
          </p:nvPr>
        </p:nvSpPr>
        <p:spPr>
          <a:xfrm>
            <a:off x="533400" y="1447800"/>
            <a:ext cx="8001000" cy="4800600"/>
          </a:xfrm>
        </p:spPr>
        <p:txBody>
          <a:bodyPr/>
          <a:lstStyle/>
          <a:p>
            <a:r>
              <a:rPr lang="en-US" dirty="0" smtClean="0"/>
              <a:t>Fukushima Japan Nuclear Disaster Response</a:t>
            </a:r>
          </a:p>
          <a:p>
            <a:pPr lvl="1"/>
            <a:r>
              <a:rPr lang="en-US" dirty="0" smtClean="0"/>
              <a:t>Federal, state and local public health involvement</a:t>
            </a:r>
          </a:p>
          <a:p>
            <a:pPr lvl="1"/>
            <a:r>
              <a:rPr lang="en-US" dirty="0" smtClean="0"/>
              <a:t>Negative radiation screening at POE reassured general public</a:t>
            </a:r>
          </a:p>
          <a:p>
            <a:pPr lvl="1"/>
            <a:r>
              <a:rPr lang="en-US" dirty="0" smtClean="0"/>
              <a:t>Provided valuable lessons learned for a coordinated public health response to a national radiation emergency</a:t>
            </a:r>
          </a:p>
          <a:p>
            <a:r>
              <a:rPr lang="en-US" dirty="0" smtClean="0"/>
              <a:t>Cardiogen Recall Investigation</a:t>
            </a:r>
          </a:p>
          <a:p>
            <a:pPr lvl="1"/>
            <a:r>
              <a:rPr lang="en-US" dirty="0" smtClean="0"/>
              <a:t>Provided </a:t>
            </a:r>
            <a:r>
              <a:rPr lang="en-US" dirty="0"/>
              <a:t>reassurance for patients that had procedure performed</a:t>
            </a:r>
          </a:p>
          <a:p>
            <a:pPr lvl="1"/>
            <a:r>
              <a:rPr lang="en-US" dirty="0" smtClean="0"/>
              <a:t>FDA and manufacturer investigation revealed that “user error”  was involved in index patients</a:t>
            </a:r>
          </a:p>
          <a:p>
            <a:pPr lvl="1"/>
            <a:r>
              <a:rPr lang="en-US" dirty="0" smtClean="0"/>
              <a:t>Cardiogen-82 reintroduced with stricter use instructions and guidelines</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xmlns="" val="24180966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Summary: Radiation Disaster Epidemiology</a:t>
            </a:r>
            <a:endParaRPr lang="en-US" dirty="0"/>
          </a:p>
        </p:txBody>
      </p:sp>
      <p:sp>
        <p:nvSpPr>
          <p:cNvPr id="3" name="Content Placeholder 2"/>
          <p:cNvSpPr>
            <a:spLocks noGrp="1"/>
          </p:cNvSpPr>
          <p:nvPr>
            <p:ph idx="1"/>
          </p:nvPr>
        </p:nvSpPr>
        <p:spPr>
          <a:xfrm>
            <a:off x="457200" y="1524000"/>
            <a:ext cx="8229600" cy="4191000"/>
          </a:xfrm>
        </p:spPr>
        <p:txBody>
          <a:bodyPr/>
          <a:lstStyle/>
          <a:p>
            <a:pPr>
              <a:spcBef>
                <a:spcPts val="576"/>
              </a:spcBef>
            </a:pPr>
            <a:r>
              <a:rPr lang="en-US" dirty="0" smtClean="0"/>
              <a:t>Epidemiology should be operationalized and integrated into emergency preparedness and response plans and processes </a:t>
            </a:r>
          </a:p>
          <a:p>
            <a:pPr>
              <a:spcBef>
                <a:spcPts val="576"/>
              </a:spcBef>
            </a:pPr>
            <a:r>
              <a:rPr lang="en-US" dirty="0"/>
              <a:t>Epidemiologic principles can be used to prioritize limited </a:t>
            </a:r>
            <a:r>
              <a:rPr lang="en-US" dirty="0" smtClean="0"/>
              <a:t>resources</a:t>
            </a:r>
          </a:p>
          <a:p>
            <a:pPr>
              <a:spcBef>
                <a:spcPts val="576"/>
              </a:spcBef>
            </a:pPr>
            <a:r>
              <a:rPr lang="en-US" dirty="0" smtClean="0"/>
              <a:t>Epidemiologic tools need to be flexible and scalable based on the incident and available resources</a:t>
            </a:r>
          </a:p>
          <a:p>
            <a:pPr>
              <a:spcBef>
                <a:spcPts val="576"/>
              </a:spcBef>
            </a:pPr>
            <a:r>
              <a:rPr lang="en-US" dirty="0" smtClean="0"/>
              <a:t>Data collection should drive near-term decision-making</a:t>
            </a:r>
          </a:p>
          <a:p>
            <a:pPr>
              <a:spcBef>
                <a:spcPts val="576"/>
              </a:spcBef>
            </a:pPr>
            <a:r>
              <a:rPr lang="en-US" dirty="0" smtClean="0"/>
              <a:t>Pre-developed tools enable rapid implementation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Radiation Public Health Response</a:t>
            </a:r>
            <a:endParaRPr lang="en-US" dirty="0"/>
          </a:p>
        </p:txBody>
      </p:sp>
      <p:sp>
        <p:nvSpPr>
          <p:cNvPr id="3" name="Content Placeholder 2"/>
          <p:cNvSpPr>
            <a:spLocks noGrp="1"/>
          </p:cNvSpPr>
          <p:nvPr>
            <p:ph idx="1"/>
          </p:nvPr>
        </p:nvSpPr>
        <p:spPr/>
        <p:txBody>
          <a:bodyPr/>
          <a:lstStyle/>
          <a:p>
            <a:r>
              <a:rPr lang="en-US" dirty="0" smtClean="0"/>
              <a:t>Public health functions and response activities are common with other disaster types</a:t>
            </a:r>
          </a:p>
          <a:p>
            <a:r>
              <a:rPr lang="en-US" dirty="0" smtClean="0"/>
              <a:t>Population monitoring is a process to assess all potentially affected persons</a:t>
            </a:r>
          </a:p>
          <a:p>
            <a:r>
              <a:rPr lang="en-US" dirty="0" smtClean="0"/>
              <a:t>CRCs can perform essential functions of population monitoring</a:t>
            </a:r>
          </a:p>
          <a:p>
            <a:r>
              <a:rPr lang="en-US" dirty="0" smtClean="0"/>
              <a:t>Collaboration between public health and state radiation control personnel is essential</a:t>
            </a:r>
          </a:p>
          <a:p>
            <a:endParaRPr lang="en-US" dirty="0" smtClean="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09752295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Public Health Resources</a:t>
            </a:r>
          </a:p>
        </p:txBody>
      </p:sp>
      <p:sp>
        <p:nvSpPr>
          <p:cNvPr id="3" name="Content Placeholder 2"/>
          <p:cNvSpPr>
            <a:spLocks noGrp="1"/>
          </p:cNvSpPr>
          <p:nvPr>
            <p:ph idx="1"/>
          </p:nvPr>
        </p:nvSpPr>
        <p:spPr/>
        <p:txBody>
          <a:bodyPr/>
          <a:lstStyle/>
          <a:p>
            <a:r>
              <a:rPr lang="en-US" dirty="0" smtClean="0"/>
              <a:t>CDC Radiation Emergencies Website</a:t>
            </a:r>
          </a:p>
          <a:p>
            <a:pPr lvl="1"/>
            <a:r>
              <a:rPr lang="en-US" dirty="0">
                <a:hlinkClick r:id="rId2"/>
              </a:rPr>
              <a:t>http://www.bt.cdc.gov/radiation/</a:t>
            </a:r>
            <a:endParaRPr lang="en-US" dirty="0"/>
          </a:p>
          <a:p>
            <a:pPr lvl="1"/>
            <a:r>
              <a:rPr lang="en-US" dirty="0"/>
              <a:t>Forms, toolkits, Virtual </a:t>
            </a:r>
            <a:r>
              <a:rPr lang="en-US" dirty="0" smtClean="0"/>
              <a:t>CRC</a:t>
            </a:r>
          </a:p>
          <a:p>
            <a:endParaRPr lang="en-US" dirty="0" smtClean="0"/>
          </a:p>
          <a:p>
            <a:r>
              <a:rPr lang="en-US" dirty="0" smtClean="0"/>
              <a:t>National Alliance for Radiation Readiness</a:t>
            </a:r>
            <a:endParaRPr lang="en-US" dirty="0"/>
          </a:p>
          <a:p>
            <a:pPr lvl="1"/>
            <a:r>
              <a:rPr lang="en-US" dirty="0">
                <a:hlinkClick r:id="rId3"/>
              </a:rPr>
              <a:t>http://www.radiationready.org/</a:t>
            </a:r>
            <a:endParaRPr lang="en-US" dirty="0"/>
          </a:p>
          <a:p>
            <a:pPr lvl="1"/>
            <a:r>
              <a:rPr lang="en-US" dirty="0"/>
              <a:t>Forms, processes, sharing forums for best practices</a:t>
            </a:r>
          </a:p>
          <a:p>
            <a:pPr lvl="1"/>
            <a:endParaRPr lang="en-US" dirty="0" smtClean="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220504573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1981200"/>
            <a:ext cx="7391400" cy="2057400"/>
          </a:xfrm>
        </p:spPr>
        <p:txBody>
          <a:bodyPr/>
          <a:lstStyle/>
          <a:p>
            <a:r>
              <a:rPr lang="en-US" dirty="0" smtClean="0">
                <a:solidFill>
                  <a:schemeClr val="tx1"/>
                </a:solidFill>
              </a:rPr>
              <a:t>Contact Information</a:t>
            </a:r>
          </a:p>
          <a:p>
            <a:endParaRPr lang="en-US" dirty="0" smtClean="0">
              <a:solidFill>
                <a:schemeClr val="tx1"/>
              </a:solidFill>
            </a:endParaRPr>
          </a:p>
          <a:p>
            <a:r>
              <a:rPr lang="en-US" sz="2400" dirty="0" smtClean="0"/>
              <a:t>Art Chang: </a:t>
            </a:r>
            <a:r>
              <a:rPr lang="en-US" sz="2400" dirty="0" smtClean="0">
                <a:hlinkClick r:id="rId2"/>
              </a:rPr>
              <a:t>ctn7@cdc.gov</a:t>
            </a:r>
            <a:r>
              <a:rPr lang="en-US" sz="2400" dirty="0" smtClean="0"/>
              <a:t> or (770) 488-1470</a:t>
            </a:r>
          </a:p>
          <a:p>
            <a:r>
              <a:rPr lang="en-US" sz="2400" dirty="0" smtClean="0"/>
              <a:t>Colleen Martin: </a:t>
            </a:r>
            <a:r>
              <a:rPr lang="en-US" sz="2400" dirty="0" smtClean="0">
                <a:hlinkClick r:id="rId3"/>
              </a:rPr>
              <a:t>auq4@cdc.gov</a:t>
            </a:r>
            <a:r>
              <a:rPr lang="en-US" sz="2400" dirty="0" smtClean="0"/>
              <a:t> or (770) 488-1468</a:t>
            </a:r>
            <a:endParaRPr lang="en-US" sz="2400" dirty="0"/>
          </a:p>
        </p:txBody>
      </p:sp>
      <p:sp>
        <p:nvSpPr>
          <p:cNvPr id="3" name="Text Placeholder 2"/>
          <p:cNvSpPr>
            <a:spLocks noGrp="1"/>
          </p:cNvSpPr>
          <p:nvPr>
            <p:ph type="body" sz="quarter" idx="11"/>
          </p:nvPr>
        </p:nvSpPr>
        <p:spPr/>
        <p:txBody>
          <a:bodyPr/>
          <a:lstStyle/>
          <a:p>
            <a:r>
              <a:rPr lang="en-US" dirty="0" smtClean="0"/>
              <a:t>National Center for Environmental Health</a:t>
            </a:r>
            <a:endParaRPr lang="en-US" dirty="0"/>
          </a:p>
        </p:txBody>
      </p:sp>
      <p:sp>
        <p:nvSpPr>
          <p:cNvPr id="4" name="Text Placeholder 3"/>
          <p:cNvSpPr>
            <a:spLocks noGrp="1"/>
          </p:cNvSpPr>
          <p:nvPr>
            <p:ph type="body" sz="quarter" idx="12"/>
          </p:nvPr>
        </p:nvSpPr>
        <p:spPr/>
        <p:txBody>
          <a:bodyPr/>
          <a:lstStyle/>
          <a:p>
            <a:r>
              <a:rPr lang="en-US" dirty="0" smtClean="0"/>
              <a:t>Division of Environmental Hazards and Health Effects</a:t>
            </a:r>
            <a:endParaRPr lang="en-US" dirty="0"/>
          </a:p>
        </p:txBody>
      </p:sp>
    </p:spTree>
    <p:extLst>
      <p:ext uri="{BB962C8B-B14F-4D97-AF65-F5344CB8AC3E}">
        <p14:creationId xmlns:p14="http://schemas.microsoft.com/office/powerpoint/2010/main" xmlns="" val="273100292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600" y="533400"/>
            <a:ext cx="6400800" cy="2057400"/>
          </a:xfrm>
        </p:spPr>
        <p:txBody>
          <a:bodyPr/>
          <a:lstStyle/>
          <a:p>
            <a:r>
              <a:rPr lang="en-US" dirty="0" smtClean="0">
                <a:solidFill>
                  <a:schemeClr val="tx1"/>
                </a:solidFill>
              </a:rPr>
              <a:t>Thank you!   Questions?</a:t>
            </a:r>
            <a:endParaRPr lang="en-US" dirty="0">
              <a:solidFill>
                <a:schemeClr val="tx1"/>
              </a:solidFill>
            </a:endParaRPr>
          </a:p>
        </p:txBody>
      </p:sp>
      <p:sp>
        <p:nvSpPr>
          <p:cNvPr id="5" name="Text Placeholder 4"/>
          <p:cNvSpPr>
            <a:spLocks noGrp="1"/>
          </p:cNvSpPr>
          <p:nvPr>
            <p:ph type="body" sz="quarter" idx="11"/>
          </p:nvPr>
        </p:nvSpPr>
        <p:spPr/>
        <p:txBody>
          <a:bodyPr/>
          <a:lstStyle/>
          <a:p>
            <a:r>
              <a:rPr lang="en-US" dirty="0" smtClean="0"/>
              <a:t>National Center for Environmental Health</a:t>
            </a:r>
            <a:endParaRPr lang="en-US" dirty="0"/>
          </a:p>
        </p:txBody>
      </p:sp>
      <p:sp>
        <p:nvSpPr>
          <p:cNvPr id="6" name="Text Placeholder 5"/>
          <p:cNvSpPr>
            <a:spLocks noGrp="1"/>
          </p:cNvSpPr>
          <p:nvPr>
            <p:ph type="body" sz="quarter" idx="12"/>
          </p:nvPr>
        </p:nvSpPr>
        <p:spPr/>
        <p:txBody>
          <a:bodyPr/>
          <a:lstStyle/>
          <a:p>
            <a:r>
              <a:rPr lang="en-US" dirty="0" smtClean="0"/>
              <a:t>Division of Environmental Hazards and Health Effects</a:t>
            </a:r>
          </a:p>
        </p:txBody>
      </p:sp>
      <p:pic>
        <p:nvPicPr>
          <p:cNvPr id="8" name="Picture 2" descr="&quot; &quot;"/>
          <p:cNvPicPr>
            <a:picLocks noChangeAspect="1" noChangeArrowheads="1"/>
          </p:cNvPicPr>
          <p:nvPr/>
        </p:nvPicPr>
        <p:blipFill>
          <a:blip r:embed="rId2" cstate="print"/>
          <a:srcRect/>
          <a:stretch>
            <a:fillRect/>
          </a:stretch>
        </p:blipFill>
        <p:spPr bwMode="auto">
          <a:xfrm>
            <a:off x="2362200" y="990600"/>
            <a:ext cx="4419600" cy="3314700"/>
          </a:xfrm>
          <a:prstGeom prst="rect">
            <a:avLst/>
          </a:prstGeom>
          <a:noFill/>
        </p:spPr>
      </p:pic>
    </p:spTree>
    <p:extLst>
      <p:ext uri="{BB962C8B-B14F-4D97-AF65-F5344CB8AC3E}">
        <p14:creationId xmlns:p14="http://schemas.microsoft.com/office/powerpoint/2010/main" xmlns="" val="395920936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Extra slides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78247761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Limited </a:t>
            </a:r>
            <a:r>
              <a:rPr lang="en-US" dirty="0"/>
              <a:t>capacity and resources: clinical laboratory, countermeasures, public health, healthcare</a:t>
            </a:r>
          </a:p>
          <a:p>
            <a:r>
              <a:rPr lang="en-US" dirty="0"/>
              <a:t>Fear/lack of familiarity</a:t>
            </a:r>
          </a:p>
          <a:p>
            <a:r>
              <a:rPr lang="en-US" dirty="0"/>
              <a:t>Complexities and scale</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99946223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of State and Territorial Epidemiologists State-Level Radiation Preparedness Survey, 2012</a:t>
            </a:r>
            <a:endParaRPr lang="en-US" dirty="0"/>
          </a:p>
        </p:txBody>
      </p:sp>
      <p:sp>
        <p:nvSpPr>
          <p:cNvPr id="3" name="Content Placeholder 2"/>
          <p:cNvSpPr>
            <a:spLocks noGrp="1"/>
          </p:cNvSpPr>
          <p:nvPr>
            <p:ph idx="1"/>
          </p:nvPr>
        </p:nvSpPr>
        <p:spPr/>
        <p:txBody>
          <a:bodyPr/>
          <a:lstStyle/>
          <a:p>
            <a:r>
              <a:rPr lang="en-US" dirty="0"/>
              <a:t>Strengths </a:t>
            </a:r>
            <a:endParaRPr lang="en-US" dirty="0" smtClean="0"/>
          </a:p>
          <a:p>
            <a:pPr lvl="1"/>
            <a:r>
              <a:rPr lang="en-US" dirty="0"/>
              <a:t>M</a:t>
            </a:r>
            <a:r>
              <a:rPr lang="en-US" b="0" dirty="0" smtClean="0"/>
              <a:t>ajority </a:t>
            </a:r>
            <a:r>
              <a:rPr lang="en-US" b="0" dirty="0"/>
              <a:t>of states had a written radiation response plan, and most plans include a </a:t>
            </a:r>
            <a:r>
              <a:rPr lang="en-US" b="0" dirty="0" smtClean="0"/>
              <a:t>detailed section </a:t>
            </a:r>
            <a:r>
              <a:rPr lang="en-US" b="0" dirty="0"/>
              <a:t>for communications issues during a radiation </a:t>
            </a:r>
            <a:r>
              <a:rPr lang="en-US" b="0" dirty="0" smtClean="0"/>
              <a:t>emergency</a:t>
            </a:r>
            <a:endParaRPr lang="en-US" b="0" dirty="0"/>
          </a:p>
          <a:p>
            <a:pPr lvl="1"/>
            <a:r>
              <a:rPr lang="en-US" b="0" dirty="0" smtClean="0"/>
              <a:t>More </a:t>
            </a:r>
            <a:r>
              <a:rPr lang="en-US" b="0" dirty="0"/>
              <a:t>than half of the states indicated that their relationship with federal partners is sufficient </a:t>
            </a:r>
            <a:r>
              <a:rPr lang="en-US" b="0" dirty="0" smtClean="0"/>
              <a:t>to provide </a:t>
            </a:r>
            <a:r>
              <a:rPr lang="en-US" b="0" dirty="0"/>
              <a:t>resources for radiation emergencies, indicating the importance states placed on </a:t>
            </a:r>
            <a:r>
              <a:rPr lang="en-US" b="0" dirty="0" smtClean="0"/>
              <a:t>federal resources </a:t>
            </a:r>
            <a:r>
              <a:rPr lang="en-US" b="0" dirty="0"/>
              <a:t>and </a:t>
            </a:r>
            <a:r>
              <a:rPr lang="en-US" b="0" dirty="0" smtClean="0"/>
              <a:t>expertise</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91532330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Council of State and Territorial Epidemiologists State-Level Radiation Preparedness Survey, 2012</a:t>
            </a:r>
          </a:p>
        </p:txBody>
      </p:sp>
      <p:sp>
        <p:nvSpPr>
          <p:cNvPr id="3" name="Content Placeholder 2"/>
          <p:cNvSpPr>
            <a:spLocks noGrp="1"/>
          </p:cNvSpPr>
          <p:nvPr>
            <p:ph idx="1"/>
          </p:nvPr>
        </p:nvSpPr>
        <p:spPr/>
        <p:txBody>
          <a:bodyPr/>
          <a:lstStyle/>
          <a:p>
            <a:r>
              <a:rPr lang="en-US" b="0" dirty="0" smtClean="0"/>
              <a:t>Challenges</a:t>
            </a:r>
          </a:p>
          <a:p>
            <a:pPr lvl="1"/>
            <a:r>
              <a:rPr lang="en-US" b="0" dirty="0" smtClean="0"/>
              <a:t>70</a:t>
            </a:r>
            <a:r>
              <a:rPr lang="en-US" b="0" dirty="0"/>
              <a:t>%-84% of responding states had completed little to no planning for public health surveillance </a:t>
            </a:r>
            <a:endParaRPr lang="en-US" b="0" dirty="0" smtClean="0"/>
          </a:p>
          <a:p>
            <a:pPr lvl="1"/>
            <a:r>
              <a:rPr lang="en-US" b="0" dirty="0" smtClean="0"/>
              <a:t>Less </a:t>
            </a:r>
            <a:r>
              <a:rPr lang="en-US" b="0" dirty="0"/>
              <a:t>than half </a:t>
            </a:r>
            <a:r>
              <a:rPr lang="en-US" b="0" dirty="0" smtClean="0"/>
              <a:t>had </a:t>
            </a:r>
            <a:r>
              <a:rPr lang="en-US" b="0" dirty="0"/>
              <a:t>written plans to address exposure </a:t>
            </a:r>
            <a:r>
              <a:rPr lang="en-US" b="0" dirty="0" smtClean="0"/>
              <a:t>assessment, environmental </a:t>
            </a:r>
            <a:r>
              <a:rPr lang="en-US" b="0" dirty="0"/>
              <a:t>sampling, human specimen collection and analysis, and human health </a:t>
            </a:r>
            <a:r>
              <a:rPr lang="en-US" b="0" dirty="0" smtClean="0"/>
              <a:t>assessment</a:t>
            </a:r>
            <a:endParaRPr lang="en-US" b="0" dirty="0"/>
          </a:p>
          <a:p>
            <a:pPr lvl="1"/>
            <a:r>
              <a:rPr lang="en-US" b="0" dirty="0" smtClean="0"/>
              <a:t>11</a:t>
            </a:r>
            <a:r>
              <a:rPr lang="en-US" b="0" dirty="0"/>
              <a:t>% reported having sufficient resources to do public health surveillance and no more </a:t>
            </a:r>
            <a:r>
              <a:rPr lang="en-US" b="0" dirty="0" smtClean="0"/>
              <a:t>than 24</a:t>
            </a:r>
            <a:r>
              <a:rPr lang="en-US" b="0" dirty="0"/>
              <a:t>% had sufficient resources for radiation exposure </a:t>
            </a:r>
            <a:r>
              <a:rPr lang="en-US" b="0" dirty="0" smtClean="0"/>
              <a:t>assessment</a:t>
            </a:r>
            <a:endParaRPr lang="en-US" b="0" dirty="0"/>
          </a:p>
          <a:p>
            <a:pPr lvl="1"/>
            <a:r>
              <a:rPr lang="en-US" dirty="0"/>
              <a:t>A</a:t>
            </a:r>
            <a:r>
              <a:rPr lang="en-US" b="0" dirty="0" smtClean="0"/>
              <a:t>verage </a:t>
            </a:r>
            <a:r>
              <a:rPr lang="en-US" b="0" dirty="0"/>
              <a:t>overall subjective radiation emergency preparedness “score” was 4.54 on a scale of </a:t>
            </a:r>
            <a:r>
              <a:rPr lang="en-US" b="0" dirty="0" smtClean="0"/>
              <a:t>1 to </a:t>
            </a:r>
            <a:r>
              <a:rPr lang="en-US" b="0" dirty="0"/>
              <a:t>10 among the 37 states that provided a score. </a:t>
            </a: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xmlns="" val="6699611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33400" y="381000"/>
            <a:ext cx="7772400" cy="868363"/>
          </a:xfrm>
          <a:prstGeom prst="rect">
            <a:avLst/>
          </a:prstGeom>
        </p:spPr>
        <p:txBody>
          <a:bodyPr/>
          <a:lstStyle/>
          <a:p>
            <a:r>
              <a:rPr lang="en-US" sz="2800" b="1" dirty="0" smtClean="0"/>
              <a:t>Public Health Functions After </a:t>
            </a:r>
            <a:r>
              <a:rPr lang="en-US" sz="2800" b="1" i="1" u="sng" dirty="0" smtClean="0"/>
              <a:t>Any</a:t>
            </a:r>
            <a:r>
              <a:rPr lang="en-US" sz="2800" b="1" dirty="0" smtClean="0"/>
              <a:t> Disaster</a:t>
            </a:r>
          </a:p>
        </p:txBody>
      </p:sp>
      <p:sp>
        <p:nvSpPr>
          <p:cNvPr id="31747" name="Rectangle 3"/>
          <p:cNvSpPr>
            <a:spLocks noGrp="1" noChangeArrowheads="1"/>
          </p:cNvSpPr>
          <p:nvPr>
            <p:ph type="body" sz="half" idx="4294967295"/>
          </p:nvPr>
        </p:nvSpPr>
        <p:spPr>
          <a:xfrm>
            <a:off x="381000" y="1524000"/>
            <a:ext cx="4191000" cy="5105400"/>
          </a:xfrm>
          <a:prstGeom prst="rect">
            <a:avLst/>
          </a:prstGeom>
        </p:spPr>
        <p:txBody>
          <a:bodyPr/>
          <a:lstStyle/>
          <a:p>
            <a:pPr>
              <a:lnSpc>
                <a:spcPct val="90000"/>
              </a:lnSpc>
              <a:buSzPct val="70000"/>
            </a:pPr>
            <a:r>
              <a:rPr lang="en-US" sz="2400" dirty="0" smtClean="0">
                <a:solidFill>
                  <a:srgbClr val="FFFF00"/>
                </a:solidFill>
              </a:rPr>
              <a:t>Rapid assessment of health and medical needs</a:t>
            </a:r>
          </a:p>
          <a:p>
            <a:pPr>
              <a:lnSpc>
                <a:spcPct val="90000"/>
              </a:lnSpc>
              <a:buSzPct val="70000"/>
            </a:pPr>
            <a:r>
              <a:rPr lang="en-US" sz="2400" dirty="0" smtClean="0">
                <a:solidFill>
                  <a:schemeClr val="bg2"/>
                </a:solidFill>
              </a:rPr>
              <a:t>Sheltering and housing, mass care safety</a:t>
            </a:r>
          </a:p>
          <a:p>
            <a:pPr>
              <a:lnSpc>
                <a:spcPct val="90000"/>
              </a:lnSpc>
              <a:buSzPct val="70000"/>
            </a:pPr>
            <a:r>
              <a:rPr lang="en-US" sz="2400" dirty="0" smtClean="0">
                <a:solidFill>
                  <a:srgbClr val="FFFF00"/>
                </a:solidFill>
              </a:rPr>
              <a:t>Injury and illness surveillance</a:t>
            </a:r>
          </a:p>
          <a:p>
            <a:pPr>
              <a:lnSpc>
                <a:spcPct val="90000"/>
              </a:lnSpc>
              <a:buSzPct val="70000"/>
            </a:pPr>
            <a:r>
              <a:rPr lang="en-US" sz="2400" dirty="0" smtClean="0">
                <a:solidFill>
                  <a:schemeClr val="bg2"/>
                </a:solidFill>
              </a:rPr>
              <a:t>Potable water, safe food, sanitation and hygiene</a:t>
            </a:r>
          </a:p>
          <a:p>
            <a:pPr>
              <a:lnSpc>
                <a:spcPct val="90000"/>
              </a:lnSpc>
              <a:buSzPct val="70000"/>
            </a:pPr>
            <a:r>
              <a:rPr lang="en-US" sz="2400" dirty="0" smtClean="0">
                <a:solidFill>
                  <a:schemeClr val="bg2"/>
                </a:solidFill>
              </a:rPr>
              <a:t>Vector control</a:t>
            </a:r>
          </a:p>
          <a:p>
            <a:pPr>
              <a:lnSpc>
                <a:spcPct val="90000"/>
              </a:lnSpc>
              <a:buSzPct val="70000"/>
            </a:pPr>
            <a:r>
              <a:rPr lang="en-US" sz="2400" dirty="0" smtClean="0">
                <a:solidFill>
                  <a:schemeClr val="bg2"/>
                </a:solidFill>
              </a:rPr>
              <a:t>Solid waste, waste water management</a:t>
            </a:r>
          </a:p>
          <a:p>
            <a:pPr>
              <a:lnSpc>
                <a:spcPct val="90000"/>
              </a:lnSpc>
              <a:buSzPct val="70000"/>
            </a:pPr>
            <a:r>
              <a:rPr lang="en-US" sz="2400" dirty="0" smtClean="0">
                <a:solidFill>
                  <a:schemeClr val="bg2"/>
                </a:solidFill>
              </a:rPr>
              <a:t>Hazardous material disposal</a:t>
            </a:r>
          </a:p>
          <a:p>
            <a:pPr>
              <a:lnSpc>
                <a:spcPct val="90000"/>
              </a:lnSpc>
              <a:buFont typeface="Wingdings" pitchFamily="2" charset="2"/>
              <a:buNone/>
            </a:pPr>
            <a:endParaRPr lang="en-US" sz="2400" dirty="0" smtClean="0">
              <a:solidFill>
                <a:schemeClr val="bg2"/>
              </a:solidFill>
            </a:endParaRPr>
          </a:p>
        </p:txBody>
      </p:sp>
      <p:sp>
        <p:nvSpPr>
          <p:cNvPr id="31748" name="Rectangle 4"/>
          <p:cNvSpPr>
            <a:spLocks noGrp="1" noChangeArrowheads="1"/>
          </p:cNvSpPr>
          <p:nvPr>
            <p:ph type="body" sz="half" idx="4294967295"/>
          </p:nvPr>
        </p:nvSpPr>
        <p:spPr>
          <a:xfrm>
            <a:off x="4724400" y="1600200"/>
            <a:ext cx="4419600" cy="1524000"/>
          </a:xfrm>
          <a:prstGeom prst="rect">
            <a:avLst/>
          </a:prstGeom>
        </p:spPr>
        <p:txBody>
          <a:bodyPr/>
          <a:lstStyle/>
          <a:p>
            <a:pPr>
              <a:lnSpc>
                <a:spcPct val="90000"/>
              </a:lnSpc>
              <a:buSzPct val="70000"/>
            </a:pPr>
            <a:r>
              <a:rPr lang="en-US" sz="2400" dirty="0" smtClean="0">
                <a:solidFill>
                  <a:schemeClr val="bg2"/>
                </a:solidFill>
              </a:rPr>
              <a:t>Registry</a:t>
            </a:r>
          </a:p>
          <a:p>
            <a:pPr>
              <a:lnSpc>
                <a:spcPct val="90000"/>
              </a:lnSpc>
              <a:buSzPct val="70000"/>
            </a:pPr>
            <a:r>
              <a:rPr lang="en-US" sz="2400" dirty="0" smtClean="0">
                <a:solidFill>
                  <a:schemeClr val="bg2"/>
                </a:solidFill>
              </a:rPr>
              <a:t>Handling of the deceased </a:t>
            </a:r>
          </a:p>
          <a:p>
            <a:pPr>
              <a:lnSpc>
                <a:spcPct val="90000"/>
              </a:lnSpc>
              <a:buSzPct val="70000"/>
            </a:pPr>
            <a:r>
              <a:rPr lang="en-US" sz="2400" dirty="0" smtClean="0">
                <a:solidFill>
                  <a:schemeClr val="bg2"/>
                </a:solidFill>
              </a:rPr>
              <a:t>Rumor control</a:t>
            </a:r>
          </a:p>
          <a:p>
            <a:pPr>
              <a:lnSpc>
                <a:spcPct val="90000"/>
              </a:lnSpc>
              <a:buSzPct val="70000"/>
            </a:pPr>
            <a:r>
              <a:rPr lang="en-US" sz="2400" dirty="0" smtClean="0">
                <a:solidFill>
                  <a:schemeClr val="bg2"/>
                </a:solidFill>
              </a:rPr>
              <a:t>Public service announcements</a:t>
            </a:r>
          </a:p>
          <a:p>
            <a:pPr>
              <a:lnSpc>
                <a:spcPct val="90000"/>
              </a:lnSpc>
            </a:pPr>
            <a:endParaRPr lang="en-US" sz="2400" dirty="0" smtClean="0">
              <a:solidFill>
                <a:schemeClr val="bg2"/>
              </a:solidFill>
            </a:endParaRPr>
          </a:p>
          <a:p>
            <a:pPr>
              <a:lnSpc>
                <a:spcPct val="90000"/>
              </a:lnSpc>
            </a:pPr>
            <a:endParaRPr lang="en-US" sz="2400" dirty="0" smtClean="0">
              <a:solidFill>
                <a:schemeClr val="bg2"/>
              </a:solidFill>
            </a:endParaRPr>
          </a:p>
          <a:p>
            <a:pPr>
              <a:lnSpc>
                <a:spcPct val="90000"/>
              </a:lnSpc>
            </a:pPr>
            <a:endParaRPr lang="en-US" sz="2400" dirty="0" smtClean="0">
              <a:solidFill>
                <a:schemeClr val="bg2"/>
              </a:solidFill>
            </a:endParaRPr>
          </a:p>
        </p:txBody>
      </p:sp>
      <p:pic>
        <p:nvPicPr>
          <p:cNvPr id="31749" name="Content Placeholder 4" descr="hurricane Katrina images"/>
          <p:cNvPicPr>
            <a:picLocks noChangeAspect="1"/>
          </p:cNvPicPr>
          <p:nvPr/>
        </p:nvPicPr>
        <p:blipFill>
          <a:blip r:embed="rId3" cstate="print"/>
          <a:srcRect/>
          <a:stretch>
            <a:fillRect/>
          </a:stretch>
        </p:blipFill>
        <p:spPr bwMode="auto">
          <a:xfrm>
            <a:off x="4876800" y="3810000"/>
            <a:ext cx="3690938" cy="2603500"/>
          </a:xfrm>
          <a:prstGeom prst="rect">
            <a:avLst/>
          </a:prstGeom>
          <a:noFill/>
          <a:ln w="9525">
            <a:noFill/>
            <a:miter lim="800000"/>
            <a:headEnd/>
            <a:tailEnd/>
          </a:ln>
        </p:spPr>
      </p:pic>
    </p:spTree>
    <p:extLst>
      <p:ext uri="{BB962C8B-B14F-4D97-AF65-F5344CB8AC3E}">
        <p14:creationId xmlns:p14="http://schemas.microsoft.com/office/powerpoint/2010/main" xmlns="" val="29615198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2800" b="1" dirty="0" smtClean="0"/>
              <a:t>Emergency Support Functions</a:t>
            </a:r>
          </a:p>
        </p:txBody>
      </p:sp>
      <p:sp>
        <p:nvSpPr>
          <p:cNvPr id="37891" name="Rectangle 3"/>
          <p:cNvSpPr>
            <a:spLocks noGrp="1" noChangeArrowheads="1"/>
          </p:cNvSpPr>
          <p:nvPr>
            <p:ph type="body" idx="1"/>
          </p:nvPr>
        </p:nvSpPr>
        <p:spPr>
          <a:xfrm>
            <a:off x="457200" y="1295400"/>
            <a:ext cx="5867400" cy="4525963"/>
          </a:xfrm>
        </p:spPr>
        <p:txBody>
          <a:bodyPr/>
          <a:lstStyle/>
          <a:p>
            <a:pPr eaLnBrk="1" hangingPunct="1">
              <a:lnSpc>
                <a:spcPct val="80000"/>
              </a:lnSpc>
              <a:defRPr/>
            </a:pPr>
            <a:r>
              <a:rPr lang="en-US" sz="1800" b="1" dirty="0" smtClean="0">
                <a:solidFill>
                  <a:schemeClr val="bg2"/>
                </a:solidFill>
              </a:rPr>
              <a:t>ESF #1  - Transportation</a:t>
            </a:r>
          </a:p>
          <a:p>
            <a:pPr eaLnBrk="1" hangingPunct="1">
              <a:lnSpc>
                <a:spcPct val="80000"/>
              </a:lnSpc>
              <a:defRPr/>
            </a:pPr>
            <a:r>
              <a:rPr lang="en-US" sz="1800" b="1" dirty="0" smtClean="0">
                <a:solidFill>
                  <a:schemeClr val="bg2"/>
                </a:solidFill>
              </a:rPr>
              <a:t>ESF #2  - Communications </a:t>
            </a:r>
          </a:p>
          <a:p>
            <a:pPr eaLnBrk="1" hangingPunct="1">
              <a:lnSpc>
                <a:spcPct val="80000"/>
              </a:lnSpc>
              <a:defRPr/>
            </a:pPr>
            <a:r>
              <a:rPr lang="en-US" sz="1800" b="1" dirty="0" smtClean="0">
                <a:solidFill>
                  <a:schemeClr val="bg2"/>
                </a:solidFill>
              </a:rPr>
              <a:t>ESF #3  - Public Works and Engineering </a:t>
            </a:r>
          </a:p>
          <a:p>
            <a:pPr eaLnBrk="1" hangingPunct="1">
              <a:lnSpc>
                <a:spcPct val="80000"/>
              </a:lnSpc>
              <a:defRPr/>
            </a:pPr>
            <a:r>
              <a:rPr lang="en-US" sz="1800" b="1" dirty="0" smtClean="0">
                <a:solidFill>
                  <a:schemeClr val="bg2"/>
                </a:solidFill>
              </a:rPr>
              <a:t>ESF #4  - Firefighting</a:t>
            </a:r>
          </a:p>
          <a:p>
            <a:pPr eaLnBrk="1" hangingPunct="1">
              <a:lnSpc>
                <a:spcPct val="80000"/>
              </a:lnSpc>
              <a:defRPr/>
            </a:pPr>
            <a:r>
              <a:rPr lang="en-US" sz="1800" b="1" dirty="0" smtClean="0">
                <a:solidFill>
                  <a:schemeClr val="bg2"/>
                </a:solidFill>
              </a:rPr>
              <a:t>ESF #5  - Emergency Management</a:t>
            </a:r>
          </a:p>
          <a:p>
            <a:pPr eaLnBrk="1" hangingPunct="1">
              <a:lnSpc>
                <a:spcPct val="80000"/>
              </a:lnSpc>
              <a:defRPr/>
            </a:pPr>
            <a:r>
              <a:rPr lang="en-US" sz="1800" b="1" dirty="0" smtClean="0">
                <a:solidFill>
                  <a:schemeClr val="bg2"/>
                </a:solidFill>
              </a:rPr>
              <a:t>ESF #6  - Mass Care, Emergency Assistance, 		       Housing and Human Services</a:t>
            </a:r>
          </a:p>
          <a:p>
            <a:pPr eaLnBrk="1" hangingPunct="1">
              <a:lnSpc>
                <a:spcPct val="80000"/>
              </a:lnSpc>
              <a:defRPr/>
            </a:pPr>
            <a:r>
              <a:rPr lang="en-US" sz="1800" b="1" dirty="0" smtClean="0">
                <a:solidFill>
                  <a:schemeClr val="bg2"/>
                </a:solidFill>
              </a:rPr>
              <a:t>ESF #7  - Logistics Management and Resource 		       Support </a:t>
            </a:r>
          </a:p>
          <a:p>
            <a:pPr eaLnBrk="1" hangingPunct="1">
              <a:lnSpc>
                <a:spcPct val="80000"/>
              </a:lnSpc>
              <a:defRPr/>
            </a:pPr>
            <a:r>
              <a:rPr lang="en-US" sz="1800" b="1" dirty="0" smtClean="0"/>
              <a:t>ESF #8  - Public Health and Medical Services</a:t>
            </a:r>
          </a:p>
          <a:p>
            <a:pPr eaLnBrk="1" hangingPunct="1">
              <a:lnSpc>
                <a:spcPct val="80000"/>
              </a:lnSpc>
              <a:defRPr/>
            </a:pPr>
            <a:r>
              <a:rPr lang="en-US" sz="1800" b="1" dirty="0" smtClean="0">
                <a:solidFill>
                  <a:schemeClr val="bg2"/>
                </a:solidFill>
              </a:rPr>
              <a:t>ESF #9  - Search and Rescue</a:t>
            </a:r>
          </a:p>
          <a:p>
            <a:pPr eaLnBrk="1" hangingPunct="1">
              <a:lnSpc>
                <a:spcPct val="80000"/>
              </a:lnSpc>
              <a:defRPr/>
            </a:pPr>
            <a:r>
              <a:rPr lang="en-US" sz="1800" b="1" dirty="0" smtClean="0">
                <a:solidFill>
                  <a:schemeClr val="bg2"/>
                </a:solidFill>
              </a:rPr>
              <a:t>ESF #10 - Oil and Hazardous Materials Response </a:t>
            </a:r>
          </a:p>
          <a:p>
            <a:pPr eaLnBrk="1" hangingPunct="1">
              <a:lnSpc>
                <a:spcPct val="80000"/>
              </a:lnSpc>
              <a:defRPr/>
            </a:pPr>
            <a:r>
              <a:rPr lang="en-US" sz="1800" b="1" dirty="0" smtClean="0">
                <a:solidFill>
                  <a:schemeClr val="bg2"/>
                </a:solidFill>
              </a:rPr>
              <a:t>ESF #11 - Agriculture and Natural Resources</a:t>
            </a:r>
          </a:p>
          <a:p>
            <a:pPr eaLnBrk="1" hangingPunct="1">
              <a:lnSpc>
                <a:spcPct val="80000"/>
              </a:lnSpc>
              <a:defRPr/>
            </a:pPr>
            <a:r>
              <a:rPr lang="en-US" sz="1800" b="1" dirty="0" smtClean="0">
                <a:solidFill>
                  <a:schemeClr val="bg2"/>
                </a:solidFill>
              </a:rPr>
              <a:t>ESF #12 - Energy</a:t>
            </a:r>
          </a:p>
          <a:p>
            <a:pPr eaLnBrk="1" hangingPunct="1">
              <a:lnSpc>
                <a:spcPct val="80000"/>
              </a:lnSpc>
              <a:defRPr/>
            </a:pPr>
            <a:r>
              <a:rPr lang="en-US" sz="1800" b="1" dirty="0" smtClean="0">
                <a:solidFill>
                  <a:schemeClr val="bg2"/>
                </a:solidFill>
              </a:rPr>
              <a:t>ESF #13 - Public Safety and Security</a:t>
            </a:r>
          </a:p>
          <a:p>
            <a:pPr eaLnBrk="1" hangingPunct="1">
              <a:lnSpc>
                <a:spcPct val="80000"/>
              </a:lnSpc>
              <a:defRPr/>
            </a:pPr>
            <a:r>
              <a:rPr lang="en-US" sz="1800" b="1" dirty="0" smtClean="0">
                <a:solidFill>
                  <a:schemeClr val="bg2"/>
                </a:solidFill>
              </a:rPr>
              <a:t>ESF #14 - Long-Term Community Recovery</a:t>
            </a:r>
          </a:p>
          <a:p>
            <a:pPr eaLnBrk="1" hangingPunct="1">
              <a:lnSpc>
                <a:spcPct val="80000"/>
              </a:lnSpc>
              <a:defRPr/>
            </a:pPr>
            <a:r>
              <a:rPr lang="en-US" sz="1800" b="1" dirty="0" smtClean="0">
                <a:solidFill>
                  <a:schemeClr val="bg2"/>
                </a:solidFill>
              </a:rPr>
              <a:t>ESF #15 - External Affairs </a:t>
            </a:r>
          </a:p>
        </p:txBody>
      </p:sp>
      <p:pic>
        <p:nvPicPr>
          <p:cNvPr id="4" name="Picture 6" descr="NRF Cover"/>
          <p:cNvPicPr>
            <a:picLocks noChangeAspect="1" noChangeArrowheads="1"/>
          </p:cNvPicPr>
          <p:nvPr/>
        </p:nvPicPr>
        <p:blipFill>
          <a:blip r:embed="rId3" cstate="print"/>
          <a:srcRect/>
          <a:stretch>
            <a:fillRect/>
          </a:stretch>
        </p:blipFill>
        <p:spPr bwMode="auto">
          <a:xfrm>
            <a:off x="6477000" y="2286000"/>
            <a:ext cx="2068179" cy="2667000"/>
          </a:xfrm>
          <a:prstGeom prst="rect">
            <a:avLst/>
          </a:prstGeom>
          <a:no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
        <p:nvSpPr>
          <p:cNvPr id="5" name="TextBox 19"/>
          <p:cNvSpPr txBox="1">
            <a:spLocks noChangeArrowheads="1"/>
          </p:cNvSpPr>
          <p:nvPr/>
        </p:nvSpPr>
        <p:spPr bwMode="auto">
          <a:xfrm>
            <a:off x="2888512" y="6553200"/>
            <a:ext cx="3124200" cy="304800"/>
          </a:xfrm>
          <a:prstGeom prst="rect">
            <a:avLst/>
          </a:prstGeom>
          <a:noFill/>
          <a:ln w="9525">
            <a:noFill/>
            <a:miter lim="800000"/>
            <a:headEnd/>
            <a:tailEnd/>
          </a:ln>
        </p:spPr>
        <p:txBody>
          <a:bodyPr>
            <a:spAutoFit/>
          </a:bodyPr>
          <a:lstStyle/>
          <a:p>
            <a:pPr algn="ctr"/>
            <a:r>
              <a:rPr lang="en-US" sz="1400" dirty="0">
                <a:solidFill>
                  <a:schemeClr val="bg2"/>
                </a:solidFill>
              </a:rPr>
              <a:t>www.fema.gov/emergency/nrf/</a:t>
            </a:r>
          </a:p>
        </p:txBody>
      </p:sp>
    </p:spTree>
    <p:extLst>
      <p:ext uri="{BB962C8B-B14F-4D97-AF65-F5344CB8AC3E}">
        <p14:creationId xmlns:p14="http://schemas.microsoft.com/office/powerpoint/2010/main" xmlns="" val="1163677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2514600" y="381000"/>
            <a:ext cx="3962400" cy="1143000"/>
          </a:xfrm>
        </p:spPr>
        <p:txBody>
          <a:bodyPr/>
          <a:lstStyle/>
          <a:p>
            <a:pPr eaLnBrk="1" hangingPunct="1">
              <a:defRPr/>
            </a:pPr>
            <a:r>
              <a:rPr lang="en-US" sz="2800" b="1" dirty="0" smtClean="0"/>
              <a:t>Incident Annexes</a:t>
            </a:r>
          </a:p>
        </p:txBody>
      </p:sp>
      <p:sp>
        <p:nvSpPr>
          <p:cNvPr id="38918" name="Rectangle 6"/>
          <p:cNvSpPr>
            <a:spLocks noGrp="1" noChangeArrowheads="1"/>
          </p:cNvSpPr>
          <p:nvPr>
            <p:ph type="body" sz="half" idx="2"/>
          </p:nvPr>
        </p:nvSpPr>
        <p:spPr>
          <a:xfrm>
            <a:off x="838200" y="1524000"/>
            <a:ext cx="5334000" cy="4525963"/>
          </a:xfrm>
        </p:spPr>
        <p:txBody>
          <a:bodyPr/>
          <a:lstStyle/>
          <a:p>
            <a:pPr eaLnBrk="1" hangingPunct="1">
              <a:lnSpc>
                <a:spcPct val="110000"/>
              </a:lnSpc>
              <a:defRPr/>
            </a:pPr>
            <a:r>
              <a:rPr lang="en-US" sz="2400" b="1" dirty="0" smtClean="0">
                <a:solidFill>
                  <a:schemeClr val="bg2"/>
                </a:solidFill>
              </a:rPr>
              <a:t>Biological Incident</a:t>
            </a:r>
          </a:p>
          <a:p>
            <a:pPr eaLnBrk="1" hangingPunct="1">
              <a:lnSpc>
                <a:spcPct val="110000"/>
              </a:lnSpc>
              <a:defRPr/>
            </a:pPr>
            <a:r>
              <a:rPr lang="en-US" sz="2400" b="1" dirty="0" smtClean="0">
                <a:solidFill>
                  <a:schemeClr val="bg2"/>
                </a:solidFill>
              </a:rPr>
              <a:t>Catastrophic Incident</a:t>
            </a:r>
          </a:p>
          <a:p>
            <a:pPr eaLnBrk="1" hangingPunct="1">
              <a:lnSpc>
                <a:spcPct val="110000"/>
              </a:lnSpc>
              <a:defRPr/>
            </a:pPr>
            <a:r>
              <a:rPr lang="en-US" sz="2400" b="1" dirty="0" smtClean="0">
                <a:solidFill>
                  <a:schemeClr val="bg2"/>
                </a:solidFill>
              </a:rPr>
              <a:t>Cyber Incident</a:t>
            </a:r>
          </a:p>
          <a:p>
            <a:pPr eaLnBrk="1" hangingPunct="1">
              <a:lnSpc>
                <a:spcPct val="110000"/>
              </a:lnSpc>
              <a:defRPr/>
            </a:pPr>
            <a:r>
              <a:rPr lang="en-US" sz="2400" b="1" dirty="0" smtClean="0">
                <a:solidFill>
                  <a:schemeClr val="bg2"/>
                </a:solidFill>
              </a:rPr>
              <a:t>Food and Agriculture Incident</a:t>
            </a:r>
          </a:p>
          <a:p>
            <a:pPr eaLnBrk="1" hangingPunct="1">
              <a:lnSpc>
                <a:spcPct val="110000"/>
              </a:lnSpc>
              <a:defRPr/>
            </a:pPr>
            <a:r>
              <a:rPr lang="en-US" sz="2400" b="1" dirty="0" smtClean="0">
                <a:solidFill>
                  <a:schemeClr val="bg2"/>
                </a:solidFill>
              </a:rPr>
              <a:t>Mass Evacuation Incident</a:t>
            </a:r>
          </a:p>
          <a:p>
            <a:pPr eaLnBrk="1" hangingPunct="1">
              <a:lnSpc>
                <a:spcPct val="110000"/>
              </a:lnSpc>
              <a:defRPr/>
            </a:pPr>
            <a:r>
              <a:rPr lang="en-US" sz="2400" b="1" dirty="0" smtClean="0"/>
              <a:t>Nuclear/Radiological Incident</a:t>
            </a:r>
          </a:p>
          <a:p>
            <a:pPr eaLnBrk="1" hangingPunct="1">
              <a:lnSpc>
                <a:spcPct val="110000"/>
              </a:lnSpc>
              <a:defRPr/>
            </a:pPr>
            <a:r>
              <a:rPr lang="en-US" sz="2400" b="1" dirty="0" smtClean="0">
                <a:solidFill>
                  <a:schemeClr val="bg2"/>
                </a:solidFill>
              </a:rPr>
              <a:t>Terrorism Incident Law Enforcement and Investigation</a:t>
            </a:r>
          </a:p>
          <a:p>
            <a:pPr eaLnBrk="1" hangingPunct="1">
              <a:lnSpc>
                <a:spcPct val="90000"/>
              </a:lnSpc>
              <a:defRPr/>
            </a:pPr>
            <a:endParaRPr lang="en-US" sz="2400" dirty="0" smtClean="0">
              <a:solidFill>
                <a:schemeClr val="bg2"/>
              </a:solidFill>
            </a:endParaRPr>
          </a:p>
          <a:p>
            <a:pPr eaLnBrk="1" hangingPunct="1">
              <a:lnSpc>
                <a:spcPct val="90000"/>
              </a:lnSpc>
              <a:defRPr/>
            </a:pPr>
            <a:endParaRPr lang="en-US" sz="2400" dirty="0" smtClean="0">
              <a:solidFill>
                <a:schemeClr val="bg2"/>
              </a:solidFill>
            </a:endParaRPr>
          </a:p>
        </p:txBody>
      </p:sp>
      <p:pic>
        <p:nvPicPr>
          <p:cNvPr id="8" name="Picture 6" descr="NRF Cover"/>
          <p:cNvPicPr>
            <a:picLocks noChangeAspect="1" noChangeArrowheads="1"/>
          </p:cNvPicPr>
          <p:nvPr/>
        </p:nvPicPr>
        <p:blipFill>
          <a:blip r:embed="rId3" cstate="print"/>
          <a:srcRect/>
          <a:stretch>
            <a:fillRect/>
          </a:stretch>
        </p:blipFill>
        <p:spPr bwMode="auto">
          <a:xfrm>
            <a:off x="6248400" y="2133600"/>
            <a:ext cx="2068179" cy="2667000"/>
          </a:xfrm>
          <a:prstGeom prst="rect">
            <a:avLst/>
          </a:prstGeom>
          <a:no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
        <p:nvSpPr>
          <p:cNvPr id="9" name="TextBox 19"/>
          <p:cNvSpPr txBox="1">
            <a:spLocks noChangeArrowheads="1"/>
          </p:cNvSpPr>
          <p:nvPr/>
        </p:nvSpPr>
        <p:spPr bwMode="auto">
          <a:xfrm>
            <a:off x="2895600" y="6477000"/>
            <a:ext cx="3124200" cy="304800"/>
          </a:xfrm>
          <a:prstGeom prst="rect">
            <a:avLst/>
          </a:prstGeom>
          <a:noFill/>
          <a:ln w="9525">
            <a:noFill/>
            <a:miter lim="800000"/>
            <a:headEnd/>
            <a:tailEnd/>
          </a:ln>
        </p:spPr>
        <p:txBody>
          <a:bodyPr>
            <a:spAutoFit/>
          </a:bodyPr>
          <a:lstStyle/>
          <a:p>
            <a:pPr algn="ctr"/>
            <a:r>
              <a:rPr lang="en-US" sz="1400" dirty="0">
                <a:solidFill>
                  <a:schemeClr val="bg2"/>
                </a:solidFill>
              </a:rPr>
              <a:t>www.fema.gov/emergency/nrf/</a:t>
            </a:r>
          </a:p>
        </p:txBody>
      </p:sp>
    </p:spTree>
    <p:extLst>
      <p:ext uri="{BB962C8B-B14F-4D97-AF65-F5344CB8AC3E}">
        <p14:creationId xmlns:p14="http://schemas.microsoft.com/office/powerpoint/2010/main" xmlns="" val="1174906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CASPER</a:t>
            </a:r>
            <a:endParaRPr lang="en-US" dirty="0"/>
          </a:p>
        </p:txBody>
      </p:sp>
      <p:sp>
        <p:nvSpPr>
          <p:cNvPr id="3" name="Content Placeholder 2"/>
          <p:cNvSpPr>
            <a:spLocks noGrp="1"/>
          </p:cNvSpPr>
          <p:nvPr>
            <p:ph idx="1"/>
          </p:nvPr>
        </p:nvSpPr>
        <p:spPr>
          <a:xfrm>
            <a:off x="457200" y="1219200"/>
            <a:ext cx="8229600" cy="4191000"/>
          </a:xfrm>
        </p:spPr>
        <p:txBody>
          <a:bodyPr/>
          <a:lstStyle/>
          <a:p>
            <a:r>
              <a:rPr lang="en-US" dirty="0" smtClean="0"/>
              <a:t>Potential CASPER applications</a:t>
            </a:r>
          </a:p>
          <a:p>
            <a:pPr lvl="1"/>
            <a:r>
              <a:rPr lang="en-US" dirty="0"/>
              <a:t>Community knowledge, attitudes, and practices associated with preparedness for a radiological public health emergency</a:t>
            </a:r>
          </a:p>
          <a:p>
            <a:pPr lvl="1"/>
            <a:r>
              <a:rPr lang="en-US" dirty="0"/>
              <a:t>Nuclear power plant-specific community preparedness in the 10-mile protection zone</a:t>
            </a:r>
          </a:p>
          <a:p>
            <a:pPr lvl="1"/>
            <a:r>
              <a:rPr lang="en-US" dirty="0"/>
              <a:t>Community needs among households returning to the relocation zone after a radiological public health </a:t>
            </a:r>
            <a:r>
              <a:rPr lang="en-US" dirty="0" smtClean="0"/>
              <a:t>emergency</a:t>
            </a:r>
          </a:p>
          <a:p>
            <a:r>
              <a:rPr lang="en-US" dirty="0" smtClean="0"/>
              <a:t>Radiation CASPER module in development</a:t>
            </a:r>
            <a:endParaRPr lang="en-US" dirty="0"/>
          </a:p>
          <a:p>
            <a:pPr lvl="1"/>
            <a:endParaRPr lang="en-US"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41955767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r>
              <a:rPr lang="en-US" dirty="0" smtClean="0"/>
              <a:t>Study </a:t>
            </a:r>
            <a:r>
              <a:rPr lang="en-US" dirty="0"/>
              <a:t>of the distribution and determinants of health-related states in specified populations, and the application of this study to control health problems</a:t>
            </a:r>
            <a:endParaRPr lang="en-US" dirty="0" smtClean="0"/>
          </a:p>
          <a:p>
            <a:r>
              <a:rPr lang="en-US" dirty="0" smtClean="0"/>
              <a:t>Disaster epidemiology</a:t>
            </a:r>
          </a:p>
          <a:p>
            <a:pPr lvl="1"/>
            <a:r>
              <a:rPr lang="en-US" dirty="0" smtClean="0"/>
              <a:t>A</a:t>
            </a:r>
            <a:r>
              <a:rPr lang="en-US" b="0" dirty="0" smtClean="0"/>
              <a:t>ssesses </a:t>
            </a:r>
            <a:r>
              <a:rPr lang="en-US" b="0" dirty="0"/>
              <a:t>the short- and long-term adverse health effects of disasters and to predict consequences of future </a:t>
            </a:r>
            <a:r>
              <a:rPr lang="en-US" b="0" dirty="0" smtClean="0"/>
              <a:t>disasters</a:t>
            </a:r>
          </a:p>
          <a:p>
            <a:pPr lvl="1"/>
            <a:r>
              <a:rPr lang="en-US" b="0" dirty="0" smtClean="0"/>
              <a:t>Includes acute </a:t>
            </a:r>
            <a:r>
              <a:rPr lang="en-US" b="0" dirty="0"/>
              <a:t>and communicable disease, environmental health, occupational health, chronic disease, injury, mental health, and behavioral </a:t>
            </a:r>
            <a:r>
              <a:rPr lang="en-US" b="0" dirty="0" smtClean="0"/>
              <a:t>health</a:t>
            </a:r>
            <a:r>
              <a:rPr lang="en-US" dirty="0"/>
              <a:t> </a:t>
            </a:r>
            <a:r>
              <a:rPr lang="en-US" dirty="0" smtClean="0"/>
              <a:t>epidemiology</a:t>
            </a:r>
            <a:endParaRPr lang="en-US" b="0" dirty="0" smtClean="0"/>
          </a:p>
          <a:p>
            <a:pPr lvl="1"/>
            <a:r>
              <a:rPr lang="en-US" dirty="0"/>
              <a:t>P</a:t>
            </a:r>
            <a:r>
              <a:rPr lang="en-US" b="0" dirty="0" smtClean="0"/>
              <a:t>rovides </a:t>
            </a:r>
            <a:r>
              <a:rPr lang="en-US" b="0" dirty="0"/>
              <a:t>situational </a:t>
            </a:r>
            <a:r>
              <a:rPr lang="en-US" b="0" dirty="0" smtClean="0"/>
              <a:t>awareness </a:t>
            </a:r>
          </a:p>
          <a:p>
            <a:pPr lvl="2"/>
            <a:r>
              <a:rPr lang="en-US" dirty="0"/>
              <a:t>I</a:t>
            </a:r>
            <a:r>
              <a:rPr lang="en-US" b="0" dirty="0" smtClean="0"/>
              <a:t>nformation to describe immediate needs, </a:t>
            </a:r>
            <a:r>
              <a:rPr lang="en-US" b="0" dirty="0"/>
              <a:t>plan the response, and gather the appropriate resources</a:t>
            </a:r>
            <a:r>
              <a:rPr lang="en-US" b="0" dirty="0" smtClean="0"/>
              <a:t>.</a:t>
            </a:r>
            <a:endParaRPr lang="en-US" b="0" dirty="0"/>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xmlns="" val="21009144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Epidemiology in Radiation Response</a:t>
            </a:r>
            <a:endParaRPr lang="en-US" dirty="0"/>
          </a:p>
        </p:txBody>
      </p:sp>
      <p:sp>
        <p:nvSpPr>
          <p:cNvPr id="3" name="Content Placeholder 2"/>
          <p:cNvSpPr>
            <a:spLocks noGrp="1"/>
          </p:cNvSpPr>
          <p:nvPr>
            <p:ph idx="1"/>
          </p:nvPr>
        </p:nvSpPr>
        <p:spPr/>
        <p:txBody>
          <a:bodyPr/>
          <a:lstStyle/>
          <a:p>
            <a:r>
              <a:rPr lang="en-US" dirty="0"/>
              <a:t>Surveillance </a:t>
            </a:r>
          </a:p>
          <a:p>
            <a:pPr lvl="1"/>
            <a:r>
              <a:rPr lang="en-US" dirty="0" smtClean="0"/>
              <a:t>Ongoing to detect </a:t>
            </a:r>
            <a:r>
              <a:rPr lang="en-US" dirty="0"/>
              <a:t>covert </a:t>
            </a:r>
            <a:r>
              <a:rPr lang="en-US" dirty="0" smtClean="0"/>
              <a:t>incident (challenging!)</a:t>
            </a:r>
            <a:endParaRPr lang="en-US" dirty="0"/>
          </a:p>
          <a:p>
            <a:pPr lvl="1"/>
            <a:r>
              <a:rPr lang="en-US" dirty="0" smtClean="0"/>
              <a:t>Post-incident to track </a:t>
            </a:r>
            <a:r>
              <a:rPr lang="en-US" dirty="0"/>
              <a:t>population health </a:t>
            </a:r>
            <a:r>
              <a:rPr lang="en-US" dirty="0" smtClean="0"/>
              <a:t>impact </a:t>
            </a:r>
          </a:p>
          <a:p>
            <a:pPr lvl="1"/>
            <a:r>
              <a:rPr lang="en-US" dirty="0" smtClean="0"/>
              <a:t>At-risk populations (young, pregnant)</a:t>
            </a:r>
          </a:p>
          <a:p>
            <a:r>
              <a:rPr lang="en-US" dirty="0" smtClean="0"/>
              <a:t>Standardized data collection to</a:t>
            </a:r>
          </a:p>
          <a:p>
            <a:pPr lvl="1"/>
            <a:r>
              <a:rPr lang="en-US" dirty="0" smtClean="0"/>
              <a:t>Inform immediate interventions to protect health</a:t>
            </a:r>
          </a:p>
          <a:p>
            <a:pPr lvl="1"/>
            <a:r>
              <a:rPr lang="en-US" dirty="0" smtClean="0"/>
              <a:t>Prioritize limited resources (e.g., urine radiobioassay)</a:t>
            </a:r>
          </a:p>
          <a:p>
            <a:r>
              <a:rPr lang="en-US" dirty="0"/>
              <a:t>L</a:t>
            </a:r>
            <a:r>
              <a:rPr lang="en-US" dirty="0" smtClean="0"/>
              <a:t>ong-term health effects studies</a:t>
            </a:r>
          </a:p>
          <a:p>
            <a:pPr lvl="1"/>
            <a:endParaRPr lang="en-US" dirty="0"/>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xmlns="" val="48651048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Surveillance</a:t>
            </a:r>
            <a:endParaRPr lang="en-US" dirty="0"/>
          </a:p>
        </p:txBody>
      </p:sp>
      <p:sp>
        <p:nvSpPr>
          <p:cNvPr id="3" name="Content Placeholder 2"/>
          <p:cNvSpPr>
            <a:spLocks noGrp="1"/>
          </p:cNvSpPr>
          <p:nvPr>
            <p:ph idx="1"/>
          </p:nvPr>
        </p:nvSpPr>
        <p:spPr>
          <a:xfrm>
            <a:off x="457200" y="1600201"/>
            <a:ext cx="3962400" cy="4191000"/>
          </a:xfrm>
        </p:spPr>
        <p:txBody>
          <a:bodyPr/>
          <a:lstStyle/>
          <a:p>
            <a:r>
              <a:rPr lang="en-US" dirty="0" smtClean="0"/>
              <a:t>National </a:t>
            </a:r>
            <a:r>
              <a:rPr lang="en-US" dirty="0"/>
              <a:t>Poison Data System (</a:t>
            </a:r>
            <a:r>
              <a:rPr lang="en-US" dirty="0" smtClean="0"/>
              <a:t>NPDS)</a:t>
            </a:r>
          </a:p>
          <a:p>
            <a:pPr lvl="1"/>
            <a:r>
              <a:rPr lang="en-US" dirty="0" smtClean="0"/>
              <a:t>Near </a:t>
            </a:r>
            <a:r>
              <a:rPr lang="en-US" dirty="0"/>
              <a:t>real-time, electronic, web-based surveillance system </a:t>
            </a:r>
            <a:endParaRPr lang="en-US" dirty="0" smtClean="0"/>
          </a:p>
          <a:p>
            <a:pPr lvl="1"/>
            <a:r>
              <a:rPr lang="en-US" dirty="0" smtClean="0"/>
              <a:t>Exposures and health effects reported from healthcare facilities and community members to 57 regional US Poison Centers</a:t>
            </a:r>
            <a:endParaRPr lang="en-US" dirty="0"/>
          </a:p>
          <a:p>
            <a:pPr lvl="1">
              <a:buNone/>
            </a:pPr>
            <a:endParaRPr lang="en-US" dirty="0" smtClean="0"/>
          </a:p>
          <a:p>
            <a:pPr lvl="1"/>
            <a:endParaRPr lang="en-US" dirty="0" smtClean="0"/>
          </a:p>
          <a:p>
            <a:pPr marL="914400" lvl="2" indent="0">
              <a:buNone/>
            </a:pPr>
            <a:endParaRPr lang="en-US" dirty="0" smtClean="0"/>
          </a:p>
          <a:p>
            <a:pPr lvl="2">
              <a:buNone/>
            </a:pPr>
            <a:endParaRPr lang="en-US" dirty="0"/>
          </a:p>
        </p:txBody>
      </p:sp>
      <p:pic>
        <p:nvPicPr>
          <p:cNvPr id="727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1066800"/>
            <a:ext cx="1524000" cy="1150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article titles &quot;Possible radiation exposure triggers Butte Hospital locdown.&quot;"/>
          <p:cNvPicPr>
            <a:picLocks noChangeAspect="1" noChangeArrowheads="1"/>
          </p:cNvPicPr>
          <p:nvPr/>
        </p:nvPicPr>
        <p:blipFill>
          <a:blip r:embed="rId4" cstate="print"/>
          <a:srcRect/>
          <a:stretch>
            <a:fillRect/>
          </a:stretch>
        </p:blipFill>
        <p:spPr bwMode="auto">
          <a:xfrm>
            <a:off x="4800600" y="2362200"/>
            <a:ext cx="4046644" cy="3931920"/>
          </a:xfrm>
          <a:prstGeom prst="rect">
            <a:avLst/>
          </a:prstGeom>
          <a:noFill/>
          <a:ln w="9525">
            <a:noFill/>
            <a:miter lim="800000"/>
            <a:headEnd/>
            <a:tailEnd/>
          </a:ln>
        </p:spPr>
      </p:pic>
    </p:spTree>
    <p:extLst>
      <p:ext uri="{BB962C8B-B14F-4D97-AF65-F5344CB8AC3E}">
        <p14:creationId xmlns:p14="http://schemas.microsoft.com/office/powerpoint/2010/main" xmlns="" val="7162461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Monitoring</a:t>
            </a:r>
            <a:endParaRPr lang="en-US" dirty="0"/>
          </a:p>
        </p:txBody>
      </p:sp>
      <p:sp>
        <p:nvSpPr>
          <p:cNvPr id="3" name="Content Placeholder 2"/>
          <p:cNvSpPr>
            <a:spLocks noGrp="1"/>
          </p:cNvSpPr>
          <p:nvPr>
            <p:ph idx="1"/>
          </p:nvPr>
        </p:nvSpPr>
        <p:spPr/>
        <p:txBody>
          <a:bodyPr/>
          <a:lstStyle/>
          <a:p>
            <a:r>
              <a:rPr lang="en-US" dirty="0" smtClean="0"/>
              <a:t>Public health function that involves monitoring </a:t>
            </a:r>
            <a:r>
              <a:rPr lang="en-US" dirty="0"/>
              <a:t>and </a:t>
            </a:r>
            <a:r>
              <a:rPr lang="en-US" dirty="0" smtClean="0"/>
              <a:t>evaluating </a:t>
            </a:r>
            <a:r>
              <a:rPr lang="en-US" dirty="0"/>
              <a:t>all potentially affected people </a:t>
            </a:r>
            <a:r>
              <a:rPr lang="en-US" dirty="0" smtClean="0"/>
              <a:t>for</a:t>
            </a:r>
          </a:p>
          <a:p>
            <a:pPr lvl="1"/>
            <a:r>
              <a:rPr lang="en-US" dirty="0"/>
              <a:t>Needed medical treatment </a:t>
            </a:r>
          </a:p>
          <a:p>
            <a:pPr lvl="1"/>
            <a:r>
              <a:rPr lang="en-US" dirty="0"/>
              <a:t>Presence of radioactive contamination on the body or clothing </a:t>
            </a:r>
          </a:p>
          <a:p>
            <a:pPr lvl="1"/>
            <a:r>
              <a:rPr lang="en-US" dirty="0"/>
              <a:t>Intake of radioactive materials into the body </a:t>
            </a:r>
          </a:p>
          <a:p>
            <a:pPr lvl="1"/>
            <a:r>
              <a:rPr lang="en-US" dirty="0"/>
              <a:t>Removal of external or internal contamination (decontamination) </a:t>
            </a:r>
          </a:p>
          <a:p>
            <a:pPr lvl="1"/>
            <a:r>
              <a:rPr lang="en-US" dirty="0"/>
              <a:t>Radiation dose received and the resulting health risk from the exposure (including long term)</a:t>
            </a:r>
          </a:p>
          <a:p>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3216040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Community Reception Center (CRC)</a:t>
            </a:r>
            <a:endParaRPr lang="en-US" dirty="0"/>
          </a:p>
        </p:txBody>
      </p:sp>
      <p:sp>
        <p:nvSpPr>
          <p:cNvPr id="3" name="Content Placeholder 2"/>
          <p:cNvSpPr>
            <a:spLocks noGrp="1"/>
          </p:cNvSpPr>
          <p:nvPr>
            <p:ph idx="1"/>
          </p:nvPr>
        </p:nvSpPr>
        <p:spPr/>
        <p:txBody>
          <a:bodyPr/>
          <a:lstStyle/>
          <a:p>
            <a:r>
              <a:rPr lang="en-US" dirty="0" smtClean="0"/>
              <a:t>Modular, scalable structure</a:t>
            </a:r>
          </a:p>
          <a:p>
            <a:pPr lvl="1"/>
            <a:r>
              <a:rPr lang="en-US" dirty="0" smtClean="0"/>
              <a:t>Radiation assessment </a:t>
            </a:r>
            <a:r>
              <a:rPr lang="en-US" dirty="0"/>
              <a:t>s</a:t>
            </a:r>
            <a:r>
              <a:rPr lang="en-US" dirty="0" smtClean="0"/>
              <a:t>tation</a:t>
            </a:r>
          </a:p>
          <a:p>
            <a:pPr lvl="1"/>
            <a:r>
              <a:rPr lang="en-US" dirty="0" smtClean="0"/>
              <a:t>Decontamination station</a:t>
            </a:r>
          </a:p>
          <a:p>
            <a:pPr lvl="1"/>
            <a:r>
              <a:rPr lang="en-US" dirty="0" smtClean="0">
                <a:solidFill>
                  <a:srgbClr val="FFFF00"/>
                </a:solidFill>
              </a:rPr>
              <a:t>Registration station</a:t>
            </a:r>
          </a:p>
          <a:p>
            <a:pPr lvl="1"/>
            <a:r>
              <a:rPr lang="en-US" dirty="0" smtClean="0"/>
              <a:t>Laboratory </a:t>
            </a:r>
            <a:r>
              <a:rPr lang="en-US" dirty="0"/>
              <a:t>c</a:t>
            </a:r>
            <a:r>
              <a:rPr lang="en-US" dirty="0" smtClean="0"/>
              <a:t>ollection station</a:t>
            </a:r>
          </a:p>
          <a:p>
            <a:pPr lvl="1"/>
            <a:r>
              <a:rPr lang="en-US" dirty="0" smtClean="0"/>
              <a:t>First aid and medical station</a:t>
            </a:r>
            <a:endParaRPr lang="en-US" dirty="0"/>
          </a:p>
          <a:p>
            <a:pPr lvl="1"/>
            <a:r>
              <a:rPr lang="en-US" dirty="0" smtClean="0"/>
              <a:t>Mental health and social services station</a:t>
            </a:r>
          </a:p>
          <a:p>
            <a:pPr lvl="1">
              <a:buFont typeface="Arial" pitchFamily="34" charset="0"/>
              <a:buChar char="•"/>
            </a:pPr>
            <a:endParaRPr lang="en-US" sz="2400" i="1" dirty="0" smtClean="0"/>
          </a:p>
          <a:p>
            <a:pPr marL="457200" lvl="1" indent="0">
              <a:buNone/>
            </a:pPr>
            <a:r>
              <a:rPr lang="en-US" sz="2400" i="1" dirty="0" smtClean="0"/>
              <a:t>VCRC link: </a:t>
            </a:r>
            <a:r>
              <a:rPr lang="en-US" sz="2400" i="1" u="sng" dirty="0" smtClean="0">
                <a:hlinkClick r:id="rId3"/>
              </a:rPr>
              <a:t>http://www.emergency.cdc.gov/radiation</a:t>
            </a:r>
            <a:endParaRPr lang="en-US" sz="2400" i="1" u="sng"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1353287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PPT_dark([1]">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pleted xmlns="3dc26554-7910-4728-b0ae-54565a5c042a">completed</complet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B9F18489E15847ABE343FB10CD95CD" ma:contentTypeVersion="1" ma:contentTypeDescription="Create a new document." ma:contentTypeScope="" ma:versionID="3ff95a2a4955a422d3fa14ad5067de44">
  <xsd:schema xmlns:xsd="http://www.w3.org/2001/XMLSchema" xmlns:xs="http://www.w3.org/2001/XMLSchema" xmlns:p="http://schemas.microsoft.com/office/2006/metadata/properties" xmlns:ns2="3dc26554-7910-4728-b0ae-54565a5c042a" targetNamespace="http://schemas.microsoft.com/office/2006/metadata/properties" ma:root="true" ma:fieldsID="6323cf51a4d0031ee734b3beed489c7c" ns2:_="">
    <xsd:import namespace="3dc26554-7910-4728-b0ae-54565a5c042a"/>
    <xsd:element name="properties">
      <xsd:complexType>
        <xsd:sequence>
          <xsd:element name="documentManagement">
            <xsd:complexType>
              <xsd:all>
                <xsd:element ref="ns2:comp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26554-7910-4728-b0ae-54565a5c042a" elementFormDefault="qualified">
    <xsd:import namespace="http://schemas.microsoft.com/office/2006/documentManagement/types"/>
    <xsd:import namespace="http://schemas.microsoft.com/office/infopath/2007/PartnerControls"/>
    <xsd:element name="completed" ma:index="8" nillable="true" ma:displayName="completed" ma:internalName="complete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115EAF-DECD-43F6-BBD5-679F37042F5C}">
  <ds:schemaRefs>
    <ds:schemaRef ds:uri="http://schemas.microsoft.com/sharepoint/v3/contenttype/forms"/>
  </ds:schemaRefs>
</ds:datastoreItem>
</file>

<file path=customXml/itemProps2.xml><?xml version="1.0" encoding="utf-8"?>
<ds:datastoreItem xmlns:ds="http://schemas.openxmlformats.org/officeDocument/2006/customXml" ds:itemID="{44EC22A2-3A1A-4C44-92D5-D7BAB8C50A22}">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3dc26554-7910-4728-b0ae-54565a5c042a"/>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8FBE5C22-F844-47EC-ACC7-75AC25779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26554-7910-4728-b0ae-54565a5c0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NCEH_PPT_dark([1]</Template>
  <TotalTime>3990</TotalTime>
  <Words>2602</Words>
  <Application>Microsoft Office PowerPoint</Application>
  <PresentationFormat>On-screen Show (4:3)</PresentationFormat>
  <Paragraphs>313</Paragraphs>
  <Slides>42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Myriad Web Pro</vt:lpstr>
      <vt:lpstr>Wingdings</vt:lpstr>
      <vt:lpstr>Calibri</vt:lpstr>
      <vt:lpstr>Courier New</vt:lpstr>
      <vt:lpstr>NCEH_PPT_dark([1]</vt:lpstr>
      <vt:lpstr>Epidemiologic Issues in Radiation Response</vt:lpstr>
      <vt:lpstr>Disclaimer</vt:lpstr>
      <vt:lpstr>Objectives</vt:lpstr>
      <vt:lpstr>Public Health Functions After Any Disaster</vt:lpstr>
      <vt:lpstr>Epidemiology</vt:lpstr>
      <vt:lpstr>Role of Epidemiology in Radiation Response</vt:lpstr>
      <vt:lpstr>Surveillance</vt:lpstr>
      <vt:lpstr>Population Monitoring</vt:lpstr>
      <vt:lpstr>Community Reception Center (CRC)</vt:lpstr>
      <vt:lpstr>Slide 10</vt:lpstr>
      <vt:lpstr>Community Reception Center</vt:lpstr>
      <vt:lpstr>Urine Radiobioassay</vt:lpstr>
      <vt:lpstr>Example CRC Standardized Data Collection</vt:lpstr>
      <vt:lpstr>Example Urine Radiobioassay Prioritization Criteria</vt:lpstr>
      <vt:lpstr>Long Term Health Studies</vt:lpstr>
      <vt:lpstr>Where Do PCs Fit In?</vt:lpstr>
      <vt:lpstr>examples</vt:lpstr>
      <vt:lpstr>Exercise: Florida CRC</vt:lpstr>
      <vt:lpstr>Exercise: Florida CRC</vt:lpstr>
      <vt:lpstr>Exercise: Florida CRC</vt:lpstr>
      <vt:lpstr>Exercise: Florida CRC</vt:lpstr>
      <vt:lpstr>Response: Fukushima Disaster</vt:lpstr>
      <vt:lpstr>Response: Fukushima Disaster</vt:lpstr>
      <vt:lpstr>Response: Fukushima Disaster</vt:lpstr>
      <vt:lpstr>Response: Fukushima Disaster</vt:lpstr>
      <vt:lpstr>Response: Cardiogen Recall</vt:lpstr>
      <vt:lpstr>Response: Cardiogen Recall</vt:lpstr>
      <vt:lpstr>Response: Cardiogen Recall</vt:lpstr>
      <vt:lpstr>Response: Cardiogen Recall</vt:lpstr>
      <vt:lpstr>Public Health Impact</vt:lpstr>
      <vt:lpstr>Summary: Radiation Disaster Epidemiology</vt:lpstr>
      <vt:lpstr>Summary: Radiation Public Health Response</vt:lpstr>
      <vt:lpstr>Radiation Public Health Resources</vt:lpstr>
      <vt:lpstr>Slide 34</vt:lpstr>
      <vt:lpstr>Slide 35</vt:lpstr>
      <vt:lpstr>Extra slides</vt:lpstr>
      <vt:lpstr>Challenges</vt:lpstr>
      <vt:lpstr>Council of State and Territorial Epidemiologists State-Level Radiation Preparedness Survey, 2012</vt:lpstr>
      <vt:lpstr>Council of State and Territorial Epidemiologists State-Level Radiation Preparedness Survey, 2012</vt:lpstr>
      <vt:lpstr>Emergency Support Functions</vt:lpstr>
      <vt:lpstr>Incident Annexes</vt:lpstr>
      <vt:lpstr>CASPER</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Issues in Radiation Response</dc:title>
  <dc:subject>Epidemiologic Issues in Radiation Response</dc:subject>
  <dc:creator>RSB</dc:creator>
  <cp:keywords>disaster epidemiology</cp:keywords>
  <cp:lastModifiedBy>kimballl</cp:lastModifiedBy>
  <cp:revision>233</cp:revision>
  <dcterms:created xsi:type="dcterms:W3CDTF">2010-09-20T18:23:38Z</dcterms:created>
  <dcterms:modified xsi:type="dcterms:W3CDTF">2013-01-31T13:11:47Z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0x01010095B9F18489E15847ABE343FB10CD95CD</vt:lpwstr>
  </property>
</Properties>
</file>