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83" r:id="rId4"/>
  </p:sldMasterIdLst>
  <p:notesMasterIdLst>
    <p:notesMasterId r:id="rId30"/>
  </p:notesMasterIdLst>
  <p:handoutMasterIdLst>
    <p:handoutMasterId r:id="rId31"/>
  </p:handoutMasterIdLst>
  <p:sldIdLst>
    <p:sldId id="270" r:id="rId5"/>
    <p:sldId id="323" r:id="rId6"/>
    <p:sldId id="272" r:id="rId7"/>
    <p:sldId id="273" r:id="rId8"/>
    <p:sldId id="302" r:id="rId9"/>
    <p:sldId id="288" r:id="rId10"/>
    <p:sldId id="306" r:id="rId11"/>
    <p:sldId id="303" r:id="rId12"/>
    <p:sldId id="309" r:id="rId13"/>
    <p:sldId id="310" r:id="rId14"/>
    <p:sldId id="311" r:id="rId15"/>
    <p:sldId id="291" r:id="rId16"/>
    <p:sldId id="307" r:id="rId17"/>
    <p:sldId id="298" r:id="rId18"/>
    <p:sldId id="299" r:id="rId19"/>
    <p:sldId id="300" r:id="rId20"/>
    <p:sldId id="258" r:id="rId21"/>
    <p:sldId id="278" r:id="rId22"/>
    <p:sldId id="295" r:id="rId23"/>
    <p:sldId id="293" r:id="rId24"/>
    <p:sldId id="304" r:id="rId25"/>
    <p:sldId id="305" r:id="rId26"/>
    <p:sldId id="294" r:id="rId27"/>
    <p:sldId id="322" r:id="rId28"/>
    <p:sldId id="275" r:id="rId29"/>
  </p:sldIdLst>
  <p:sldSz cx="9144000" cy="6858000" type="screen4x3"/>
  <p:notesSz cx="7010400" cy="9296400"/>
  <p:embeddedFontLst>
    <p:embeddedFont>
      <p:font typeface="Myriad Web Pro" pitchFamily="34" charset="0"/>
      <p:regular r:id="rId32"/>
      <p:bold r:id="rId33"/>
      <p:italic r:id="rId34"/>
    </p:embeddedFont>
    <p:embeddedFont>
      <p:font typeface="Trebuchet MS" pitchFamily="34" charset="0"/>
      <p:regular r:id="rId35"/>
      <p:bold r:id="rId36"/>
      <p:italic r:id="rId37"/>
      <p:boldItalic r:id="rId38"/>
    </p:embeddedFont>
    <p:embeddedFont>
      <p:font typeface="Calibri" pitchFamily="34" charset="0"/>
      <p:regular r:id="rId39"/>
      <p:bold r:id="rId40"/>
      <p:italic r:id="rId41"/>
      <p:boldItalic r:id="rId4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67" autoAdjust="0"/>
    <p:restoredTop sz="86420" autoAdjust="0"/>
  </p:normalViewPr>
  <p:slideViewPr>
    <p:cSldViewPr>
      <p:cViewPr varScale="1">
        <p:scale>
          <a:sx n="50" d="100"/>
          <a:sy n="50" d="100"/>
        </p:scale>
        <p:origin x="-91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8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8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font" Target="fonts/font10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5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4.fntdata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416" cy="464343"/>
          </a:xfrm>
          <a:prstGeom prst="rect">
            <a:avLst/>
          </a:prstGeom>
        </p:spPr>
        <p:txBody>
          <a:bodyPr vert="horz" lIns="91614" tIns="45807" rIns="91614" bIns="4580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393" y="0"/>
            <a:ext cx="3037416" cy="464343"/>
          </a:xfrm>
          <a:prstGeom prst="rect">
            <a:avLst/>
          </a:prstGeom>
        </p:spPr>
        <p:txBody>
          <a:bodyPr vert="horz" lIns="91614" tIns="45807" rIns="91614" bIns="45807" rtlCol="0"/>
          <a:lstStyle>
            <a:lvl1pPr algn="r">
              <a:defRPr sz="1200"/>
            </a:lvl1pPr>
          </a:lstStyle>
          <a:p>
            <a:fld id="{CAD4819E-29E2-40F8-B07C-F9E9753A9150}" type="datetimeFigureOut">
              <a:rPr lang="en-US" smtClean="0"/>
              <a:pPr/>
              <a:t>1/31/2013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467"/>
            <a:ext cx="3037416" cy="464343"/>
          </a:xfrm>
          <a:prstGeom prst="rect">
            <a:avLst/>
          </a:prstGeom>
        </p:spPr>
        <p:txBody>
          <a:bodyPr vert="horz" lIns="91614" tIns="45807" rIns="91614" bIns="4580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393" y="8830467"/>
            <a:ext cx="3037416" cy="464343"/>
          </a:xfrm>
          <a:prstGeom prst="rect">
            <a:avLst/>
          </a:prstGeom>
        </p:spPr>
        <p:txBody>
          <a:bodyPr vert="horz" lIns="91614" tIns="45807" rIns="91614" bIns="45807" rtlCol="0" anchor="b"/>
          <a:lstStyle>
            <a:lvl1pPr algn="r">
              <a:defRPr sz="1200"/>
            </a:lvl1pPr>
          </a:lstStyle>
          <a:p>
            <a:fld id="{273C0F26-34A7-440B-B1D1-67AB323D29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349915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416" cy="464343"/>
          </a:xfrm>
          <a:prstGeom prst="rect">
            <a:avLst/>
          </a:prstGeom>
        </p:spPr>
        <p:txBody>
          <a:bodyPr vert="horz" lIns="91614" tIns="45807" rIns="91614" bIns="4580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1393" y="0"/>
            <a:ext cx="3037416" cy="464343"/>
          </a:xfrm>
          <a:prstGeom prst="rect">
            <a:avLst/>
          </a:prstGeom>
        </p:spPr>
        <p:txBody>
          <a:bodyPr vert="horz" lIns="91614" tIns="45807" rIns="91614" bIns="45807" rtlCol="0"/>
          <a:lstStyle>
            <a:lvl1pPr algn="r">
              <a:defRPr sz="1200"/>
            </a:lvl1pPr>
          </a:lstStyle>
          <a:p>
            <a:fld id="{EEA1427F-E15E-4BD4-9CF2-B987BEC26D45}" type="datetimeFigureOut">
              <a:rPr lang="en-US" smtClean="0"/>
              <a:pPr/>
              <a:t>1/31/2013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96913"/>
            <a:ext cx="4651375" cy="34877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614" tIns="45807" rIns="91614" bIns="4580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7" y="4416029"/>
            <a:ext cx="5607047" cy="4183857"/>
          </a:xfrm>
          <a:prstGeom prst="rect">
            <a:avLst/>
          </a:prstGeom>
        </p:spPr>
        <p:txBody>
          <a:bodyPr vert="horz" lIns="91614" tIns="45807" rIns="91614" bIns="4580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0467"/>
            <a:ext cx="3037416" cy="464343"/>
          </a:xfrm>
          <a:prstGeom prst="rect">
            <a:avLst/>
          </a:prstGeom>
        </p:spPr>
        <p:txBody>
          <a:bodyPr vert="horz" lIns="91614" tIns="45807" rIns="91614" bIns="4580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1393" y="8830467"/>
            <a:ext cx="3037416" cy="464343"/>
          </a:xfrm>
          <a:prstGeom prst="rect">
            <a:avLst/>
          </a:prstGeom>
        </p:spPr>
        <p:txBody>
          <a:bodyPr vert="horz" lIns="91614" tIns="45807" rIns="91614" bIns="45807" rtlCol="0" anchor="b"/>
          <a:lstStyle>
            <a:lvl1pPr algn="r">
              <a:defRPr sz="1200"/>
            </a:lvl1pPr>
          </a:lstStyle>
          <a:p>
            <a:fld id="{52E0C1CA-FEB8-408F-9B97-5C8DFB1E41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95825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BC276A-0E28-483B-9985-8FF67719B13F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1BA8C5-C344-4F9D-AFA8-AC6A14756BA3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Presenters Name – Myriad Pro, Bold, 20pt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4267200"/>
            <a:ext cx="64008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z="1800" dirty="0" smtClean="0"/>
              <a:t>Title of Presenter –Myriad Pro, 18pt</a:t>
            </a:r>
          </a:p>
          <a:p>
            <a:pPr lvl="0"/>
            <a:endParaRPr lang="en-US" sz="1800" dirty="0" smtClean="0"/>
          </a:p>
          <a:p>
            <a:pPr lvl="0"/>
            <a:r>
              <a:rPr lang="en-US" sz="1800" dirty="0" smtClean="0"/>
              <a:t>Title of Event</a:t>
            </a:r>
          </a:p>
          <a:p>
            <a:pPr lvl="0"/>
            <a:r>
              <a:rPr lang="en-US" sz="1800" dirty="0" smtClean="0"/>
              <a:t>Date of Event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981200"/>
            <a:ext cx="82296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8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 smtClean="0"/>
              <a:t>Title of Presentation – Myriad Pro</a:t>
            </a:r>
            <a:br>
              <a:rPr lang="en-US" dirty="0" smtClean="0"/>
            </a:br>
            <a:r>
              <a:rPr lang="en-US" dirty="0" smtClean="0"/>
              <a:t> Bold, Shadow 28pt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1828800" y="6263640"/>
            <a:ext cx="5105400" cy="18288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Office of the Director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1828800" y="6464808"/>
            <a:ext cx="5105400" cy="22860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Place Office Title Here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688910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 smtClean="0"/>
              <a:t>Headline – Myriad Pro, Bold, Shadow, 28pt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bg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bg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First level – Myriad Pro, Bold, 24pt</a:t>
            </a:r>
          </a:p>
          <a:p>
            <a:pPr lvl="1"/>
            <a:r>
              <a:rPr lang="en-US" dirty="0" smtClean="0"/>
              <a:t>Second level – Myriad Pro, 20pt</a:t>
            </a:r>
          </a:p>
          <a:p>
            <a:pPr lvl="2"/>
            <a:r>
              <a:rPr lang="en-US" dirty="0" smtClean="0"/>
              <a:t>Third level – Myriad Pro, 18pt	</a:t>
            </a:r>
          </a:p>
          <a:p>
            <a:pPr lvl="3"/>
            <a:r>
              <a:rPr lang="en-US" dirty="0" smtClean="0"/>
              <a:t>Fourth level – Myriad Pro, 18pt</a:t>
            </a:r>
          </a:p>
          <a:p>
            <a:pPr lvl="4"/>
            <a:r>
              <a:rPr lang="en-US" dirty="0" smtClean="0"/>
              <a:t>Fifth level – Myriad Pro, 18pt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*Citations and references – Myriad Pro, 11pt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Slide (for content heavy tables and charts)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 smtClean="0"/>
              <a:t>Headline – Myriad Pro, Bold, Shadow, 28pt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bg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bg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First level – Myriad Pro, Bold, 24pt</a:t>
            </a:r>
          </a:p>
          <a:p>
            <a:pPr lvl="1"/>
            <a:r>
              <a:rPr lang="en-US" dirty="0" smtClean="0"/>
              <a:t>Second level – Myriad Pro, 20pt</a:t>
            </a:r>
          </a:p>
          <a:p>
            <a:pPr lvl="2"/>
            <a:r>
              <a:rPr lang="en-US" dirty="0" smtClean="0"/>
              <a:t>Third level – Myriad Pro, 18pt	</a:t>
            </a:r>
          </a:p>
          <a:p>
            <a:pPr lvl="3"/>
            <a:r>
              <a:rPr lang="en-US" dirty="0" smtClean="0"/>
              <a:t>Fourth level – Myriad Pro, 18pt</a:t>
            </a:r>
          </a:p>
          <a:p>
            <a:pPr lvl="4"/>
            <a:r>
              <a:rPr lang="en-US" dirty="0" smtClean="0"/>
              <a:t>Fifth level – Myriad Pro, 18pt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*Citations and references – Myriad Pro, 11pt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ad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Presenters Name – Myriad Pro, Bold, 20pt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4267200"/>
            <a:ext cx="64008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z="1800" dirty="0" smtClean="0"/>
              <a:t>Title of Presenter –Myriad Pro, 18pt</a:t>
            </a:r>
          </a:p>
          <a:p>
            <a:pPr lvl="0"/>
            <a:endParaRPr lang="en-US" sz="1800" dirty="0" smtClean="0"/>
          </a:p>
          <a:p>
            <a:pPr lvl="0"/>
            <a:r>
              <a:rPr lang="en-US" sz="1800" dirty="0" smtClean="0"/>
              <a:t>Title of Event</a:t>
            </a:r>
          </a:p>
          <a:p>
            <a:pPr lvl="0"/>
            <a:r>
              <a:rPr lang="en-US" sz="1800" dirty="0" smtClean="0"/>
              <a:t>Date of Event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981200"/>
            <a:ext cx="82296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8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 smtClean="0"/>
              <a:t>Title of Presentation – Myriad Pro</a:t>
            </a:r>
            <a:br>
              <a:rPr lang="en-US" dirty="0" smtClean="0"/>
            </a:br>
            <a:r>
              <a:rPr lang="en-US" dirty="0" smtClean="0"/>
              <a:t> Bold, Shadow 28pt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ntent Bad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 smtClean="0"/>
              <a:t>Headline – Myriad Pro, Bold, Shadow, 28pt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bg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bg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First level – Myriad Pro, Bold, 24pt</a:t>
            </a:r>
          </a:p>
          <a:p>
            <a:pPr lvl="1"/>
            <a:r>
              <a:rPr lang="en-US" dirty="0" smtClean="0"/>
              <a:t>Second level – Myriad Pro, 20pt</a:t>
            </a:r>
          </a:p>
          <a:p>
            <a:pPr lvl="2"/>
            <a:r>
              <a:rPr lang="en-US" dirty="0" smtClean="0"/>
              <a:t>Third level – Myriad Pro, 18pt	</a:t>
            </a:r>
          </a:p>
          <a:p>
            <a:pPr lvl="3"/>
            <a:r>
              <a:rPr lang="en-US" dirty="0" smtClean="0"/>
              <a:t>Fourth level – Myriad Pro, 18pt</a:t>
            </a:r>
          </a:p>
          <a:p>
            <a:pPr lvl="4"/>
            <a:r>
              <a:rPr lang="en-US" dirty="0" smtClean="0"/>
              <a:t>Fifth level – Myriad Pro, 18pt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905000" y="5791200"/>
            <a:ext cx="67818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*Citations and references – Myriad Pro, 11pt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lnSpc>
                <a:spcPts val="3800"/>
              </a:lnSpc>
              <a:defRPr sz="3600" b="1" cap="all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 smtClean="0"/>
              <a:t>Section Header</a:t>
            </a:r>
            <a:br>
              <a:rPr lang="en-US" dirty="0" smtClean="0"/>
            </a:br>
            <a:r>
              <a:rPr lang="en-US" dirty="0" smtClean="0"/>
              <a:t>Myriad Pro, bold, shadow, 36pt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2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Subhead – Myriad Pro, 20pt</a:t>
            </a:r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 smtClean="0"/>
              <a:t>Header – Myriad Pro, bold, shadow, 20pt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75050" y="273051"/>
            <a:ext cx="5111750" cy="5518150"/>
          </a:xfrm>
          <a:prstGeom prst="rect">
            <a:avLst/>
          </a:prstGeom>
        </p:spPr>
        <p:txBody>
          <a:bodyPr anchor="ctr" anchorCtr="0"/>
          <a:lstStyle>
            <a:lvl1pPr>
              <a:buClr>
                <a:schemeClr val="bg1"/>
              </a:buClr>
              <a:buSzPct val="70000"/>
              <a:buFont typeface="Wingdings" pitchFamily="2" charset="2"/>
              <a:buChar char="q"/>
              <a:defRPr sz="2400" b="1">
                <a:solidFill>
                  <a:schemeClr val="bg2"/>
                </a:solidFill>
              </a:defRPr>
            </a:lvl1pPr>
            <a:lvl2pPr>
              <a:buClr>
                <a:schemeClr val="bg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bg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First level – Myriad Pro, bold, 24pt</a:t>
            </a:r>
          </a:p>
          <a:p>
            <a:pPr lvl="1"/>
            <a:r>
              <a:rPr lang="en-US" dirty="0" smtClean="0"/>
              <a:t>Second level – Myriad Pro, 20pt</a:t>
            </a:r>
          </a:p>
          <a:p>
            <a:pPr lvl="2"/>
            <a:r>
              <a:rPr lang="en-US" dirty="0" smtClean="0"/>
              <a:t>Third level – Myriad Pro, 18pt	</a:t>
            </a:r>
          </a:p>
          <a:p>
            <a:pPr lvl="3"/>
            <a:r>
              <a:rPr lang="en-US" dirty="0" smtClean="0"/>
              <a:t>Fourth level – Myriad Pro, 18pt</a:t>
            </a:r>
          </a:p>
          <a:p>
            <a:pPr lvl="4"/>
            <a:r>
              <a:rPr lang="en-US" dirty="0" smtClean="0"/>
              <a:t>Fifth level – Myriad Pro, 18pt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1"/>
            <a:ext cx="3008313" cy="43560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Paragraph of type</a:t>
            </a:r>
          </a:p>
          <a:p>
            <a:pPr lvl="0"/>
            <a:r>
              <a:rPr lang="en-US" dirty="0" smtClean="0"/>
              <a:t>Myriad Pro, 14pt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*Citations and references – Myriad Pro, 11pt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 smtClean="0"/>
              <a:t>Photo Title – Myriad Pro, Bold, Shadow, 20pt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ln w="25400">
            <a:solidFill>
              <a:schemeClr val="bg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  <a:effectLst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Caption or credits for photo – Myriad Pro, 14pt</a:t>
            </a:r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1981200"/>
            <a:ext cx="6400800" cy="2057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Closing– Myriad Pro, Bold, 28pt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1371600" y="4343400"/>
            <a:ext cx="6400800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300" b="1" dirty="0" smtClean="0">
                <a:solidFill>
                  <a:schemeClr val="tx2"/>
                </a:solidFill>
              </a:rPr>
              <a:t>For more information please contact Centers for Disease Control and Prevention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1371600" y="4706034"/>
            <a:ext cx="5943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200" dirty="0" smtClean="0">
                <a:solidFill>
                  <a:schemeClr val="tx2"/>
                </a:solidFill>
              </a:rPr>
              <a:t>1600 Clifton Road NE, Atlanta, GA 30333</a:t>
            </a:r>
          </a:p>
          <a:p>
            <a:pPr lvl="0"/>
            <a:r>
              <a:rPr lang="en-US" sz="1200" dirty="0" smtClean="0">
                <a:solidFill>
                  <a:schemeClr val="tx2"/>
                </a:solidFill>
              </a:rPr>
              <a:t>Telephone, 1-800-CDC-INFO (232-4636)/TTY: 1-888-232-6348</a:t>
            </a:r>
          </a:p>
          <a:p>
            <a:pPr lvl="0"/>
            <a:r>
              <a:rPr lang="en-US" sz="1200" dirty="0" smtClean="0">
                <a:solidFill>
                  <a:schemeClr val="tx2"/>
                </a:solidFill>
              </a:rPr>
              <a:t>E-mail: cdcinfo@cdc.gov 	Web: www.cdc.gov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1828800" y="6263640"/>
            <a:ext cx="5105400" cy="18288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Office of the Director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28800" y="6464808"/>
            <a:ext cx="5105400" cy="22860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Place Office Title Here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1371600" y="5421868"/>
            <a:ext cx="5943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900" dirty="0" smtClean="0">
                <a:solidFill>
                  <a:schemeClr val="tx2"/>
                </a:solidFill>
              </a:rPr>
              <a:t>The findings</a:t>
            </a:r>
            <a:r>
              <a:rPr lang="en-US" sz="900" baseline="0" dirty="0" smtClean="0">
                <a:solidFill>
                  <a:schemeClr val="tx2"/>
                </a:solidFill>
              </a:rPr>
              <a:t> and conclusions in this report are those of the authors and do not necessarily represent the official position of the Centers for Disease Control and Prevention.</a:t>
            </a:r>
            <a:endParaRPr lang="en-US" sz="900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97" r:id="rId3"/>
    <p:sldLayoutId id="2147483693" r:id="rId4"/>
    <p:sldLayoutId id="2147483694" r:id="rId5"/>
    <p:sldLayoutId id="2147483686" r:id="rId6"/>
    <p:sldLayoutId id="2147483688" r:id="rId7"/>
    <p:sldLayoutId id="2147483689" r:id="rId8"/>
    <p:sldLayoutId id="2147483690" r:id="rId9"/>
    <p:sldLayoutId id="2147483698" r:id="rId10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intranet.cdc.gov/leadership/LGBoards/elb/profile/elbProfile/gerberding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intra-apps.cdc.gov/od/otper/images/COTPER-Organizational_Chart.pdf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chip.med.nyu.edu/course/view.php?id=28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hyperlink" Target="http://www.ncbi.nlm.nih.gov/entrez/query.fcgi?db=pubmed&amp;cmd=Retrieve&amp;dopt=Abstract&amp;list_uids=9368313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remm.nlm.gov/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2819400"/>
          </a:xfrm>
        </p:spPr>
        <p:txBody>
          <a:bodyPr/>
          <a:lstStyle/>
          <a:p>
            <a:pPr marL="315913" indent="-315913" defTabSz="841375">
              <a:lnSpc>
                <a:spcPct val="200000"/>
              </a:lnSpc>
            </a:pPr>
            <a:r>
              <a:rPr lang="en-US" dirty="0" smtClean="0"/>
              <a:t>Things You Should Know About Radiation Exposure...But Were Afraid to Ask</a:t>
            </a:r>
            <a:r>
              <a:rPr lang="en-US" dirty="0" smtClean="0">
                <a:solidFill>
                  <a:srgbClr val="FFFF66"/>
                </a:solidFill>
              </a:rPr>
              <a:t/>
            </a:r>
            <a:br>
              <a:rPr lang="en-US" dirty="0" smtClean="0">
                <a:solidFill>
                  <a:srgbClr val="FFFF66"/>
                </a:solidFill>
              </a:rPr>
            </a:b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Centers for Disease Control and Prevention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Office of Public Health Preparedness and Response</a:t>
            </a:r>
          </a:p>
          <a:p>
            <a:endParaRPr lang="en-US" dirty="0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4479925" y="32004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kumimoji="1" lang="en-US" b="0">
              <a:hlinkClick r:id="rId3"/>
            </a:endParaRP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4479925" y="32004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kumimoji="1" lang="en-US" b="0">
              <a:hlinkClick r:id="rId4"/>
            </a:endParaRP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4479925" y="32004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kumimoji="1" lang="en-US" b="0">
              <a:hlinkClick r:id="rId4"/>
            </a:endParaRPr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1066800" y="4800600"/>
            <a:ext cx="6400800" cy="1066800"/>
          </a:xfrm>
          <a:prstGeom prst="rect">
            <a:avLst/>
          </a:prstGeom>
        </p:spPr>
        <p:txBody>
          <a:bodyPr/>
          <a:lstStyle>
            <a:lvl1pPr marL="342900" indent="-342900" algn="ctr" defTabSz="914400" rtl="0" eaLnBrk="1" latinLnBrk="0" hangingPunct="1">
              <a:lnSpc>
                <a:spcPts val="2000"/>
              </a:lnSpc>
              <a:spcBef>
                <a:spcPct val="20000"/>
              </a:spcBef>
              <a:buFont typeface="Arial" pitchFamily="34" charset="0"/>
              <a:buNone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ct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ct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ctr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smtClean="0"/>
              <a:t>Jeffrey B. Nemhauser, MD</a:t>
            </a:r>
          </a:p>
          <a:p>
            <a:r>
              <a:rPr lang="en-US" dirty="0" smtClean="0"/>
              <a:t>Deputy Associate Director for Science</a:t>
            </a:r>
          </a:p>
          <a:p>
            <a:r>
              <a:rPr lang="en-US" dirty="0" smtClean="0"/>
              <a:t>Office of Public Health Preparedness and Response</a:t>
            </a:r>
          </a:p>
          <a:p>
            <a:r>
              <a:rPr lang="en-US" dirty="0" smtClean="0"/>
              <a:t>August 27, 2012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</a:t>
            </a:r>
            <a:r>
              <a:rPr lang="en-US" dirty="0"/>
              <a:t>Physics and Biology </a:t>
            </a:r>
            <a:r>
              <a:rPr lang="en-US" dirty="0" smtClean="0"/>
              <a:t>Collide</a:t>
            </a:r>
            <a:endParaRPr lang="en-US" dirty="0"/>
          </a:p>
        </p:txBody>
      </p:sp>
      <p:sp>
        <p:nvSpPr>
          <p:cNvPr id="7" name="Content Placeholder 4"/>
          <p:cNvSpPr>
            <a:spLocks noGrp="1"/>
          </p:cNvSpPr>
          <p:nvPr>
            <p:ph idx="1"/>
          </p:nvPr>
        </p:nvSpPr>
        <p:spPr>
          <a:xfrm>
            <a:off x="457200" y="1600201"/>
            <a:ext cx="7772400" cy="4191000"/>
          </a:xfrm>
        </p:spPr>
        <p:txBody>
          <a:bodyPr/>
          <a:lstStyle/>
          <a:p>
            <a:pPr>
              <a:lnSpc>
                <a:spcPts val="4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i="1" dirty="0"/>
              <a:t>rad</a:t>
            </a:r>
            <a:r>
              <a:rPr lang="en-US" dirty="0"/>
              <a:t>: </a:t>
            </a:r>
            <a:r>
              <a:rPr lang="en-US" i="1" dirty="0"/>
              <a:t>r</a:t>
            </a:r>
            <a:r>
              <a:rPr lang="en-US" dirty="0"/>
              <a:t>adiation </a:t>
            </a:r>
            <a:r>
              <a:rPr lang="en-US" i="1" dirty="0"/>
              <a:t>a</a:t>
            </a:r>
            <a:r>
              <a:rPr lang="en-US" dirty="0"/>
              <a:t>bsorbed </a:t>
            </a:r>
            <a:r>
              <a:rPr lang="en-US" i="1" dirty="0"/>
              <a:t>d</a:t>
            </a:r>
            <a:r>
              <a:rPr lang="en-US" dirty="0"/>
              <a:t>ose</a:t>
            </a:r>
          </a:p>
          <a:p>
            <a:pPr lvl="1">
              <a:lnSpc>
                <a:spcPts val="4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Amount of energy absorbed by a given mass of tissue (ergs/gram)</a:t>
            </a:r>
          </a:p>
          <a:p>
            <a:pPr>
              <a:lnSpc>
                <a:spcPts val="4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i="1" dirty="0"/>
              <a:t>rem</a:t>
            </a:r>
            <a:r>
              <a:rPr lang="en-US" dirty="0"/>
              <a:t>: </a:t>
            </a:r>
            <a:r>
              <a:rPr lang="en-US" i="1" dirty="0"/>
              <a:t>r</a:t>
            </a:r>
            <a:r>
              <a:rPr lang="en-US" dirty="0"/>
              <a:t>oentgen </a:t>
            </a:r>
            <a:r>
              <a:rPr lang="en-US" i="1" dirty="0"/>
              <a:t>e</a:t>
            </a:r>
            <a:r>
              <a:rPr lang="en-US" dirty="0"/>
              <a:t>quivalent in </a:t>
            </a:r>
            <a:r>
              <a:rPr lang="en-US" i="1" dirty="0"/>
              <a:t>m</a:t>
            </a:r>
            <a:r>
              <a:rPr lang="en-US" dirty="0"/>
              <a:t>an</a:t>
            </a:r>
          </a:p>
          <a:p>
            <a:pPr lvl="1">
              <a:lnSpc>
                <a:spcPts val="4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Takes into account the biological effect of various types of radiation</a:t>
            </a:r>
          </a:p>
        </p:txBody>
      </p:sp>
    </p:spTree>
    <p:extLst>
      <p:ext uri="{BB962C8B-B14F-4D97-AF65-F5344CB8AC3E}">
        <p14:creationId xmlns:p14="http://schemas.microsoft.com/office/powerpoint/2010/main" xmlns="" val="40918857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</a:t>
            </a:r>
            <a:r>
              <a:rPr lang="en-US" dirty="0"/>
              <a:t>Physics and Biology </a:t>
            </a:r>
            <a:r>
              <a:rPr lang="en-US" dirty="0" smtClean="0"/>
              <a:t>Collide</a:t>
            </a:r>
            <a:endParaRPr lang="en-US" dirty="0"/>
          </a:p>
        </p:txBody>
      </p:sp>
      <p:sp>
        <p:nvSpPr>
          <p:cNvPr id="7" name="Content Placeholder 4"/>
          <p:cNvSpPr>
            <a:spLocks noGrp="1"/>
          </p:cNvSpPr>
          <p:nvPr>
            <p:ph idx="1"/>
          </p:nvPr>
        </p:nvSpPr>
        <p:spPr>
          <a:xfrm>
            <a:off x="457200" y="1600201"/>
            <a:ext cx="7772400" cy="4191000"/>
          </a:xfrm>
        </p:spPr>
        <p:txBody>
          <a:bodyPr/>
          <a:lstStyle/>
          <a:p>
            <a:pPr>
              <a:lnSpc>
                <a:spcPts val="53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rem = rad x RBE*</a:t>
            </a:r>
          </a:p>
          <a:p>
            <a:pPr lvl="1">
              <a:lnSpc>
                <a:spcPts val="53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Relative Biological Effectiveness</a:t>
            </a:r>
          </a:p>
          <a:p>
            <a:pPr lvl="1">
              <a:lnSpc>
                <a:spcPts val="53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RBE </a:t>
            </a:r>
            <a:r>
              <a:rPr lang="en-US" dirty="0" smtClean="0"/>
              <a:t>≈ </a:t>
            </a:r>
            <a:r>
              <a:rPr lang="en-US" dirty="0"/>
              <a:t>1.0 for </a:t>
            </a:r>
            <a:r>
              <a:rPr lang="el-GR" dirty="0">
                <a:cs typeface="Times New Roman" pitchFamily="18" charset="0"/>
              </a:rPr>
              <a:t>β</a:t>
            </a:r>
            <a:r>
              <a:rPr lang="en-US" dirty="0">
                <a:cs typeface="Times New Roman" pitchFamily="18" charset="0"/>
              </a:rPr>
              <a:t>, </a:t>
            </a:r>
            <a:r>
              <a:rPr lang="el-GR" dirty="0">
                <a:cs typeface="Times New Roman" pitchFamily="18" charset="0"/>
              </a:rPr>
              <a:t>γ</a:t>
            </a:r>
            <a:r>
              <a:rPr lang="en-US" dirty="0">
                <a:cs typeface="Times New Roman" pitchFamily="18" charset="0"/>
              </a:rPr>
              <a:t>, and x-radiation</a:t>
            </a:r>
          </a:p>
          <a:p>
            <a:pPr lvl="1">
              <a:lnSpc>
                <a:spcPts val="53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RBE </a:t>
            </a:r>
            <a:r>
              <a:rPr lang="en-US" dirty="0" smtClean="0"/>
              <a:t>≈ </a:t>
            </a:r>
            <a:r>
              <a:rPr lang="en-US" dirty="0"/>
              <a:t>2.0 for neutrons</a:t>
            </a:r>
          </a:p>
          <a:p>
            <a:pPr lvl="1">
              <a:lnSpc>
                <a:spcPts val="53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RBE </a:t>
            </a:r>
            <a:r>
              <a:rPr lang="en-US" dirty="0" smtClean="0"/>
              <a:t>≈ </a:t>
            </a:r>
            <a:r>
              <a:rPr lang="en-US" dirty="0"/>
              <a:t>20 for alpha particles</a:t>
            </a:r>
          </a:p>
        </p:txBody>
      </p:sp>
    </p:spTree>
    <p:extLst>
      <p:ext uri="{BB962C8B-B14F-4D97-AF65-F5344CB8AC3E}">
        <p14:creationId xmlns:p14="http://schemas.microsoft.com/office/powerpoint/2010/main" xmlns="" val="19967199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Law of </a:t>
            </a:r>
            <a:r>
              <a:rPr lang="en-US" dirty="0" err="1" smtClean="0"/>
              <a:t>Bergonié</a:t>
            </a:r>
            <a:r>
              <a:rPr lang="en-US" dirty="0" smtClean="0"/>
              <a:t> and </a:t>
            </a:r>
            <a:r>
              <a:rPr lang="en-US" dirty="0" err="1" smtClean="0"/>
              <a:t>Tribondeau</a:t>
            </a:r>
            <a:r>
              <a:rPr lang="en-US" dirty="0" smtClean="0"/>
              <a:t> (1906)</a:t>
            </a:r>
            <a:endParaRPr lang="en-US" dirty="0"/>
          </a:p>
        </p:txBody>
      </p:sp>
      <p:sp>
        <p:nvSpPr>
          <p:cNvPr id="7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ts val="3300"/>
              </a:lnSpc>
            </a:pPr>
            <a:r>
              <a:rPr lang="en-US" dirty="0" smtClean="0"/>
              <a:t>Actively proliferating cells are the most sensitive to the effects of radiation</a:t>
            </a:r>
          </a:p>
          <a:p>
            <a:pPr>
              <a:lnSpc>
                <a:spcPts val="3300"/>
              </a:lnSpc>
            </a:pPr>
            <a:r>
              <a:rPr lang="en-US" dirty="0" smtClean="0"/>
              <a:t>The degree of differentiation of cells is inversely related to their </a:t>
            </a:r>
            <a:r>
              <a:rPr lang="en-US" dirty="0" err="1" smtClean="0"/>
              <a:t>radiosensitivity</a:t>
            </a:r>
            <a:endParaRPr lang="en-US" dirty="0" smtClean="0"/>
          </a:p>
          <a:p>
            <a:pPr>
              <a:lnSpc>
                <a:spcPts val="3300"/>
              </a:lnSpc>
            </a:pPr>
            <a:r>
              <a:rPr lang="en-US" dirty="0" err="1" smtClean="0"/>
              <a:t>Radiosensitivity</a:t>
            </a:r>
            <a:r>
              <a:rPr lang="en-US" dirty="0" smtClean="0"/>
              <a:t> of cells is proportional to the duration of mitotic and developmental activity they must pass through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543115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Cellular </a:t>
            </a:r>
            <a:r>
              <a:rPr lang="en-US" dirty="0" err="1" smtClean="0"/>
              <a:t>Radiosensitivity</a:t>
            </a:r>
            <a:endParaRPr lang="en-US" dirty="0"/>
          </a:p>
        </p:txBody>
      </p:sp>
      <p:sp>
        <p:nvSpPr>
          <p:cNvPr id="7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ts val="3300"/>
              </a:lnSpc>
            </a:pPr>
            <a:r>
              <a:rPr lang="en-US" dirty="0" smtClean="0"/>
              <a:t>Most</a:t>
            </a:r>
          </a:p>
          <a:p>
            <a:pPr lvl="1">
              <a:lnSpc>
                <a:spcPts val="3300"/>
              </a:lnSpc>
            </a:pPr>
            <a:r>
              <a:rPr lang="en-US" dirty="0" smtClean="0"/>
              <a:t>Lymphocytes</a:t>
            </a:r>
          </a:p>
          <a:p>
            <a:pPr lvl="1">
              <a:lnSpc>
                <a:spcPts val="3300"/>
              </a:lnSpc>
            </a:pPr>
            <a:r>
              <a:rPr lang="en-US" dirty="0" smtClean="0"/>
              <a:t>Immature hematopoietic cells</a:t>
            </a:r>
          </a:p>
          <a:p>
            <a:pPr lvl="1">
              <a:lnSpc>
                <a:spcPts val="3300"/>
              </a:lnSpc>
            </a:pPr>
            <a:r>
              <a:rPr lang="en-US" dirty="0" smtClean="0"/>
              <a:t>Intestinal epithelium</a:t>
            </a:r>
          </a:p>
          <a:p>
            <a:pPr lvl="1">
              <a:lnSpc>
                <a:spcPts val="3300"/>
              </a:lnSpc>
            </a:pPr>
            <a:r>
              <a:rPr lang="en-US" dirty="0" err="1" smtClean="0"/>
              <a:t>Spermatogonia</a:t>
            </a:r>
            <a:r>
              <a:rPr lang="en-US" dirty="0"/>
              <a:t> </a:t>
            </a:r>
            <a:r>
              <a:rPr lang="en-US" dirty="0" smtClean="0"/>
              <a:t>&amp; </a:t>
            </a:r>
            <a:r>
              <a:rPr lang="en-US" dirty="0"/>
              <a:t>o</a:t>
            </a:r>
            <a:r>
              <a:rPr lang="en-US" dirty="0" smtClean="0"/>
              <a:t>varian follicular cells</a:t>
            </a:r>
          </a:p>
          <a:p>
            <a:pPr>
              <a:lnSpc>
                <a:spcPts val="3300"/>
              </a:lnSpc>
            </a:pPr>
            <a:r>
              <a:rPr lang="en-US" dirty="0" smtClean="0"/>
              <a:t>Least</a:t>
            </a:r>
          </a:p>
          <a:p>
            <a:pPr lvl="1">
              <a:lnSpc>
                <a:spcPts val="3300"/>
              </a:lnSpc>
            </a:pPr>
            <a:r>
              <a:rPr lang="en-US" dirty="0" smtClean="0"/>
              <a:t>Mature red cells</a:t>
            </a:r>
          </a:p>
          <a:p>
            <a:pPr lvl="1">
              <a:lnSpc>
                <a:spcPts val="3300"/>
              </a:lnSpc>
            </a:pPr>
            <a:r>
              <a:rPr lang="en-US" dirty="0" smtClean="0"/>
              <a:t>Muscle cells</a:t>
            </a:r>
          </a:p>
          <a:p>
            <a:pPr lvl="1">
              <a:lnSpc>
                <a:spcPts val="3300"/>
              </a:lnSpc>
            </a:pPr>
            <a:r>
              <a:rPr lang="en-US" dirty="0" smtClean="0"/>
              <a:t>Mature connective tissue,  bone, cartilage</a:t>
            </a:r>
          </a:p>
          <a:p>
            <a:pPr lvl="1">
              <a:lnSpc>
                <a:spcPts val="3300"/>
              </a:lnSpc>
            </a:pPr>
            <a:r>
              <a:rPr lang="en-US" dirty="0" smtClean="0"/>
              <a:t>Ganglion cells</a:t>
            </a:r>
          </a:p>
          <a:p>
            <a:pPr>
              <a:lnSpc>
                <a:spcPts val="33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979915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Acute Radiation Syndrome (ARS)</a:t>
            </a:r>
            <a:endParaRPr lang="en-US" dirty="0"/>
          </a:p>
        </p:txBody>
      </p:sp>
      <p:sp>
        <p:nvSpPr>
          <p:cNvPr id="7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spcBef>
                <a:spcPts val="306"/>
              </a:spcBef>
              <a:spcAft>
                <a:spcPts val="306"/>
              </a:spcAft>
            </a:pPr>
            <a:r>
              <a:rPr lang="en-US" dirty="0"/>
              <a:t>Radiation dose must be high</a:t>
            </a:r>
          </a:p>
          <a:p>
            <a:pPr>
              <a:lnSpc>
                <a:spcPct val="150000"/>
              </a:lnSpc>
              <a:spcBef>
                <a:spcPts val="306"/>
              </a:spcBef>
              <a:spcAft>
                <a:spcPts val="306"/>
              </a:spcAft>
            </a:pPr>
            <a:r>
              <a:rPr lang="en-US" dirty="0"/>
              <a:t>Radiation must be penetrating (i.e., able to reach internal organs)</a:t>
            </a:r>
          </a:p>
          <a:p>
            <a:pPr>
              <a:lnSpc>
                <a:spcPct val="150000"/>
              </a:lnSpc>
              <a:spcBef>
                <a:spcPts val="306"/>
              </a:spcBef>
              <a:spcAft>
                <a:spcPts val="306"/>
              </a:spcAft>
            </a:pPr>
            <a:r>
              <a:rPr lang="en-US" dirty="0"/>
              <a:t>Radiation must be delivered over a short period of time (usually minutes)</a:t>
            </a:r>
          </a:p>
          <a:p>
            <a:pPr>
              <a:lnSpc>
                <a:spcPct val="150000"/>
              </a:lnSpc>
              <a:spcBef>
                <a:spcPts val="306"/>
              </a:spcBef>
              <a:spcAft>
                <a:spcPts val="306"/>
              </a:spcAft>
            </a:pPr>
            <a:r>
              <a:rPr lang="en-US" dirty="0"/>
              <a:t>Exposure area: whole body or significant partial </a:t>
            </a:r>
            <a:r>
              <a:rPr lang="en-US" dirty="0" smtClean="0"/>
              <a:t>body</a:t>
            </a:r>
          </a:p>
          <a:p>
            <a:pPr>
              <a:lnSpc>
                <a:spcPct val="150000"/>
              </a:lnSpc>
              <a:spcBef>
                <a:spcPts val="306"/>
              </a:spcBef>
              <a:spcAft>
                <a:spcPts val="306"/>
              </a:spcAft>
            </a:pPr>
            <a:r>
              <a:rPr lang="en-US" dirty="0" smtClean="0"/>
              <a:t>Most dire </a:t>
            </a:r>
            <a:r>
              <a:rPr lang="en-US" i="1" dirty="0" smtClean="0"/>
              <a:t>acute</a:t>
            </a:r>
            <a:r>
              <a:rPr lang="en-US" dirty="0" smtClean="0"/>
              <a:t> outcome of whole body, high dose, radiation exposure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427204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Four Stages of ARS</a:t>
            </a:r>
            <a:endParaRPr lang="en-US" dirty="0"/>
          </a:p>
        </p:txBody>
      </p:sp>
      <p:sp>
        <p:nvSpPr>
          <p:cNvPr id="7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ts val="3000"/>
              </a:lnSpc>
              <a:spcBef>
                <a:spcPts val="600"/>
              </a:spcBef>
            </a:pPr>
            <a:r>
              <a:rPr lang="en-US" dirty="0" err="1" smtClean="0"/>
              <a:t>Prodrome</a:t>
            </a:r>
            <a:endParaRPr lang="en-US" dirty="0"/>
          </a:p>
          <a:p>
            <a:pPr lvl="1">
              <a:lnSpc>
                <a:spcPts val="3000"/>
              </a:lnSpc>
              <a:spcBef>
                <a:spcPts val="600"/>
              </a:spcBef>
            </a:pPr>
            <a:r>
              <a:rPr lang="en-US" dirty="0" smtClean="0"/>
              <a:t>Begins </a:t>
            </a:r>
            <a:r>
              <a:rPr lang="en-US" dirty="0"/>
              <a:t>after </a:t>
            </a:r>
            <a:r>
              <a:rPr lang="en-US" dirty="0" smtClean="0"/>
              <a:t>exposure</a:t>
            </a:r>
          </a:p>
          <a:p>
            <a:pPr lvl="1">
              <a:lnSpc>
                <a:spcPts val="3000"/>
              </a:lnSpc>
              <a:spcBef>
                <a:spcPts val="600"/>
              </a:spcBef>
            </a:pPr>
            <a:r>
              <a:rPr lang="en-US" dirty="0" smtClean="0"/>
              <a:t>Lasts </a:t>
            </a:r>
            <a:r>
              <a:rPr lang="en-US" dirty="0"/>
              <a:t>24–48 </a:t>
            </a:r>
            <a:r>
              <a:rPr lang="en-US" dirty="0" smtClean="0"/>
              <a:t>hours</a:t>
            </a:r>
          </a:p>
          <a:p>
            <a:pPr lvl="1">
              <a:lnSpc>
                <a:spcPts val="3000"/>
              </a:lnSpc>
              <a:spcBef>
                <a:spcPts val="600"/>
              </a:spcBef>
            </a:pPr>
            <a:r>
              <a:rPr lang="en-US" dirty="0" smtClean="0"/>
              <a:t>More </a:t>
            </a:r>
            <a:r>
              <a:rPr lang="en-US" dirty="0"/>
              <a:t>rapid symptom onset implies greater </a:t>
            </a:r>
            <a:r>
              <a:rPr lang="en-US" dirty="0" smtClean="0"/>
              <a:t>absorbed dose</a:t>
            </a:r>
          </a:p>
          <a:p>
            <a:pPr lvl="1">
              <a:lnSpc>
                <a:spcPts val="3000"/>
              </a:lnSpc>
              <a:spcBef>
                <a:spcPts val="600"/>
              </a:spcBef>
            </a:pPr>
            <a:r>
              <a:rPr lang="en-US" dirty="0" smtClean="0"/>
              <a:t>Onset </a:t>
            </a:r>
            <a:r>
              <a:rPr lang="en-US" dirty="0"/>
              <a:t>of prodromal adverse health effects occurs more rapidly with more severe ARS than with more mild </a:t>
            </a:r>
            <a:r>
              <a:rPr lang="en-US" dirty="0" smtClean="0"/>
              <a:t>ARS</a:t>
            </a:r>
          </a:p>
          <a:p>
            <a:pPr>
              <a:lnSpc>
                <a:spcPts val="3000"/>
              </a:lnSpc>
              <a:spcBef>
                <a:spcPts val="600"/>
              </a:spcBef>
            </a:pPr>
            <a:r>
              <a:rPr lang="en-US" dirty="0" smtClean="0"/>
              <a:t>Latency Period (quiescent phase)</a:t>
            </a:r>
          </a:p>
          <a:p>
            <a:pPr lvl="1">
              <a:lnSpc>
                <a:spcPts val="3000"/>
              </a:lnSpc>
              <a:spcBef>
                <a:spcPts val="600"/>
              </a:spcBef>
            </a:pPr>
            <a:r>
              <a:rPr lang="en-US" dirty="0" smtClean="0"/>
              <a:t>Variable length depending on absorbed dose</a:t>
            </a:r>
          </a:p>
          <a:p>
            <a:pPr>
              <a:lnSpc>
                <a:spcPts val="3000"/>
              </a:lnSpc>
              <a:spcBef>
                <a:spcPts val="600"/>
              </a:spcBef>
            </a:pPr>
            <a:r>
              <a:rPr lang="en-US" dirty="0" smtClean="0"/>
              <a:t>Manifest Illness</a:t>
            </a:r>
          </a:p>
          <a:p>
            <a:pPr>
              <a:lnSpc>
                <a:spcPts val="3000"/>
              </a:lnSpc>
              <a:spcBef>
                <a:spcPts val="600"/>
              </a:spcBef>
            </a:pPr>
            <a:r>
              <a:rPr lang="en-US" dirty="0" smtClean="0"/>
              <a:t>Recovery or Death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949026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ARS </a:t>
            </a:r>
            <a:r>
              <a:rPr lang="en-US" dirty="0" err="1" smtClean="0"/>
              <a:t>Prodrome</a:t>
            </a:r>
            <a:r>
              <a:rPr lang="en-US" dirty="0" smtClean="0"/>
              <a:t> – Signs and Symptoms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524000"/>
            <a:ext cx="4038600" cy="4525963"/>
          </a:xfrm>
        </p:spPr>
        <p:txBody>
          <a:bodyPr/>
          <a:lstStyle/>
          <a:p>
            <a:pPr>
              <a:lnSpc>
                <a:spcPts val="3100"/>
              </a:lnSpc>
              <a:spcBef>
                <a:spcPts val="300"/>
              </a:spcBef>
              <a:spcAft>
                <a:spcPts val="300"/>
              </a:spcAft>
              <a:buSzTx/>
            </a:pPr>
            <a:r>
              <a:rPr lang="en-US" sz="2000" dirty="0"/>
              <a:t>Nausea/vomiting</a:t>
            </a:r>
          </a:p>
          <a:p>
            <a:pPr lvl="1">
              <a:lnSpc>
                <a:spcPts val="3100"/>
              </a:lnSpc>
              <a:spcBef>
                <a:spcPts val="300"/>
              </a:spcBef>
              <a:spcAft>
                <a:spcPts val="300"/>
              </a:spcAft>
              <a:buSzTx/>
            </a:pPr>
            <a:r>
              <a:rPr lang="en-US" sz="1600" dirty="0"/>
              <a:t>Hallmark </a:t>
            </a:r>
            <a:r>
              <a:rPr lang="en-US" sz="1600" dirty="0" smtClean="0"/>
              <a:t>finding but not always present</a:t>
            </a:r>
            <a:endParaRPr lang="en-US" sz="1600" dirty="0"/>
          </a:p>
          <a:p>
            <a:pPr lvl="1">
              <a:lnSpc>
                <a:spcPts val="3100"/>
              </a:lnSpc>
              <a:spcBef>
                <a:spcPts val="300"/>
              </a:spcBef>
              <a:spcAft>
                <a:spcPts val="300"/>
              </a:spcAft>
              <a:buSzTx/>
            </a:pPr>
            <a:r>
              <a:rPr lang="en-US" sz="1600" dirty="0"/>
              <a:t>Time to vomiting </a:t>
            </a:r>
            <a:r>
              <a:rPr lang="en-US" sz="1600" i="1" dirty="0"/>
              <a:t>may</a:t>
            </a:r>
            <a:r>
              <a:rPr lang="en-US" sz="1600" dirty="0"/>
              <a:t> be used as rough estimate of exposure and ultimate outcome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800600" y="1524000"/>
            <a:ext cx="40386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bg1"/>
              </a:buClr>
              <a:buSzPct val="70000"/>
              <a:buFont typeface="Wingdings" pitchFamily="2" charset="2"/>
              <a:buChar char="q"/>
              <a:defRPr sz="2400" b="1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bg1"/>
              </a:buClr>
              <a:buSzPct val="100000"/>
              <a:buFont typeface="Wingdings" pitchFamily="2" charset="2"/>
              <a:buChar char="§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bg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bg1"/>
              </a:buClr>
              <a:buSzPct val="70000"/>
              <a:buFont typeface="Courier New" pitchFamily="49" charset="0"/>
              <a:buChar char="o"/>
              <a:defRPr sz="1800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bg1"/>
              </a:buClr>
              <a:buSzPct val="70000"/>
              <a:buFont typeface="Arial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100"/>
              </a:lnSpc>
              <a:spcBef>
                <a:spcPts val="300"/>
              </a:spcBef>
              <a:spcAft>
                <a:spcPts val="300"/>
              </a:spcAft>
              <a:buSzTx/>
            </a:pPr>
            <a:r>
              <a:rPr lang="en-US" sz="2000" dirty="0" smtClean="0"/>
              <a:t>Fever</a:t>
            </a:r>
          </a:p>
          <a:p>
            <a:pPr>
              <a:lnSpc>
                <a:spcPts val="3100"/>
              </a:lnSpc>
              <a:spcBef>
                <a:spcPts val="300"/>
              </a:spcBef>
              <a:spcAft>
                <a:spcPts val="300"/>
              </a:spcAft>
              <a:buSzTx/>
            </a:pPr>
            <a:r>
              <a:rPr lang="en-US" sz="2000" dirty="0" smtClean="0"/>
              <a:t>Fatigue</a:t>
            </a:r>
          </a:p>
          <a:p>
            <a:pPr>
              <a:lnSpc>
                <a:spcPts val="3100"/>
              </a:lnSpc>
              <a:spcBef>
                <a:spcPts val="300"/>
              </a:spcBef>
              <a:spcAft>
                <a:spcPts val="300"/>
              </a:spcAft>
              <a:buSzTx/>
            </a:pPr>
            <a:r>
              <a:rPr lang="en-US" sz="2000" dirty="0" smtClean="0"/>
              <a:t>Headache</a:t>
            </a:r>
          </a:p>
          <a:p>
            <a:pPr>
              <a:lnSpc>
                <a:spcPts val="3100"/>
              </a:lnSpc>
              <a:spcBef>
                <a:spcPts val="300"/>
              </a:spcBef>
              <a:spcAft>
                <a:spcPts val="300"/>
              </a:spcAft>
              <a:buSzTx/>
            </a:pPr>
            <a:r>
              <a:rPr lang="en-US" sz="2000" dirty="0" smtClean="0"/>
              <a:t>Salivary gland inflammation (</a:t>
            </a:r>
            <a:r>
              <a:rPr lang="en-US" sz="2000" dirty="0" err="1" smtClean="0"/>
              <a:t>hyperamylasemia</a:t>
            </a:r>
            <a:r>
              <a:rPr lang="en-US" sz="2000" dirty="0" smtClean="0"/>
              <a:t>)</a:t>
            </a:r>
          </a:p>
          <a:p>
            <a:pPr>
              <a:lnSpc>
                <a:spcPts val="3100"/>
              </a:lnSpc>
              <a:spcBef>
                <a:spcPts val="300"/>
              </a:spcBef>
              <a:spcAft>
                <a:spcPts val="300"/>
              </a:spcAft>
              <a:buSzTx/>
            </a:pPr>
            <a:r>
              <a:rPr lang="en-US" sz="2000" dirty="0" smtClean="0"/>
              <a:t>Diarrhea (indicator of poor prognosis)</a:t>
            </a:r>
          </a:p>
          <a:p>
            <a:pPr>
              <a:lnSpc>
                <a:spcPts val="3100"/>
              </a:lnSpc>
              <a:spcBef>
                <a:spcPts val="300"/>
              </a:spcBef>
              <a:spcAft>
                <a:spcPts val="300"/>
              </a:spcAft>
              <a:buSzTx/>
            </a:pPr>
            <a:r>
              <a:rPr lang="en-US" sz="2000" dirty="0" smtClean="0"/>
              <a:t>Skin erythema</a:t>
            </a:r>
            <a:endParaRPr lang="en-US" sz="2000" dirty="0"/>
          </a:p>
        </p:txBody>
      </p:sp>
      <p:pic>
        <p:nvPicPr>
          <p:cNvPr id="10" name="Picture 6" descr="nausea vomit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4343400"/>
            <a:ext cx="3120587" cy="2190412"/>
          </a:xfrm>
          <a:prstGeom prst="rect">
            <a:avLst/>
          </a:prstGeom>
          <a:noFill/>
        </p:spPr>
      </p:pic>
      <p:pic>
        <p:nvPicPr>
          <p:cNvPr id="11" name="Picture 7" descr="MCj0424214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5655" y="4459014"/>
            <a:ext cx="547688" cy="7588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5925657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ARS </a:t>
            </a:r>
            <a:r>
              <a:rPr lang="en-US" dirty="0" err="1"/>
              <a:t>Prodrome</a:t>
            </a:r>
            <a:r>
              <a:rPr lang="en-US" dirty="0"/>
              <a:t> – Signs and Symptoms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* </a:t>
            </a:r>
            <a:r>
              <a:rPr lang="en-US" dirty="0"/>
              <a:t>Nicholas </a:t>
            </a:r>
            <a:r>
              <a:rPr lang="en-US" dirty="0" err="1"/>
              <a:t>Dainiak</a:t>
            </a:r>
            <a:r>
              <a:rPr lang="en-US" dirty="0"/>
              <a:t>, </a:t>
            </a:r>
            <a:r>
              <a:rPr lang="en-US" dirty="0">
                <a:hlinkClick r:id="rId2"/>
              </a:rPr>
              <a:t>Course: Response to and Management of a Radiological Crisis</a:t>
            </a:r>
            <a:r>
              <a:rPr lang="en-US" dirty="0"/>
              <a:t>, Figure 2, New York School of Medicine </a:t>
            </a:r>
            <a:r>
              <a:rPr lang="en-US" dirty="0" smtClean="0"/>
              <a:t>Courses Online</a:t>
            </a:r>
            <a:r>
              <a:rPr lang="en-US" dirty="0"/>
              <a:t>. (Site registration required.) </a:t>
            </a:r>
          </a:p>
        </p:txBody>
      </p:sp>
      <p:pic>
        <p:nvPicPr>
          <p:cNvPr id="5" name="Picture 4" descr="Time to onset of vomiting and dose over a range of 2-10 Gy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1889760"/>
            <a:ext cx="7848600" cy="39014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ARS </a:t>
            </a:r>
            <a:r>
              <a:rPr lang="en-US" dirty="0" err="1"/>
              <a:t>Prodrome</a:t>
            </a:r>
            <a:r>
              <a:rPr lang="en-US" dirty="0"/>
              <a:t> – </a:t>
            </a:r>
            <a:r>
              <a:rPr lang="en-US" dirty="0" smtClean="0"/>
              <a:t>Early Markers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* </a:t>
            </a:r>
            <a:r>
              <a:rPr lang="en-US" dirty="0"/>
              <a:t>Adapted from lecture by Col. William Dickerson, AFRRI. </a:t>
            </a:r>
          </a:p>
        </p:txBody>
      </p:sp>
      <p:pic>
        <p:nvPicPr>
          <p:cNvPr id="7" name="Picture 6" descr="Radiation Effects on Blood Counts - 1 Gy vs 3 Gy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559" b="3640"/>
          <a:stretch/>
        </p:blipFill>
        <p:spPr bwMode="auto">
          <a:xfrm>
            <a:off x="1523999" y="1594485"/>
            <a:ext cx="6307667" cy="41948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9015902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ARS </a:t>
            </a:r>
            <a:r>
              <a:rPr lang="en-US" dirty="0" err="1"/>
              <a:t>Prodrome</a:t>
            </a:r>
            <a:r>
              <a:rPr lang="en-US" dirty="0"/>
              <a:t> – </a:t>
            </a:r>
            <a:r>
              <a:rPr lang="en-US" dirty="0" smtClean="0"/>
              <a:t>Early Markers</a:t>
            </a:r>
            <a:endParaRPr lang="en-US" dirty="0"/>
          </a:p>
        </p:txBody>
      </p:sp>
      <p:pic>
        <p:nvPicPr>
          <p:cNvPr id="5" name="Picture 3" descr="andrews nomogram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24400" y="1795463"/>
            <a:ext cx="3585889" cy="4354294"/>
          </a:xfrm>
          <a:prstGeom prst="rect">
            <a:avLst/>
          </a:prstGeom>
          <a:solidFill>
            <a:srgbClr val="FFFFFF"/>
          </a:solidFill>
          <a:ln/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 rot="16200000">
            <a:off x="2272042" y="3671558"/>
            <a:ext cx="4138612" cy="45309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itchFamily="34" charset="0"/>
              </a:rPr>
              <a:t>Absolute Lymphocyte Count</a:t>
            </a:r>
          </a:p>
        </p:txBody>
      </p:sp>
      <p:sp>
        <p:nvSpPr>
          <p:cNvPr id="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524000"/>
            <a:ext cx="3505200" cy="4525963"/>
          </a:xfrm>
        </p:spPr>
        <p:txBody>
          <a:bodyPr/>
          <a:lstStyle/>
          <a:p>
            <a:pPr>
              <a:lnSpc>
                <a:spcPts val="38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000" dirty="0"/>
              <a:t>Lymphocytes</a:t>
            </a:r>
          </a:p>
          <a:p>
            <a:pPr lvl="1">
              <a:lnSpc>
                <a:spcPts val="38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600" dirty="0"/>
              <a:t>Highly radiosensitive</a:t>
            </a:r>
          </a:p>
          <a:p>
            <a:pPr lvl="1">
              <a:lnSpc>
                <a:spcPts val="38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600" dirty="0"/>
              <a:t>Progressive decline in absolute lymphocyte count provides early estimate of injury and outcome</a:t>
            </a:r>
          </a:p>
        </p:txBody>
      </p:sp>
    </p:spTree>
    <p:extLst>
      <p:ext uri="{BB962C8B-B14F-4D97-AF65-F5344CB8AC3E}">
        <p14:creationId xmlns:p14="http://schemas.microsoft.com/office/powerpoint/2010/main" xmlns="" val="37677972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457200" y="1143000"/>
            <a:ext cx="8229600" cy="4525963"/>
          </a:xfrm>
          <a:prstGeom prst="rect">
            <a:avLst/>
          </a:prstGeom>
        </p:spPr>
        <p:txBody>
          <a:bodyPr/>
          <a:lstStyle/>
          <a:p>
            <a:pPr marL="0" indent="0" rtl="0" eaLnBrk="1" latinLnBrk="0" hangingPunct="1">
              <a:buNone/>
            </a:pPr>
            <a:r>
              <a:rPr kumimoji="1" lang="en-US" sz="2800" kern="1200" dirty="0" smtClean="0">
                <a:solidFill>
                  <a:schemeClr val="bg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Use of trade names or commercial sources is for informational purposes only and does not constitute an endorsement by the </a:t>
            </a:r>
            <a:endParaRPr lang="en-US" sz="2800" dirty="0" smtClean="0">
              <a:solidFill>
                <a:schemeClr val="bg1">
                  <a:lumMod val="60000"/>
                  <a:lumOff val="40000"/>
                </a:schemeClr>
              </a:solidFill>
            </a:endParaRPr>
          </a:p>
          <a:p>
            <a:pPr marL="0" indent="0" rtl="0" eaLnBrk="1" latinLnBrk="0" hangingPunct="1">
              <a:buNone/>
            </a:pPr>
            <a:r>
              <a:rPr kumimoji="1" lang="en-US" sz="2800" kern="1200" dirty="0" smtClean="0">
                <a:solidFill>
                  <a:schemeClr val="bg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United States Department of Health and Human Services or the US Public Health Service.</a:t>
            </a:r>
          </a:p>
          <a:p>
            <a:pPr marL="0" indent="0" rtl="0" eaLnBrk="1" latinLnBrk="0" hangingPunct="1">
              <a:buNone/>
            </a:pPr>
            <a:endParaRPr lang="en-US" sz="2800" dirty="0" smtClean="0">
              <a:solidFill>
                <a:schemeClr val="bg1">
                  <a:lumMod val="60000"/>
                  <a:lumOff val="40000"/>
                </a:schemeClr>
              </a:solidFill>
            </a:endParaRPr>
          </a:p>
          <a:p>
            <a:pPr marL="0" indent="0" rtl="0" eaLnBrk="1" latinLnBrk="0" hangingPunct="1">
              <a:buNone/>
            </a:pPr>
            <a:r>
              <a:rPr kumimoji="1" lang="en-US" sz="2800" kern="1200" dirty="0" smtClean="0">
                <a:solidFill>
                  <a:schemeClr val="bg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Views and opinions expressed by Dr. </a:t>
            </a:r>
            <a:r>
              <a:rPr kumimoji="1" lang="en-US" sz="2800" kern="1200" dirty="0" err="1" smtClean="0">
                <a:solidFill>
                  <a:schemeClr val="bg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Nemhauser</a:t>
            </a:r>
            <a:r>
              <a:rPr kumimoji="1" lang="en-US" sz="2800" kern="1200" dirty="0" smtClean="0">
                <a:solidFill>
                  <a:schemeClr val="bg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 are not necessarily those of the Centers for Disease Control and Prevention</a:t>
            </a:r>
            <a:r>
              <a:rPr kumimoji="1" lang="en-US" sz="2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28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3956990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Three </a:t>
            </a:r>
            <a:r>
              <a:rPr lang="en-US" dirty="0" err="1" smtClean="0"/>
              <a:t>Subsyndromes</a:t>
            </a:r>
            <a:r>
              <a:rPr lang="en-US" dirty="0" smtClean="0"/>
              <a:t> of ARS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* </a:t>
            </a:r>
            <a:r>
              <a:rPr lang="en-US" dirty="0"/>
              <a:t>Dr. William Dickerson, (AFRRI) based on Figure 6 from </a:t>
            </a:r>
            <a:r>
              <a:rPr lang="en-US" dirty="0" err="1"/>
              <a:t>Vorobiev</a:t>
            </a:r>
            <a:r>
              <a:rPr lang="en-US" dirty="0"/>
              <a:t> AI. </a:t>
            </a:r>
            <a:r>
              <a:rPr lang="en-US" dirty="0">
                <a:hlinkClick r:id="rId2"/>
              </a:rPr>
              <a:t>Acute Radiation Disease and Biologic </a:t>
            </a:r>
            <a:r>
              <a:rPr lang="en-US" dirty="0" err="1">
                <a:hlinkClick r:id="rId2"/>
              </a:rPr>
              <a:t>Dosimetry</a:t>
            </a:r>
            <a:r>
              <a:rPr lang="en-US" dirty="0">
                <a:hlinkClick r:id="rId2"/>
              </a:rPr>
              <a:t> in 1993</a:t>
            </a:r>
            <a:r>
              <a:rPr lang="en-US" dirty="0"/>
              <a:t>. Stem Cells 1997;15(</a:t>
            </a:r>
            <a:r>
              <a:rPr lang="en-US" dirty="0" err="1"/>
              <a:t>Suppl</a:t>
            </a:r>
            <a:r>
              <a:rPr lang="en-US" dirty="0"/>
              <a:t> 2):269-274</a:t>
            </a:r>
          </a:p>
        </p:txBody>
      </p:sp>
      <p:sp>
        <p:nvSpPr>
          <p:cNvPr id="7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Hematopoietic (Bone Marrow):  250-500 rad/2.5-5 </a:t>
            </a:r>
            <a:r>
              <a:rPr lang="en-US" dirty="0" err="1" smtClean="0"/>
              <a:t>Gy</a:t>
            </a:r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1026" name="Picture 2" descr="Radiation Effects on Whilte Blood Cell Counts - 1 - 5 Gy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291" b="5238"/>
          <a:stretch/>
        </p:blipFill>
        <p:spPr bwMode="auto">
          <a:xfrm>
            <a:off x="1676400" y="2209800"/>
            <a:ext cx="5697958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434322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Three </a:t>
            </a:r>
            <a:r>
              <a:rPr lang="en-US" dirty="0" err="1" smtClean="0"/>
              <a:t>Subsyndromes</a:t>
            </a:r>
            <a:r>
              <a:rPr lang="en-US" dirty="0" smtClean="0"/>
              <a:t> of ARS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* </a:t>
            </a:r>
            <a:r>
              <a:rPr lang="da-DK" dirty="0"/>
              <a:t>Hill G R et al. Blood 1997;90:3204-3213</a:t>
            </a:r>
          </a:p>
        </p:txBody>
      </p:sp>
      <p:sp>
        <p:nvSpPr>
          <p:cNvPr id="7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GI: 1000 rad/10 </a:t>
            </a:r>
            <a:r>
              <a:rPr lang="en-US" dirty="0" err="1" smtClean="0"/>
              <a:t>Gy</a:t>
            </a:r>
            <a:endParaRPr lang="en-US" dirty="0" smtClean="0"/>
          </a:p>
        </p:txBody>
      </p:sp>
      <p:pic>
        <p:nvPicPr>
          <p:cNvPr id="5" name="Picture 4" descr="Subsyndrom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209800"/>
            <a:ext cx="4477544" cy="3463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99575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Subsyndromes</a:t>
            </a:r>
            <a:r>
              <a:rPr lang="en-US" dirty="0" smtClean="0"/>
              <a:t> of ARS</a:t>
            </a:r>
            <a:endParaRPr lang="en-US" dirty="0"/>
          </a:p>
        </p:txBody>
      </p:sp>
      <p:sp>
        <p:nvSpPr>
          <p:cNvPr id="7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ts val="3500"/>
              </a:lnSpc>
            </a:pPr>
            <a:r>
              <a:rPr lang="en-US" dirty="0" smtClean="0"/>
              <a:t>Neurovascular: 10,000 rad/100 </a:t>
            </a:r>
            <a:r>
              <a:rPr lang="en-US" dirty="0" err="1" smtClean="0"/>
              <a:t>Gy</a:t>
            </a:r>
            <a:endParaRPr lang="en-US" dirty="0" smtClean="0"/>
          </a:p>
          <a:p>
            <a:pPr lvl="1">
              <a:lnSpc>
                <a:spcPts val="3500"/>
              </a:lnSpc>
            </a:pPr>
            <a:r>
              <a:rPr lang="en-US" dirty="0" smtClean="0"/>
              <a:t>Death within 24-48 hours</a:t>
            </a:r>
          </a:p>
          <a:p>
            <a:pPr lvl="1">
              <a:lnSpc>
                <a:spcPts val="3500"/>
              </a:lnSpc>
            </a:pPr>
            <a:r>
              <a:rPr lang="en-US" dirty="0" smtClean="0"/>
              <a:t>Exact and immediate cause of death unknown</a:t>
            </a:r>
          </a:p>
          <a:p>
            <a:pPr lvl="1">
              <a:lnSpc>
                <a:spcPts val="3500"/>
              </a:lnSpc>
            </a:pPr>
            <a:r>
              <a:rPr lang="en-US" dirty="0" smtClean="0"/>
              <a:t>Endothelial destruction resulting in profound capillary leak</a:t>
            </a:r>
          </a:p>
        </p:txBody>
      </p:sp>
    </p:spTree>
    <p:extLst>
      <p:ext uri="{BB962C8B-B14F-4D97-AF65-F5344CB8AC3E}">
        <p14:creationId xmlns:p14="http://schemas.microsoft.com/office/powerpoint/2010/main" xmlns="" val="3899575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of ARS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* Citations, references, and credits – Myriad Pro, 11pt</a:t>
            </a:r>
            <a:endParaRPr lang="en-US" dirty="0"/>
          </a:p>
        </p:txBody>
      </p:sp>
      <p:sp>
        <p:nvSpPr>
          <p:cNvPr id="7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Largely limited to BM </a:t>
            </a:r>
            <a:r>
              <a:rPr lang="en-US" dirty="0" err="1" smtClean="0"/>
              <a:t>subsyndrome</a:t>
            </a:r>
            <a:endParaRPr lang="en-US" dirty="0" smtClean="0"/>
          </a:p>
          <a:p>
            <a:r>
              <a:rPr lang="en-US" dirty="0" smtClean="0"/>
              <a:t>Supportive Care</a:t>
            </a:r>
          </a:p>
          <a:p>
            <a:r>
              <a:rPr lang="en-US" dirty="0" smtClean="0"/>
              <a:t>Colony Stimulating Factors (</a:t>
            </a:r>
            <a:r>
              <a:rPr lang="en-US" dirty="0" err="1" smtClean="0"/>
              <a:t>Neupogen</a:t>
            </a:r>
            <a:r>
              <a:rPr lang="en-US" dirty="0" smtClean="0"/>
              <a:t>®/</a:t>
            </a:r>
            <a:r>
              <a:rPr lang="en-US" dirty="0" err="1" smtClean="0"/>
              <a:t>filgrastim</a:t>
            </a:r>
            <a:r>
              <a:rPr lang="en-US" dirty="0" smtClean="0"/>
              <a:t>)</a:t>
            </a:r>
          </a:p>
          <a:p>
            <a:r>
              <a:rPr lang="en-US" dirty="0" smtClean="0"/>
              <a:t>Antibiotics/antifungals</a:t>
            </a:r>
          </a:p>
          <a:p>
            <a:r>
              <a:rPr lang="en-US" dirty="0" smtClean="0"/>
              <a:t>Reverse isolation</a:t>
            </a:r>
          </a:p>
          <a:p>
            <a:r>
              <a:rPr lang="en-US" dirty="0" smtClean="0"/>
              <a:t>Bone Marrow Transplant</a:t>
            </a:r>
          </a:p>
        </p:txBody>
      </p:sp>
    </p:spTree>
    <p:extLst>
      <p:ext uri="{BB962C8B-B14F-4D97-AF65-F5344CB8AC3E}">
        <p14:creationId xmlns:p14="http://schemas.microsoft.com/office/powerpoint/2010/main" xmlns="" val="41608901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9508" name="Picture 4" descr="radiation and it's effects on the populati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50" t="26042" r="3125" b="9375"/>
          <a:stretch>
            <a:fillRect/>
          </a:stretch>
        </p:blipFill>
        <p:spPr bwMode="auto">
          <a:xfrm>
            <a:off x="762000" y="990600"/>
            <a:ext cx="7841224" cy="4190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5800" y="5461000"/>
            <a:ext cx="472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2"/>
                </a:solidFill>
                <a:hlinkClick r:id="rId3"/>
              </a:rPr>
              <a:t>http://remm.nlm.gov</a:t>
            </a:r>
            <a:endParaRPr lang="en-US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5475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00229604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Radiation is a Toxicant…Sort of</a:t>
            </a:r>
            <a:endParaRPr lang="en-US" dirty="0"/>
          </a:p>
        </p:txBody>
      </p:sp>
      <p:sp>
        <p:nvSpPr>
          <p:cNvPr id="2" name="Oval 1"/>
          <p:cNvSpPr/>
          <p:nvPr/>
        </p:nvSpPr>
        <p:spPr>
          <a:xfrm>
            <a:off x="3962400" y="1447800"/>
            <a:ext cx="4800600" cy="4255532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81000" y="1447800"/>
            <a:ext cx="4724400" cy="4255532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905000" y="58674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RADIATION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86400" y="5879068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TOXINS &amp; TOXICANTS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05400" y="2209800"/>
            <a:ext cx="3276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Have to be ingested/inhaled to exert an effect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Have a volume of distribution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Are metabolized or undergo detoxification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Excretion can be facilitated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Uptake can be blocked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Metabolism may depend on genetic polymorphisms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19200" y="1981200"/>
            <a:ext cx="2971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Photons pass directly through the body; particles must be ingested/inhaled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No volume of distribution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Not metabolized by biological processes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Cannot be excreted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Time/distance/shielding are the means of limiting radiation exposure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80977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Radiation is a Toxicant…Sort of</a:t>
            </a:r>
            <a:endParaRPr lang="en-US" dirty="0"/>
          </a:p>
        </p:txBody>
      </p:sp>
      <p:sp>
        <p:nvSpPr>
          <p:cNvPr id="2" name="Oval 1"/>
          <p:cNvSpPr/>
          <p:nvPr/>
        </p:nvSpPr>
        <p:spPr>
          <a:xfrm>
            <a:off x="2590800" y="1447800"/>
            <a:ext cx="6172200" cy="4255532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81000" y="1447800"/>
            <a:ext cx="5867400" cy="4255532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905000" y="58674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RADIATION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86400" y="5879068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TOXINS &amp; TOXICANTS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43200" y="3390900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“The dose makes the poison…”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4928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</a:t>
            </a:r>
            <a:r>
              <a:rPr lang="en-US" dirty="0"/>
              <a:t>Physics and Biology </a:t>
            </a:r>
            <a:r>
              <a:rPr lang="en-US" dirty="0" smtClean="0"/>
              <a:t>Collide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* Citations, references, and credits – Myriad Pro, 11pt</a:t>
            </a:r>
            <a:endParaRPr lang="en-US" dirty="0"/>
          </a:p>
        </p:txBody>
      </p:sp>
      <p:sp>
        <p:nvSpPr>
          <p:cNvPr id="7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Relative Biological Effectiveness (RBE)</a:t>
            </a:r>
          </a:p>
          <a:p>
            <a:pPr lvl="1"/>
            <a:r>
              <a:rPr lang="en-US" dirty="0" smtClean="0"/>
              <a:t>The effect of radiation on a test system as compared to a fixed dose of x-rays</a:t>
            </a:r>
          </a:p>
          <a:p>
            <a:pPr lvl="1"/>
            <a:r>
              <a:rPr lang="en-US" dirty="0" smtClean="0"/>
              <a:t>Is a function of</a:t>
            </a:r>
          </a:p>
          <a:p>
            <a:pPr lvl="2"/>
            <a:r>
              <a:rPr lang="en-US" b="1" i="1" dirty="0" smtClean="0"/>
              <a:t>Radiation quality</a:t>
            </a:r>
            <a:r>
              <a:rPr lang="en-US" dirty="0" smtClean="0"/>
              <a:t>:  radiation type (electromagnetic or particle) and its energy</a:t>
            </a:r>
          </a:p>
          <a:p>
            <a:pPr lvl="2"/>
            <a:r>
              <a:rPr lang="en-US" b="1" i="1" dirty="0" smtClean="0"/>
              <a:t>Radiation dose</a:t>
            </a:r>
          </a:p>
          <a:p>
            <a:pPr lvl="2"/>
            <a:r>
              <a:rPr lang="en-US" b="1" i="1" dirty="0" smtClean="0"/>
              <a:t>Number of dose fractions</a:t>
            </a:r>
          </a:p>
          <a:p>
            <a:pPr lvl="2"/>
            <a:r>
              <a:rPr lang="en-US" b="1" i="1" dirty="0" smtClean="0"/>
              <a:t>Dose rate</a:t>
            </a:r>
          </a:p>
          <a:p>
            <a:pPr lvl="2"/>
            <a:r>
              <a:rPr lang="en-US" b="1" i="1" dirty="0" smtClean="0"/>
              <a:t>Biological system or endpoint</a:t>
            </a:r>
          </a:p>
          <a:p>
            <a:pPr lvl="2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31824688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</a:t>
            </a:r>
            <a:r>
              <a:rPr lang="en-US" dirty="0"/>
              <a:t>Physics and Biology </a:t>
            </a:r>
            <a:r>
              <a:rPr lang="en-US" dirty="0" smtClean="0"/>
              <a:t>Collide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* Citations, references, and credits – Myriad Pro, 11pt</a:t>
            </a:r>
            <a:endParaRPr lang="en-US" dirty="0"/>
          </a:p>
        </p:txBody>
      </p:sp>
      <p:sp>
        <p:nvSpPr>
          <p:cNvPr id="7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ts val="3600"/>
              </a:lnSpc>
            </a:pPr>
            <a:r>
              <a:rPr lang="en-US" dirty="0" smtClean="0"/>
              <a:t>Linear Energy Transfer (LET)</a:t>
            </a:r>
          </a:p>
          <a:p>
            <a:pPr lvl="1">
              <a:lnSpc>
                <a:spcPts val="3600"/>
              </a:lnSpc>
            </a:pPr>
            <a:r>
              <a:rPr lang="en-US" dirty="0" smtClean="0"/>
              <a:t>Energy transferred per unit length of the distance traveled by a charged particle (e.g., alpha or beta)</a:t>
            </a:r>
          </a:p>
          <a:p>
            <a:pPr lvl="1">
              <a:lnSpc>
                <a:spcPts val="3600"/>
              </a:lnSpc>
            </a:pPr>
            <a:r>
              <a:rPr lang="en-US" dirty="0" smtClean="0"/>
              <a:t>Simple way of indicating the quality of different types of ionizing radiation (sparsely ionizing – low LET vs. densely ionizing – high LET)</a:t>
            </a:r>
          </a:p>
          <a:p>
            <a:pPr lvl="1">
              <a:lnSpc>
                <a:spcPts val="3600"/>
              </a:lnSpc>
            </a:pPr>
            <a:r>
              <a:rPr lang="en-US" dirty="0" smtClean="0"/>
              <a:t>The higher the energy, the lower the LET</a:t>
            </a:r>
          </a:p>
        </p:txBody>
      </p:sp>
    </p:spTree>
    <p:extLst>
      <p:ext uri="{BB962C8B-B14F-4D97-AF65-F5344CB8AC3E}">
        <p14:creationId xmlns:p14="http://schemas.microsoft.com/office/powerpoint/2010/main" xmlns="" val="972873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</a:t>
            </a:r>
            <a:r>
              <a:rPr lang="en-US" dirty="0"/>
              <a:t>Physics and Biology </a:t>
            </a:r>
            <a:r>
              <a:rPr lang="en-US" dirty="0" smtClean="0"/>
              <a:t>Collide</a:t>
            </a:r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914400" y="2895600"/>
            <a:ext cx="0" cy="27432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914400" y="5638800"/>
            <a:ext cx="73152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 10"/>
          <p:cNvSpPr/>
          <p:nvPr/>
        </p:nvSpPr>
        <p:spPr>
          <a:xfrm>
            <a:off x="1171575" y="3308097"/>
            <a:ext cx="6115050" cy="2115289"/>
          </a:xfrm>
          <a:custGeom>
            <a:avLst/>
            <a:gdLst>
              <a:gd name="connsiteX0" fmla="*/ 0 w 6115050"/>
              <a:gd name="connsiteY0" fmla="*/ 2382637 h 2481609"/>
              <a:gd name="connsiteX1" fmla="*/ 3028950 w 6115050"/>
              <a:gd name="connsiteY1" fmla="*/ 2201662 h 2481609"/>
              <a:gd name="connsiteX2" fmla="*/ 4295775 w 6115050"/>
              <a:gd name="connsiteY2" fmla="*/ 10912 h 2481609"/>
              <a:gd name="connsiteX3" fmla="*/ 4867275 w 6115050"/>
              <a:gd name="connsiteY3" fmla="*/ 1392037 h 2481609"/>
              <a:gd name="connsiteX4" fmla="*/ 6115050 w 6115050"/>
              <a:gd name="connsiteY4" fmla="*/ 2182612 h 2481609"/>
              <a:gd name="connsiteX5" fmla="*/ 6115050 w 6115050"/>
              <a:gd name="connsiteY5" fmla="*/ 2182612 h 2481609"/>
              <a:gd name="connsiteX0" fmla="*/ 0 w 6115050"/>
              <a:gd name="connsiteY0" fmla="*/ 2035428 h 2115289"/>
              <a:gd name="connsiteX1" fmla="*/ 3028950 w 6115050"/>
              <a:gd name="connsiteY1" fmla="*/ 1854453 h 2115289"/>
              <a:gd name="connsiteX2" fmla="*/ 4311015 w 6115050"/>
              <a:gd name="connsiteY2" fmla="*/ 14223 h 2115289"/>
              <a:gd name="connsiteX3" fmla="*/ 4867275 w 6115050"/>
              <a:gd name="connsiteY3" fmla="*/ 1044828 h 2115289"/>
              <a:gd name="connsiteX4" fmla="*/ 6115050 w 6115050"/>
              <a:gd name="connsiteY4" fmla="*/ 1835403 h 2115289"/>
              <a:gd name="connsiteX5" fmla="*/ 6115050 w 6115050"/>
              <a:gd name="connsiteY5" fmla="*/ 1835403 h 2115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15050" h="2115289">
                <a:moveTo>
                  <a:pt x="0" y="2035428"/>
                </a:moveTo>
                <a:cubicBezTo>
                  <a:pt x="1156494" y="2142584"/>
                  <a:pt x="2310448" y="2191321"/>
                  <a:pt x="3028950" y="1854453"/>
                </a:cubicBezTo>
                <a:cubicBezTo>
                  <a:pt x="3747453" y="1517586"/>
                  <a:pt x="4004628" y="149160"/>
                  <a:pt x="4311015" y="14223"/>
                </a:cubicBezTo>
                <a:cubicBezTo>
                  <a:pt x="4617402" y="-120714"/>
                  <a:pt x="4566603" y="741298"/>
                  <a:pt x="4867275" y="1044828"/>
                </a:cubicBezTo>
                <a:cubicBezTo>
                  <a:pt x="5167947" y="1348358"/>
                  <a:pt x="6115050" y="1835403"/>
                  <a:pt x="6115050" y="1835403"/>
                </a:cubicBezTo>
                <a:lnTo>
                  <a:pt x="6115050" y="1835403"/>
                </a:ln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http://t0.gstatic.com/images?q=tbn:ANd9GcQSmjGdtg-PZmUEMH3FS62rw6L208QAvKtjneYn_Imi-xsDeXkoMA&amp;t=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71575" y="2057400"/>
            <a:ext cx="6677025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7543800" y="5867400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LET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2400" y="3515380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RBE</a:t>
            </a:r>
            <a:endParaRPr lang="en-US" sz="2800" dirty="0">
              <a:solidFill>
                <a:schemeClr val="bg1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1600200" y="2057400"/>
            <a:ext cx="0" cy="32766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xplosion 1 18" descr="DNA strand"/>
          <p:cNvSpPr/>
          <p:nvPr/>
        </p:nvSpPr>
        <p:spPr>
          <a:xfrm>
            <a:off x="1485900" y="2505075"/>
            <a:ext cx="228600" cy="228600"/>
          </a:xfrm>
          <a:prstGeom prst="irregularSeal1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 flipV="1">
            <a:off x="5562600" y="1638300"/>
            <a:ext cx="0" cy="16383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Explosion 1 23"/>
          <p:cNvSpPr/>
          <p:nvPr/>
        </p:nvSpPr>
        <p:spPr>
          <a:xfrm>
            <a:off x="5437414" y="2213882"/>
            <a:ext cx="228600" cy="228600"/>
          </a:xfrm>
          <a:prstGeom prst="irregularSeal1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Explosion 1 24"/>
          <p:cNvSpPr/>
          <p:nvPr/>
        </p:nvSpPr>
        <p:spPr>
          <a:xfrm>
            <a:off x="5448300" y="2871107"/>
            <a:ext cx="228600" cy="228600"/>
          </a:xfrm>
          <a:prstGeom prst="irregularSeal1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7161439" y="1543050"/>
            <a:ext cx="1361" cy="340995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Explosion 1 26"/>
          <p:cNvSpPr/>
          <p:nvPr/>
        </p:nvSpPr>
        <p:spPr>
          <a:xfrm>
            <a:off x="7058025" y="3099707"/>
            <a:ext cx="228600" cy="228600"/>
          </a:xfrm>
          <a:prstGeom prst="irregularSeal1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Explosion 1 27"/>
          <p:cNvSpPr/>
          <p:nvPr/>
        </p:nvSpPr>
        <p:spPr>
          <a:xfrm>
            <a:off x="7058025" y="2733675"/>
            <a:ext cx="228600" cy="228600"/>
          </a:xfrm>
          <a:prstGeom prst="irregularSeal1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Explosion 1 28"/>
          <p:cNvSpPr/>
          <p:nvPr/>
        </p:nvSpPr>
        <p:spPr>
          <a:xfrm>
            <a:off x="7047139" y="2390775"/>
            <a:ext cx="228600" cy="228600"/>
          </a:xfrm>
          <a:prstGeom prst="irregularSeal1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Explosion 1 29"/>
          <p:cNvSpPr/>
          <p:nvPr/>
        </p:nvSpPr>
        <p:spPr>
          <a:xfrm>
            <a:off x="7047139" y="2057400"/>
            <a:ext cx="228600" cy="228600"/>
          </a:xfrm>
          <a:prstGeom prst="irregularSeal1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Explosion 1 30"/>
          <p:cNvSpPr/>
          <p:nvPr/>
        </p:nvSpPr>
        <p:spPr>
          <a:xfrm>
            <a:off x="7047139" y="1638300"/>
            <a:ext cx="228600" cy="228600"/>
          </a:xfrm>
          <a:prstGeom prst="irregularSeal1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676400" y="36957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x</a:t>
            </a:r>
            <a:r>
              <a:rPr lang="en-US" dirty="0" smtClean="0">
                <a:solidFill>
                  <a:schemeClr val="bg1"/>
                </a:solidFill>
              </a:rPr>
              <a:t>-ray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191000" y="1611868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100 </a:t>
            </a:r>
            <a:r>
              <a:rPr lang="en-US" dirty="0" err="1" smtClean="0">
                <a:solidFill>
                  <a:schemeClr val="bg1"/>
                </a:solidFill>
              </a:rPr>
              <a:t>keV</a:t>
            </a:r>
            <a:r>
              <a:rPr lang="en-US" dirty="0" smtClean="0">
                <a:solidFill>
                  <a:schemeClr val="bg1"/>
                </a:solidFill>
              </a:rPr>
              <a:t>/</a:t>
            </a:r>
            <a:r>
              <a:rPr lang="el-GR" dirty="0" smtClean="0">
                <a:solidFill>
                  <a:schemeClr val="bg1"/>
                </a:solidFill>
              </a:rPr>
              <a:t>μ</a:t>
            </a:r>
            <a:r>
              <a:rPr lang="en-US" dirty="0" smtClean="0">
                <a:solidFill>
                  <a:schemeClr val="bg1"/>
                </a:solidFill>
              </a:rPr>
              <a:t>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286625" y="16002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200 </a:t>
            </a:r>
            <a:r>
              <a:rPr lang="en-US" dirty="0" err="1" smtClean="0">
                <a:solidFill>
                  <a:schemeClr val="bg1"/>
                </a:solidFill>
              </a:rPr>
              <a:t>keV</a:t>
            </a:r>
            <a:r>
              <a:rPr lang="en-US" dirty="0" smtClean="0">
                <a:solidFill>
                  <a:schemeClr val="bg1"/>
                </a:solidFill>
              </a:rPr>
              <a:t>/</a:t>
            </a:r>
            <a:r>
              <a:rPr lang="el-GR" dirty="0" smtClean="0">
                <a:solidFill>
                  <a:schemeClr val="bg1"/>
                </a:solidFill>
              </a:rPr>
              <a:t>μ</a:t>
            </a:r>
            <a:r>
              <a:rPr lang="en-US" dirty="0" smtClean="0">
                <a:solidFill>
                  <a:schemeClr val="bg1"/>
                </a:solidFill>
              </a:rPr>
              <a:t>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239000" y="3276600"/>
            <a:ext cx="164782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Equally as effective per track, but less effective per unit dose (i.e., energy is “wasted”)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8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57200" y="5791200"/>
            <a:ext cx="8229600" cy="609600"/>
          </a:xfrm>
        </p:spPr>
        <p:txBody>
          <a:bodyPr/>
          <a:lstStyle/>
          <a:p>
            <a:r>
              <a:rPr lang="en-US" dirty="0" smtClean="0"/>
              <a:t>* Hall, </a:t>
            </a:r>
            <a:r>
              <a:rPr lang="en-US" dirty="0" err="1" smtClean="0"/>
              <a:t>Giaccia</a:t>
            </a:r>
            <a:r>
              <a:rPr lang="en-US" dirty="0" smtClean="0"/>
              <a:t>: Radiobiology for the Radiologist, 2006.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822858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</a:t>
            </a:r>
            <a:r>
              <a:rPr lang="en-US" dirty="0"/>
              <a:t>Physics and Biology </a:t>
            </a:r>
            <a:r>
              <a:rPr lang="en-US" dirty="0" smtClean="0"/>
              <a:t>Collide</a:t>
            </a:r>
            <a:endParaRPr lang="en-US" dirty="0"/>
          </a:p>
        </p:txBody>
      </p:sp>
      <p:sp>
        <p:nvSpPr>
          <p:cNvPr id="7" name="Content Placeholder 4"/>
          <p:cNvSpPr>
            <a:spLocks noGrp="1"/>
          </p:cNvSpPr>
          <p:nvPr>
            <p:ph idx="1"/>
          </p:nvPr>
        </p:nvSpPr>
        <p:spPr>
          <a:xfrm>
            <a:off x="457200" y="1600201"/>
            <a:ext cx="4419600" cy="4191000"/>
          </a:xfrm>
        </p:spPr>
        <p:txBody>
          <a:bodyPr/>
          <a:lstStyle/>
          <a:p>
            <a:r>
              <a:rPr lang="en-US" dirty="0" smtClean="0"/>
              <a:t>Absorbed dose</a:t>
            </a:r>
          </a:p>
          <a:p>
            <a:pPr lvl="1">
              <a:lnSpc>
                <a:spcPts val="28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Energy actually deposited from any kind of radiation in any kind of material as the radiation passes through it</a:t>
            </a:r>
          </a:p>
          <a:p>
            <a:pPr lvl="1">
              <a:lnSpc>
                <a:spcPts val="28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rad = 100 ergs per gram of tissue</a:t>
            </a:r>
          </a:p>
          <a:p>
            <a:pPr lvl="1">
              <a:lnSpc>
                <a:spcPts val="28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SI Unit: </a:t>
            </a:r>
            <a:r>
              <a:rPr lang="en-US" dirty="0" smtClean="0"/>
              <a:t>gray </a:t>
            </a:r>
            <a:r>
              <a:rPr lang="en-US" dirty="0"/>
              <a:t>(</a:t>
            </a:r>
            <a:r>
              <a:rPr lang="en-US" dirty="0" err="1"/>
              <a:t>Gy</a:t>
            </a:r>
            <a:r>
              <a:rPr lang="en-US" dirty="0"/>
              <a:t>)</a:t>
            </a:r>
          </a:p>
          <a:p>
            <a:pPr lvl="2">
              <a:lnSpc>
                <a:spcPts val="28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1 joule per kilogram of tissue</a:t>
            </a:r>
          </a:p>
          <a:p>
            <a:pPr lvl="1">
              <a:lnSpc>
                <a:spcPts val="28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1 </a:t>
            </a:r>
            <a:r>
              <a:rPr lang="en-US" dirty="0" err="1"/>
              <a:t>Gy</a:t>
            </a:r>
            <a:r>
              <a:rPr lang="en-US" dirty="0"/>
              <a:t> = 100 rad </a:t>
            </a:r>
          </a:p>
          <a:p>
            <a:pPr lvl="1"/>
            <a:endParaRPr lang="en-US" dirty="0" smtClean="0"/>
          </a:p>
        </p:txBody>
      </p:sp>
      <p:pic>
        <p:nvPicPr>
          <p:cNvPr id="5" name="Picture 8" descr="LH Gray ca. 196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6480" y="1600200"/>
            <a:ext cx="232307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5582958" y="5410200"/>
            <a:ext cx="2190023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>
                <a:solidFill>
                  <a:schemeClr val="bg2"/>
                </a:solidFill>
                <a:latin typeface="Trebuchet MS" pitchFamily="34" charset="0"/>
              </a:rPr>
              <a:t>Louis Harold Gray</a:t>
            </a:r>
          </a:p>
          <a:p>
            <a:pPr>
              <a:spcBef>
                <a:spcPct val="50000"/>
              </a:spcBef>
            </a:pPr>
            <a:r>
              <a:rPr lang="en-US" sz="1400" dirty="0">
                <a:solidFill>
                  <a:schemeClr val="bg2"/>
                </a:solidFill>
                <a:latin typeface="Trebuchet MS" pitchFamily="34" charset="0"/>
              </a:rPr>
              <a:t>“Father of Radiobiology”</a:t>
            </a:r>
          </a:p>
        </p:txBody>
      </p:sp>
    </p:spTree>
    <p:extLst>
      <p:ext uri="{BB962C8B-B14F-4D97-AF65-F5344CB8AC3E}">
        <p14:creationId xmlns:p14="http://schemas.microsoft.com/office/powerpoint/2010/main" xmlns="" val="25171994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</a:t>
            </a:r>
            <a:r>
              <a:rPr lang="en-US" dirty="0"/>
              <a:t>Physics and Biology </a:t>
            </a:r>
            <a:r>
              <a:rPr lang="en-US" dirty="0" smtClean="0"/>
              <a:t>Collide</a:t>
            </a:r>
            <a:endParaRPr lang="en-US" dirty="0"/>
          </a:p>
        </p:txBody>
      </p:sp>
      <p:sp>
        <p:nvSpPr>
          <p:cNvPr id="7" name="Content Placeholder 4"/>
          <p:cNvSpPr>
            <a:spLocks noGrp="1"/>
          </p:cNvSpPr>
          <p:nvPr>
            <p:ph idx="1"/>
          </p:nvPr>
        </p:nvSpPr>
        <p:spPr>
          <a:xfrm>
            <a:off x="457200" y="1600201"/>
            <a:ext cx="4419600" cy="4191000"/>
          </a:xfrm>
        </p:spPr>
        <p:txBody>
          <a:bodyPr/>
          <a:lstStyle/>
          <a:p>
            <a:pPr>
              <a:lnSpc>
                <a:spcPts val="28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Dose equivalent</a:t>
            </a:r>
          </a:p>
          <a:p>
            <a:pPr lvl="1">
              <a:lnSpc>
                <a:spcPts val="28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Allows for different biological effectiveness of different kinds of radiation</a:t>
            </a:r>
          </a:p>
          <a:p>
            <a:pPr lvl="1">
              <a:lnSpc>
                <a:spcPts val="28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rem is used when absorbed dose calculated in rad</a:t>
            </a:r>
          </a:p>
          <a:p>
            <a:pPr lvl="1">
              <a:lnSpc>
                <a:spcPts val="28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SI unit: </a:t>
            </a:r>
            <a:r>
              <a:rPr lang="en-US" b="1" dirty="0" err="1" smtClean="0"/>
              <a:t>sievert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err="1"/>
              <a:t>Sv</a:t>
            </a:r>
            <a:r>
              <a:rPr lang="en-US" dirty="0"/>
              <a:t>) used when absorbed dose calculated in </a:t>
            </a:r>
            <a:r>
              <a:rPr lang="en-US" dirty="0" err="1"/>
              <a:t>Gy</a:t>
            </a:r>
            <a:endParaRPr lang="en-US" dirty="0"/>
          </a:p>
          <a:p>
            <a:pPr lvl="1">
              <a:lnSpc>
                <a:spcPts val="28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1 </a:t>
            </a:r>
            <a:r>
              <a:rPr lang="en-US" dirty="0" err="1"/>
              <a:t>Sv</a:t>
            </a:r>
            <a:r>
              <a:rPr lang="en-US" dirty="0"/>
              <a:t> = 100 </a:t>
            </a:r>
            <a:r>
              <a:rPr lang="en-US" dirty="0" smtClean="0"/>
              <a:t>rem</a:t>
            </a:r>
            <a:endParaRPr lang="en-US" dirty="0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981200"/>
            <a:ext cx="2672335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Box 5" descr="Rolf Sievert&#10;"/>
          <p:cNvSpPr txBox="1">
            <a:spLocks noChangeArrowheads="1"/>
          </p:cNvSpPr>
          <p:nvPr/>
        </p:nvSpPr>
        <p:spPr bwMode="auto">
          <a:xfrm>
            <a:off x="6249670" y="5181600"/>
            <a:ext cx="167513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chemeClr val="bg2"/>
                </a:solidFill>
                <a:latin typeface="Trebuchet MS" pitchFamily="34" charset="0"/>
              </a:rPr>
              <a:t>Rolf Sievert</a:t>
            </a:r>
          </a:p>
        </p:txBody>
      </p:sp>
    </p:spTree>
    <p:extLst>
      <p:ext uri="{BB962C8B-B14F-4D97-AF65-F5344CB8AC3E}">
        <p14:creationId xmlns:p14="http://schemas.microsoft.com/office/powerpoint/2010/main" xmlns="" val="1386642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DC_OD_PPT_dark([1]">
  <a:themeElements>
    <a:clrScheme name="CDC OD Dark PPT Colors">
      <a:dk1>
        <a:srgbClr val="0F56DC"/>
      </a:dk1>
      <a:lt1>
        <a:srgbClr val="FFC000"/>
      </a:lt1>
      <a:dk2>
        <a:srgbClr val="FFFFFF"/>
      </a:dk2>
      <a:lt2>
        <a:srgbClr val="FFFFFF"/>
      </a:lt2>
      <a:accent1>
        <a:srgbClr val="4983F2"/>
      </a:accent1>
      <a:accent2>
        <a:srgbClr val="007D57"/>
      </a:accent2>
      <a:accent3>
        <a:srgbClr val="9A3B26"/>
      </a:accent3>
      <a:accent4>
        <a:srgbClr val="7F7F7F"/>
      </a:accent4>
      <a:accent5>
        <a:srgbClr val="0F56DC"/>
      </a:accent5>
      <a:accent6>
        <a:srgbClr val="002060"/>
      </a:accent6>
      <a:hlink>
        <a:srgbClr val="FFC000"/>
      </a:hlink>
      <a:folHlink>
        <a:srgbClr val="3077FF"/>
      </a:folHlink>
    </a:clrScheme>
    <a:fontScheme name="CDC Myriad Web Pro">
      <a:majorFont>
        <a:latin typeface="Myriad Web Pro"/>
        <a:ea typeface=""/>
        <a:cs typeface=""/>
      </a:majorFont>
      <a:minorFont>
        <a:latin typeface="Myriad Web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mpleted xmlns="3dc26554-7910-4728-b0ae-54565a5c042a">completed</completed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5B9F18489E15847ABE343FB10CD95CD" ma:contentTypeVersion="1" ma:contentTypeDescription="Create a new document." ma:contentTypeScope="" ma:versionID="3ff95a2a4955a422d3fa14ad5067de44">
  <xsd:schema xmlns:xsd="http://www.w3.org/2001/XMLSchema" xmlns:xs="http://www.w3.org/2001/XMLSchema" xmlns:p="http://schemas.microsoft.com/office/2006/metadata/properties" xmlns:ns2="3dc26554-7910-4728-b0ae-54565a5c042a" targetNamespace="http://schemas.microsoft.com/office/2006/metadata/properties" ma:root="true" ma:fieldsID="6323cf51a4d0031ee734b3beed489c7c" ns2:_="">
    <xsd:import namespace="3dc26554-7910-4728-b0ae-54565a5c042a"/>
    <xsd:element name="properties">
      <xsd:complexType>
        <xsd:sequence>
          <xsd:element name="documentManagement">
            <xsd:complexType>
              <xsd:all>
                <xsd:element ref="ns2:complete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c26554-7910-4728-b0ae-54565a5c042a" elementFormDefault="qualified">
    <xsd:import namespace="http://schemas.microsoft.com/office/2006/documentManagement/types"/>
    <xsd:import namespace="http://schemas.microsoft.com/office/infopath/2007/PartnerControls"/>
    <xsd:element name="completed" ma:index="8" nillable="true" ma:displayName="completed" ma:internalName="completed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DEA6046-4198-49F7-AC13-971F39E35756}">
  <ds:schemaRefs>
    <ds:schemaRef ds:uri="http://schemas.microsoft.com/office/2006/documentManagement/types"/>
    <ds:schemaRef ds:uri="http://purl.org/dc/elements/1.1/"/>
    <ds:schemaRef ds:uri="http://purl.org/dc/terms/"/>
    <ds:schemaRef ds:uri="http://purl.org/dc/dcmitype/"/>
    <ds:schemaRef ds:uri="http://www.w3.org/XML/1998/namespace"/>
    <ds:schemaRef ds:uri="http://schemas.microsoft.com/office/2006/metadata/properties"/>
    <ds:schemaRef ds:uri="3dc26554-7910-4728-b0ae-54565a5c042a"/>
    <ds:schemaRef ds:uri="http://schemas.openxmlformats.org/package/2006/metadata/core-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1C371058-0AC8-4962-9B12-5A03F09B4DF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dc26554-7910-4728-b0ae-54565a5c042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5C6CD92-7CFD-4BAB-A519-5B28D18A238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CDC_OD_PPT_dark([1]</Template>
  <TotalTime>342</TotalTime>
  <Words>1017</Words>
  <Application>Microsoft Office PowerPoint</Application>
  <PresentationFormat>On-screen Show (4:3)</PresentationFormat>
  <Paragraphs>152</Paragraphs>
  <Slides>25</Slides>
  <Notes>2</Notes>
  <HiddenSlides>3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Myriad Web Pro</vt:lpstr>
      <vt:lpstr>Wingdings</vt:lpstr>
      <vt:lpstr>Trebuchet MS</vt:lpstr>
      <vt:lpstr>Times New Roman</vt:lpstr>
      <vt:lpstr>Calibri</vt:lpstr>
      <vt:lpstr>Courier New</vt:lpstr>
      <vt:lpstr>CDC_OD_PPT_dark([1]</vt:lpstr>
      <vt:lpstr>Things You Should Know About Radiation Exposure...But Were Afraid to Ask </vt:lpstr>
      <vt:lpstr>Slide 2</vt:lpstr>
      <vt:lpstr>Radiation is a Toxicant…Sort of</vt:lpstr>
      <vt:lpstr>Radiation is a Toxicant…Sort of</vt:lpstr>
      <vt:lpstr>Where Physics and Biology Collide</vt:lpstr>
      <vt:lpstr>Where Physics and Biology Collide</vt:lpstr>
      <vt:lpstr>Where Physics and Biology Collide</vt:lpstr>
      <vt:lpstr>Where Physics and Biology Collide</vt:lpstr>
      <vt:lpstr>Where Physics and Biology Collide</vt:lpstr>
      <vt:lpstr>Where Physics and Biology Collide</vt:lpstr>
      <vt:lpstr>Where Physics and Biology Collide</vt:lpstr>
      <vt:lpstr>The Law of Bergonié and Tribondeau (1906)</vt:lpstr>
      <vt:lpstr>Cellular Radiosensitivity</vt:lpstr>
      <vt:lpstr>Acute Radiation Syndrome (ARS)</vt:lpstr>
      <vt:lpstr>The Four Stages of ARS</vt:lpstr>
      <vt:lpstr>ARS Prodrome – Signs and Symptoms</vt:lpstr>
      <vt:lpstr>ARS Prodrome – Signs and Symptoms</vt:lpstr>
      <vt:lpstr>ARS Prodrome – Early Markers</vt:lpstr>
      <vt:lpstr>ARS Prodrome – Early Markers</vt:lpstr>
      <vt:lpstr>The Three Subsyndromes of ARS</vt:lpstr>
      <vt:lpstr>The Three Subsyndromes of ARS</vt:lpstr>
      <vt:lpstr>The Subsyndromes of ARS</vt:lpstr>
      <vt:lpstr>Treatment of ARS</vt:lpstr>
      <vt:lpstr>Slide 24</vt:lpstr>
      <vt:lpstr>Slide 25</vt:lpstr>
    </vt:vector>
  </TitlesOfParts>
  <Company>CDC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Things You Should Know About Radiation Exposure...But Were Afraid to Ask</dc:title>
  <dc:subject>Things You Should Know About Radiation Exposure...But Were Afraid to Ask</dc:subject>
  <dc:creator>rsb</dc:creator>
  <cp:keywords>radiation, risks, exposure</cp:keywords>
  <cp:lastModifiedBy>kimballl</cp:lastModifiedBy>
  <cp:revision>55</cp:revision>
  <dcterms:created xsi:type="dcterms:W3CDTF">2010-06-29T13:48:38Z</dcterms:created>
  <dcterms:modified xsi:type="dcterms:W3CDTF">2013-01-31T15:24:46Z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0x01010095B9F18489E15847ABE343FB10CD95CD</vt:lpwstr>
  </property>
</Properties>
</file>