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258" r:id="rId6"/>
    <p:sldId id="309" r:id="rId7"/>
    <p:sldId id="316" r:id="rId8"/>
    <p:sldId id="335" r:id="rId9"/>
    <p:sldId id="314" r:id="rId10"/>
    <p:sldId id="318" r:id="rId11"/>
    <p:sldId id="315" r:id="rId12"/>
    <p:sldId id="321" r:id="rId13"/>
    <p:sldId id="319" r:id="rId14"/>
    <p:sldId id="320" r:id="rId15"/>
    <p:sldId id="323" r:id="rId16"/>
    <p:sldId id="322" r:id="rId17"/>
    <p:sldId id="325" r:id="rId18"/>
    <p:sldId id="326" r:id="rId19"/>
    <p:sldId id="327" r:id="rId20"/>
    <p:sldId id="334" r:id="rId21"/>
    <p:sldId id="331" r:id="rId22"/>
    <p:sldId id="328" r:id="rId23"/>
    <p:sldId id="329" r:id="rId24"/>
    <p:sldId id="330" r:id="rId25"/>
    <p:sldId id="332" r:id="rId26"/>
    <p:sldId id="333" r:id="rId27"/>
    <p:sldId id="307"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29" autoAdjust="0"/>
  </p:normalViewPr>
  <p:slideViewPr>
    <p:cSldViewPr>
      <p:cViewPr varScale="1">
        <p:scale>
          <a:sx n="50" d="100"/>
          <a:sy n="50" d="100"/>
        </p:scale>
        <p:origin x="-91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F5EC0-59A3-4378-8CCF-A73063301E4D}" type="doc">
      <dgm:prSet loTypeId="urn:microsoft.com/office/officeart/2005/8/layout/venn1" loCatId="relationship" qsTypeId="urn:microsoft.com/office/officeart/2005/8/quickstyle/simple3" qsCatId="simple" csTypeId="urn:microsoft.com/office/officeart/2005/8/colors/accent1_2" csCatId="accent1" phldr="1"/>
      <dgm:spPr/>
    </dgm:pt>
    <dgm:pt modelId="{7BEDE283-4EA8-4FDA-8A5D-B9859CE1C2CD}">
      <dgm:prSet phldrT="[Text]"/>
      <dgm:spPr/>
      <dgm:t>
        <a:bodyPr/>
        <a:lstStyle/>
        <a:p>
          <a:r>
            <a:rPr lang="en-US" b="1" u="none" baseline="0" dirty="0" smtClean="0">
              <a:solidFill>
                <a:schemeClr val="tx1"/>
              </a:solidFill>
            </a:rPr>
            <a:t>Exposure</a:t>
          </a:r>
        </a:p>
        <a:p>
          <a:r>
            <a:rPr lang="en-US" b="0" baseline="0" dirty="0" smtClean="0">
              <a:solidFill>
                <a:schemeClr val="bg2"/>
              </a:solidFill>
            </a:rPr>
            <a:t>RED</a:t>
          </a:r>
        </a:p>
        <a:p>
          <a:endParaRPr lang="en-US" b="0" baseline="0" dirty="0" smtClean="0">
            <a:solidFill>
              <a:schemeClr val="bg2"/>
            </a:solidFill>
          </a:endParaRPr>
        </a:p>
        <a:p>
          <a:endParaRPr lang="en-US" b="0" baseline="0" dirty="0" smtClean="0"/>
        </a:p>
      </dgm:t>
    </dgm:pt>
    <dgm:pt modelId="{8D05FC73-22F8-4EE2-955D-345F1DE0812A}" type="parTrans" cxnId="{BFBCBC12-2C37-4B77-9908-A698F9C91B81}">
      <dgm:prSet/>
      <dgm:spPr/>
      <dgm:t>
        <a:bodyPr/>
        <a:lstStyle/>
        <a:p>
          <a:endParaRPr lang="en-US"/>
        </a:p>
      </dgm:t>
    </dgm:pt>
    <dgm:pt modelId="{0404DEA1-A2B4-4F28-903C-9F4F24437D15}" type="sibTrans" cxnId="{BFBCBC12-2C37-4B77-9908-A698F9C91B81}">
      <dgm:prSet/>
      <dgm:spPr/>
      <dgm:t>
        <a:bodyPr/>
        <a:lstStyle/>
        <a:p>
          <a:endParaRPr lang="en-US"/>
        </a:p>
      </dgm:t>
    </dgm:pt>
    <dgm:pt modelId="{BC4BF07D-8F89-4BF1-9A08-66636ECC6422}">
      <dgm:prSet phldrT="[Text]"/>
      <dgm:spPr/>
      <dgm:t>
        <a:bodyPr/>
        <a:lstStyle/>
        <a:p>
          <a:r>
            <a:rPr lang="en-US" b="1" baseline="0" dirty="0" smtClean="0"/>
            <a:t>Contamination</a:t>
          </a:r>
        </a:p>
        <a:p>
          <a:r>
            <a:rPr lang="en-US" b="0" baseline="0" dirty="0" smtClean="0">
              <a:solidFill>
                <a:schemeClr val="bg2"/>
              </a:solidFill>
            </a:rPr>
            <a:t>NPP Accident</a:t>
          </a:r>
        </a:p>
        <a:p>
          <a:r>
            <a:rPr lang="en-US" b="0" baseline="0" dirty="0" smtClean="0">
              <a:solidFill>
                <a:schemeClr val="bg2"/>
              </a:solidFill>
            </a:rPr>
            <a:t>RDD</a:t>
          </a:r>
        </a:p>
        <a:p>
          <a:endParaRPr lang="en-US" b="1" baseline="0" dirty="0"/>
        </a:p>
      </dgm:t>
    </dgm:pt>
    <dgm:pt modelId="{F08E5C6C-99D8-4986-B500-27A0F34B1CB0}" type="parTrans" cxnId="{5FAABE79-312C-4554-A2FB-690C817F99E4}">
      <dgm:prSet/>
      <dgm:spPr/>
      <dgm:t>
        <a:bodyPr/>
        <a:lstStyle/>
        <a:p>
          <a:endParaRPr lang="en-US"/>
        </a:p>
      </dgm:t>
    </dgm:pt>
    <dgm:pt modelId="{5236A2E9-9E78-4C96-98AC-AE49F367ABDE}" type="sibTrans" cxnId="{5FAABE79-312C-4554-A2FB-690C817F99E4}">
      <dgm:prSet/>
      <dgm:spPr/>
      <dgm:t>
        <a:bodyPr/>
        <a:lstStyle/>
        <a:p>
          <a:endParaRPr lang="en-US"/>
        </a:p>
      </dgm:t>
    </dgm:pt>
    <dgm:pt modelId="{F22FE1CC-D68A-45D3-9F19-E0DA130DFB23}" type="pres">
      <dgm:prSet presAssocID="{496F5EC0-59A3-4378-8CCF-A73063301E4D}" presName="compositeShape" presStyleCnt="0">
        <dgm:presLayoutVars>
          <dgm:chMax val="7"/>
          <dgm:dir/>
          <dgm:resizeHandles val="exact"/>
        </dgm:presLayoutVars>
      </dgm:prSet>
      <dgm:spPr/>
    </dgm:pt>
    <dgm:pt modelId="{480F978A-BE6D-4015-B9B5-A6AB99AA05D4}" type="pres">
      <dgm:prSet presAssocID="{7BEDE283-4EA8-4FDA-8A5D-B9859CE1C2CD}" presName="circ1" presStyleLbl="vennNode1" presStyleIdx="0" presStyleCnt="2" custScaleX="105518" custLinFactNeighborX="-654" custLinFactNeighborY="-534"/>
      <dgm:spPr/>
      <dgm:t>
        <a:bodyPr/>
        <a:lstStyle/>
        <a:p>
          <a:endParaRPr lang="en-US"/>
        </a:p>
      </dgm:t>
    </dgm:pt>
    <dgm:pt modelId="{F7BF4433-A77E-44F8-A03A-095D081EE202}" type="pres">
      <dgm:prSet presAssocID="{7BEDE283-4EA8-4FDA-8A5D-B9859CE1C2CD}" presName="circ1Tx" presStyleLbl="revTx" presStyleIdx="0" presStyleCnt="0">
        <dgm:presLayoutVars>
          <dgm:chMax val="0"/>
          <dgm:chPref val="0"/>
          <dgm:bulletEnabled val="1"/>
        </dgm:presLayoutVars>
      </dgm:prSet>
      <dgm:spPr/>
      <dgm:t>
        <a:bodyPr/>
        <a:lstStyle/>
        <a:p>
          <a:endParaRPr lang="en-US"/>
        </a:p>
      </dgm:t>
    </dgm:pt>
    <dgm:pt modelId="{99729EB8-093F-4AD3-A1FC-50FE775A0D29}" type="pres">
      <dgm:prSet presAssocID="{BC4BF07D-8F89-4BF1-9A08-66636ECC6422}" presName="circ2" presStyleLbl="vennNode1" presStyleIdx="1" presStyleCnt="2" custScaleX="104366" custLinFactNeighborX="3158" custLinFactNeighborY="-2102"/>
      <dgm:spPr/>
      <dgm:t>
        <a:bodyPr/>
        <a:lstStyle/>
        <a:p>
          <a:endParaRPr lang="en-US"/>
        </a:p>
      </dgm:t>
    </dgm:pt>
    <dgm:pt modelId="{68AFF0DB-42AC-44A6-A0BC-DF7E90114280}" type="pres">
      <dgm:prSet presAssocID="{BC4BF07D-8F89-4BF1-9A08-66636ECC6422}" presName="circ2Tx" presStyleLbl="revTx" presStyleIdx="0" presStyleCnt="0">
        <dgm:presLayoutVars>
          <dgm:chMax val="0"/>
          <dgm:chPref val="0"/>
          <dgm:bulletEnabled val="1"/>
        </dgm:presLayoutVars>
      </dgm:prSet>
      <dgm:spPr/>
      <dgm:t>
        <a:bodyPr/>
        <a:lstStyle/>
        <a:p>
          <a:endParaRPr lang="en-US"/>
        </a:p>
      </dgm:t>
    </dgm:pt>
  </dgm:ptLst>
  <dgm:cxnLst>
    <dgm:cxn modelId="{1DBFB582-EFEB-4398-8898-6B61A27CCCEB}" type="presOf" srcId="{7BEDE283-4EA8-4FDA-8A5D-B9859CE1C2CD}" destId="{F7BF4433-A77E-44F8-A03A-095D081EE202}" srcOrd="1" destOrd="0" presId="urn:microsoft.com/office/officeart/2005/8/layout/venn1"/>
    <dgm:cxn modelId="{BFBCBC12-2C37-4B77-9908-A698F9C91B81}" srcId="{496F5EC0-59A3-4378-8CCF-A73063301E4D}" destId="{7BEDE283-4EA8-4FDA-8A5D-B9859CE1C2CD}" srcOrd="0" destOrd="0" parTransId="{8D05FC73-22F8-4EE2-955D-345F1DE0812A}" sibTransId="{0404DEA1-A2B4-4F28-903C-9F4F24437D15}"/>
    <dgm:cxn modelId="{5FAABE79-312C-4554-A2FB-690C817F99E4}" srcId="{496F5EC0-59A3-4378-8CCF-A73063301E4D}" destId="{BC4BF07D-8F89-4BF1-9A08-66636ECC6422}" srcOrd="1" destOrd="0" parTransId="{F08E5C6C-99D8-4986-B500-27A0F34B1CB0}" sibTransId="{5236A2E9-9E78-4C96-98AC-AE49F367ABDE}"/>
    <dgm:cxn modelId="{AB880AB5-E9F0-48EB-8EC3-C3934FC3915D}" type="presOf" srcId="{BC4BF07D-8F89-4BF1-9A08-66636ECC6422}" destId="{99729EB8-093F-4AD3-A1FC-50FE775A0D29}" srcOrd="0" destOrd="0" presId="urn:microsoft.com/office/officeart/2005/8/layout/venn1"/>
    <dgm:cxn modelId="{37B6841C-4BA1-4093-9C7E-5DDECC82345E}" type="presOf" srcId="{BC4BF07D-8F89-4BF1-9A08-66636ECC6422}" destId="{68AFF0DB-42AC-44A6-A0BC-DF7E90114280}" srcOrd="1" destOrd="0" presId="urn:microsoft.com/office/officeart/2005/8/layout/venn1"/>
    <dgm:cxn modelId="{5EAB43D4-AB12-4E50-91ED-A7F654CDE38A}" type="presOf" srcId="{7BEDE283-4EA8-4FDA-8A5D-B9859CE1C2CD}" destId="{480F978A-BE6D-4015-B9B5-A6AB99AA05D4}" srcOrd="0" destOrd="0" presId="urn:microsoft.com/office/officeart/2005/8/layout/venn1"/>
    <dgm:cxn modelId="{4D9752ED-9CF8-4E65-ABCA-68F61772A9D2}" type="presOf" srcId="{496F5EC0-59A3-4378-8CCF-A73063301E4D}" destId="{F22FE1CC-D68A-45D3-9F19-E0DA130DFB23}" srcOrd="0" destOrd="0" presId="urn:microsoft.com/office/officeart/2005/8/layout/venn1"/>
    <dgm:cxn modelId="{3BC127E2-1E3F-4DA8-AADD-51738B1B34A8}" type="presParOf" srcId="{F22FE1CC-D68A-45D3-9F19-E0DA130DFB23}" destId="{480F978A-BE6D-4015-B9B5-A6AB99AA05D4}" srcOrd="0" destOrd="0" presId="urn:microsoft.com/office/officeart/2005/8/layout/venn1"/>
    <dgm:cxn modelId="{B49E0575-AA3E-4920-AD6B-0480AC09082E}" type="presParOf" srcId="{F22FE1CC-D68A-45D3-9F19-E0DA130DFB23}" destId="{F7BF4433-A77E-44F8-A03A-095D081EE202}" srcOrd="1" destOrd="0" presId="urn:microsoft.com/office/officeart/2005/8/layout/venn1"/>
    <dgm:cxn modelId="{D58DBED1-25A4-45CF-BFAD-D2B7CC1BC21B}" type="presParOf" srcId="{F22FE1CC-D68A-45D3-9F19-E0DA130DFB23}" destId="{99729EB8-093F-4AD3-A1FC-50FE775A0D29}" srcOrd="2" destOrd="0" presId="urn:microsoft.com/office/officeart/2005/8/layout/venn1"/>
    <dgm:cxn modelId="{151BADB9-64DA-403E-B62C-A8E8957A23B7}" type="presParOf" srcId="{F22FE1CC-D68A-45D3-9F19-E0DA130DFB23}" destId="{68AFF0DB-42AC-44A6-A0BC-DF7E90114280}" srcOrd="3" destOrd="0" presId="urn:microsoft.com/office/officeart/2005/8/layout/ven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0D1A1-EF17-4C56-891F-EF16DC3A2D8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EF99C97F-9B7F-4E26-91B6-606ACB03B869}">
      <dgm:prSet phldrT="[Text]"/>
      <dgm:spPr/>
      <dgm:t>
        <a:bodyPr/>
        <a:lstStyle/>
        <a:p>
          <a:r>
            <a:rPr lang="en-US" b="1" baseline="0" dirty="0" smtClean="0">
              <a:solidFill>
                <a:schemeClr val="bg1"/>
              </a:solidFill>
            </a:rPr>
            <a:t>External</a:t>
          </a:r>
          <a:endParaRPr lang="en-US" b="1" baseline="0" dirty="0">
            <a:solidFill>
              <a:schemeClr val="bg1"/>
            </a:solidFill>
          </a:endParaRPr>
        </a:p>
      </dgm:t>
    </dgm:pt>
    <dgm:pt modelId="{B6785588-A883-4CEE-A15A-3D0B025DC23E}" type="parTrans" cxnId="{2CAB9BC0-A00F-4C80-B601-B3CF2BD19C22}">
      <dgm:prSet/>
      <dgm:spPr/>
      <dgm:t>
        <a:bodyPr/>
        <a:lstStyle/>
        <a:p>
          <a:endParaRPr lang="en-US"/>
        </a:p>
      </dgm:t>
    </dgm:pt>
    <dgm:pt modelId="{881A2997-2AC9-410C-A5E1-18A36425E212}" type="sibTrans" cxnId="{2CAB9BC0-A00F-4C80-B601-B3CF2BD19C22}">
      <dgm:prSet/>
      <dgm:spPr/>
      <dgm:t>
        <a:bodyPr/>
        <a:lstStyle/>
        <a:p>
          <a:endParaRPr lang="en-US"/>
        </a:p>
      </dgm:t>
    </dgm:pt>
    <dgm:pt modelId="{65B18732-0606-4988-A82D-D7A8EC50CB43}" type="asst">
      <dgm:prSet phldrT="[Text]"/>
      <dgm:spPr/>
      <dgm:t>
        <a:bodyPr/>
        <a:lstStyle/>
        <a:p>
          <a:r>
            <a:rPr lang="en-US" b="1" baseline="0" dirty="0" smtClean="0">
              <a:solidFill>
                <a:schemeClr val="bg1"/>
              </a:solidFill>
            </a:rPr>
            <a:t>Routes of Internalization</a:t>
          </a:r>
          <a:endParaRPr lang="en-US" b="1" baseline="0" dirty="0">
            <a:solidFill>
              <a:schemeClr val="bg1"/>
            </a:solidFill>
          </a:endParaRPr>
        </a:p>
      </dgm:t>
    </dgm:pt>
    <dgm:pt modelId="{8E9A7173-06ED-4F2E-B147-27C45233A97E}" type="parTrans" cxnId="{A24C2CDC-CBFF-49E0-BD7A-8E45986DB498}">
      <dgm:prSet/>
      <dgm:spPr/>
      <dgm:t>
        <a:bodyPr/>
        <a:lstStyle/>
        <a:p>
          <a:endParaRPr lang="en-US"/>
        </a:p>
      </dgm:t>
    </dgm:pt>
    <dgm:pt modelId="{C96647A3-4DCA-42D4-A901-9A3FA4F16C3D}" type="sibTrans" cxnId="{A24C2CDC-CBFF-49E0-BD7A-8E45986DB498}">
      <dgm:prSet/>
      <dgm:spPr/>
      <dgm:t>
        <a:bodyPr/>
        <a:lstStyle/>
        <a:p>
          <a:endParaRPr lang="en-US"/>
        </a:p>
      </dgm:t>
    </dgm:pt>
    <dgm:pt modelId="{C39D7351-307A-44BE-8D19-3D89FCCCCF42}">
      <dgm:prSet phldrT="[Text]"/>
      <dgm:spPr/>
      <dgm:t>
        <a:bodyPr/>
        <a:lstStyle/>
        <a:p>
          <a:r>
            <a:rPr lang="en-US" b="1" baseline="0" dirty="0" smtClean="0">
              <a:solidFill>
                <a:schemeClr val="bg1"/>
              </a:solidFill>
            </a:rPr>
            <a:t>Inhalation</a:t>
          </a:r>
          <a:endParaRPr lang="en-US" b="1" baseline="0" dirty="0">
            <a:solidFill>
              <a:schemeClr val="bg1"/>
            </a:solidFill>
          </a:endParaRPr>
        </a:p>
      </dgm:t>
    </dgm:pt>
    <dgm:pt modelId="{3EA472A0-0EB9-40CE-A795-C84270919153}" type="parTrans" cxnId="{616D37EB-243D-4966-B669-190DD5B6CEE1}">
      <dgm:prSet/>
      <dgm:spPr/>
      <dgm:t>
        <a:bodyPr/>
        <a:lstStyle/>
        <a:p>
          <a:endParaRPr lang="en-US"/>
        </a:p>
      </dgm:t>
    </dgm:pt>
    <dgm:pt modelId="{95E0B35C-CA48-4EDC-A59B-09DE17F01BDF}" type="sibTrans" cxnId="{616D37EB-243D-4966-B669-190DD5B6CEE1}">
      <dgm:prSet/>
      <dgm:spPr/>
      <dgm:t>
        <a:bodyPr/>
        <a:lstStyle/>
        <a:p>
          <a:endParaRPr lang="en-US"/>
        </a:p>
      </dgm:t>
    </dgm:pt>
    <dgm:pt modelId="{B3791254-D65F-4E4C-94B0-B3A19AD83A9F}">
      <dgm:prSet phldrT="[Text]"/>
      <dgm:spPr/>
      <dgm:t>
        <a:bodyPr/>
        <a:lstStyle/>
        <a:p>
          <a:r>
            <a:rPr lang="en-US" b="1" baseline="0" dirty="0" smtClean="0">
              <a:solidFill>
                <a:schemeClr val="bg1"/>
              </a:solidFill>
            </a:rPr>
            <a:t>Ingestion</a:t>
          </a:r>
          <a:endParaRPr lang="en-US" b="1" baseline="0" dirty="0">
            <a:solidFill>
              <a:schemeClr val="bg1"/>
            </a:solidFill>
          </a:endParaRPr>
        </a:p>
      </dgm:t>
    </dgm:pt>
    <dgm:pt modelId="{251E7872-F589-45F3-ACAF-0700742E6050}" type="parTrans" cxnId="{7CE14A95-2300-4ED7-9769-C9708A2D0E00}">
      <dgm:prSet/>
      <dgm:spPr/>
      <dgm:t>
        <a:bodyPr/>
        <a:lstStyle/>
        <a:p>
          <a:endParaRPr lang="en-US"/>
        </a:p>
      </dgm:t>
    </dgm:pt>
    <dgm:pt modelId="{85594CA9-354F-48C5-9730-3E192A17AEA8}" type="sibTrans" cxnId="{7CE14A95-2300-4ED7-9769-C9708A2D0E00}">
      <dgm:prSet/>
      <dgm:spPr/>
      <dgm:t>
        <a:bodyPr/>
        <a:lstStyle/>
        <a:p>
          <a:endParaRPr lang="en-US"/>
        </a:p>
      </dgm:t>
    </dgm:pt>
    <dgm:pt modelId="{04E87433-ED08-41BF-A31F-228CB86730FE}">
      <dgm:prSet phldrT="[Text]"/>
      <dgm:spPr/>
      <dgm:t>
        <a:bodyPr/>
        <a:lstStyle/>
        <a:p>
          <a:r>
            <a:rPr lang="en-US" b="1" baseline="0" dirty="0" smtClean="0">
              <a:solidFill>
                <a:schemeClr val="bg1"/>
              </a:solidFill>
            </a:rPr>
            <a:t>Injection or Wounds</a:t>
          </a:r>
          <a:endParaRPr lang="en-US" b="1" baseline="0" dirty="0">
            <a:solidFill>
              <a:schemeClr val="bg1"/>
            </a:solidFill>
          </a:endParaRPr>
        </a:p>
      </dgm:t>
    </dgm:pt>
    <dgm:pt modelId="{E4063A9B-01D7-4FA8-96A2-F907C4BC44A1}" type="parTrans" cxnId="{CEBE22C4-65E5-48B2-8644-503B10BE0B96}">
      <dgm:prSet/>
      <dgm:spPr/>
      <dgm:t>
        <a:bodyPr/>
        <a:lstStyle/>
        <a:p>
          <a:endParaRPr lang="en-US"/>
        </a:p>
      </dgm:t>
    </dgm:pt>
    <dgm:pt modelId="{63A88693-6655-4471-988F-C329259A580B}" type="sibTrans" cxnId="{CEBE22C4-65E5-48B2-8644-503B10BE0B96}">
      <dgm:prSet/>
      <dgm:spPr/>
      <dgm:t>
        <a:bodyPr/>
        <a:lstStyle/>
        <a:p>
          <a:endParaRPr lang="en-US"/>
        </a:p>
      </dgm:t>
    </dgm:pt>
    <dgm:pt modelId="{FDDD420B-A60F-4308-A7C8-EF17E2AA92C1}" type="pres">
      <dgm:prSet presAssocID="{41C0D1A1-EF17-4C56-891F-EF16DC3A2D8A}" presName="hierChild1" presStyleCnt="0">
        <dgm:presLayoutVars>
          <dgm:orgChart val="1"/>
          <dgm:chPref val="1"/>
          <dgm:dir/>
          <dgm:animOne val="branch"/>
          <dgm:animLvl val="lvl"/>
          <dgm:resizeHandles/>
        </dgm:presLayoutVars>
      </dgm:prSet>
      <dgm:spPr/>
      <dgm:t>
        <a:bodyPr/>
        <a:lstStyle/>
        <a:p>
          <a:endParaRPr lang="en-US"/>
        </a:p>
      </dgm:t>
    </dgm:pt>
    <dgm:pt modelId="{D3525C6F-C540-48E8-8FE3-82E9A382937D}" type="pres">
      <dgm:prSet presAssocID="{EF99C97F-9B7F-4E26-91B6-606ACB03B869}" presName="hierRoot1" presStyleCnt="0">
        <dgm:presLayoutVars>
          <dgm:hierBranch val="init"/>
        </dgm:presLayoutVars>
      </dgm:prSet>
      <dgm:spPr/>
      <dgm:t>
        <a:bodyPr/>
        <a:lstStyle/>
        <a:p>
          <a:endParaRPr lang="en-US"/>
        </a:p>
      </dgm:t>
    </dgm:pt>
    <dgm:pt modelId="{DAEE869B-9DEC-4D37-8092-214B7538FFCD}" type="pres">
      <dgm:prSet presAssocID="{EF99C97F-9B7F-4E26-91B6-606ACB03B869}" presName="rootComposite1" presStyleCnt="0"/>
      <dgm:spPr/>
      <dgm:t>
        <a:bodyPr/>
        <a:lstStyle/>
        <a:p>
          <a:endParaRPr lang="en-US"/>
        </a:p>
      </dgm:t>
    </dgm:pt>
    <dgm:pt modelId="{813E7114-5AB3-4DBC-B15F-72C28BF89FC0}" type="pres">
      <dgm:prSet presAssocID="{EF99C97F-9B7F-4E26-91B6-606ACB03B869}" presName="rootText1" presStyleLbl="node0" presStyleIdx="0" presStyleCnt="1">
        <dgm:presLayoutVars>
          <dgm:chPref val="3"/>
        </dgm:presLayoutVars>
      </dgm:prSet>
      <dgm:spPr/>
      <dgm:t>
        <a:bodyPr/>
        <a:lstStyle/>
        <a:p>
          <a:endParaRPr lang="en-US"/>
        </a:p>
      </dgm:t>
    </dgm:pt>
    <dgm:pt modelId="{D17C51F3-E7FA-411C-9DFE-23ED5DB065E7}" type="pres">
      <dgm:prSet presAssocID="{EF99C97F-9B7F-4E26-91B6-606ACB03B869}" presName="rootConnector1" presStyleLbl="node1" presStyleIdx="0" presStyleCnt="0"/>
      <dgm:spPr/>
      <dgm:t>
        <a:bodyPr/>
        <a:lstStyle/>
        <a:p>
          <a:endParaRPr lang="en-US"/>
        </a:p>
      </dgm:t>
    </dgm:pt>
    <dgm:pt modelId="{89D1090A-F141-49D2-BC07-2AC23206C018}" type="pres">
      <dgm:prSet presAssocID="{EF99C97F-9B7F-4E26-91B6-606ACB03B869}" presName="hierChild2" presStyleCnt="0"/>
      <dgm:spPr/>
      <dgm:t>
        <a:bodyPr/>
        <a:lstStyle/>
        <a:p>
          <a:endParaRPr lang="en-US"/>
        </a:p>
      </dgm:t>
    </dgm:pt>
    <dgm:pt modelId="{EA10411D-7E03-4023-867B-DF387A4C2A36}" type="pres">
      <dgm:prSet presAssocID="{3EA472A0-0EB9-40CE-A795-C84270919153}" presName="Name37" presStyleLbl="parChTrans1D2" presStyleIdx="0" presStyleCnt="4"/>
      <dgm:spPr/>
      <dgm:t>
        <a:bodyPr/>
        <a:lstStyle/>
        <a:p>
          <a:endParaRPr lang="en-US"/>
        </a:p>
      </dgm:t>
    </dgm:pt>
    <dgm:pt modelId="{E68D0DB4-0EDD-4441-84A1-488D70748DD8}" type="pres">
      <dgm:prSet presAssocID="{C39D7351-307A-44BE-8D19-3D89FCCCCF42}" presName="hierRoot2" presStyleCnt="0">
        <dgm:presLayoutVars>
          <dgm:hierBranch val="init"/>
        </dgm:presLayoutVars>
      </dgm:prSet>
      <dgm:spPr/>
      <dgm:t>
        <a:bodyPr/>
        <a:lstStyle/>
        <a:p>
          <a:endParaRPr lang="en-US"/>
        </a:p>
      </dgm:t>
    </dgm:pt>
    <dgm:pt modelId="{62072D04-4AB0-4165-8ABC-0124AD789391}" type="pres">
      <dgm:prSet presAssocID="{C39D7351-307A-44BE-8D19-3D89FCCCCF42}" presName="rootComposite" presStyleCnt="0"/>
      <dgm:spPr/>
      <dgm:t>
        <a:bodyPr/>
        <a:lstStyle/>
        <a:p>
          <a:endParaRPr lang="en-US"/>
        </a:p>
      </dgm:t>
    </dgm:pt>
    <dgm:pt modelId="{87A4980E-C4D9-4239-B3A3-811467E63F2B}" type="pres">
      <dgm:prSet presAssocID="{C39D7351-307A-44BE-8D19-3D89FCCCCF42}" presName="rootText" presStyleLbl="node2" presStyleIdx="0" presStyleCnt="3">
        <dgm:presLayoutVars>
          <dgm:chPref val="3"/>
        </dgm:presLayoutVars>
      </dgm:prSet>
      <dgm:spPr/>
      <dgm:t>
        <a:bodyPr/>
        <a:lstStyle/>
        <a:p>
          <a:endParaRPr lang="en-US"/>
        </a:p>
      </dgm:t>
    </dgm:pt>
    <dgm:pt modelId="{6BE59725-2F1F-48B0-A338-9E34D7C4FB8C}" type="pres">
      <dgm:prSet presAssocID="{C39D7351-307A-44BE-8D19-3D89FCCCCF42}" presName="rootConnector" presStyleLbl="node2" presStyleIdx="0" presStyleCnt="3"/>
      <dgm:spPr/>
      <dgm:t>
        <a:bodyPr/>
        <a:lstStyle/>
        <a:p>
          <a:endParaRPr lang="en-US"/>
        </a:p>
      </dgm:t>
    </dgm:pt>
    <dgm:pt modelId="{66EB0157-0118-44A4-80A0-1EE7EB4CA727}" type="pres">
      <dgm:prSet presAssocID="{C39D7351-307A-44BE-8D19-3D89FCCCCF42}" presName="hierChild4" presStyleCnt="0"/>
      <dgm:spPr/>
      <dgm:t>
        <a:bodyPr/>
        <a:lstStyle/>
        <a:p>
          <a:endParaRPr lang="en-US"/>
        </a:p>
      </dgm:t>
    </dgm:pt>
    <dgm:pt modelId="{28E3C78E-AEF3-40C4-9F70-4D7271AEC54E}" type="pres">
      <dgm:prSet presAssocID="{C39D7351-307A-44BE-8D19-3D89FCCCCF42}" presName="hierChild5" presStyleCnt="0"/>
      <dgm:spPr/>
      <dgm:t>
        <a:bodyPr/>
        <a:lstStyle/>
        <a:p>
          <a:endParaRPr lang="en-US"/>
        </a:p>
      </dgm:t>
    </dgm:pt>
    <dgm:pt modelId="{935302D0-35F4-4833-A8AA-406798897382}" type="pres">
      <dgm:prSet presAssocID="{251E7872-F589-45F3-ACAF-0700742E6050}" presName="Name37" presStyleLbl="parChTrans1D2" presStyleIdx="1" presStyleCnt="4"/>
      <dgm:spPr/>
      <dgm:t>
        <a:bodyPr/>
        <a:lstStyle/>
        <a:p>
          <a:endParaRPr lang="en-US"/>
        </a:p>
      </dgm:t>
    </dgm:pt>
    <dgm:pt modelId="{4F714623-3B12-4C7A-80E2-594CD54D3AC1}" type="pres">
      <dgm:prSet presAssocID="{B3791254-D65F-4E4C-94B0-B3A19AD83A9F}" presName="hierRoot2" presStyleCnt="0">
        <dgm:presLayoutVars>
          <dgm:hierBranch val="init"/>
        </dgm:presLayoutVars>
      </dgm:prSet>
      <dgm:spPr/>
      <dgm:t>
        <a:bodyPr/>
        <a:lstStyle/>
        <a:p>
          <a:endParaRPr lang="en-US"/>
        </a:p>
      </dgm:t>
    </dgm:pt>
    <dgm:pt modelId="{66CADD22-6EAF-4A84-AD5A-05AB8DAE8ABE}" type="pres">
      <dgm:prSet presAssocID="{B3791254-D65F-4E4C-94B0-B3A19AD83A9F}" presName="rootComposite" presStyleCnt="0"/>
      <dgm:spPr/>
      <dgm:t>
        <a:bodyPr/>
        <a:lstStyle/>
        <a:p>
          <a:endParaRPr lang="en-US"/>
        </a:p>
      </dgm:t>
    </dgm:pt>
    <dgm:pt modelId="{A0C44305-C724-4C8B-B485-FB6A4AC7032A}" type="pres">
      <dgm:prSet presAssocID="{B3791254-D65F-4E4C-94B0-B3A19AD83A9F}" presName="rootText" presStyleLbl="node2" presStyleIdx="1" presStyleCnt="3">
        <dgm:presLayoutVars>
          <dgm:chPref val="3"/>
        </dgm:presLayoutVars>
      </dgm:prSet>
      <dgm:spPr/>
      <dgm:t>
        <a:bodyPr/>
        <a:lstStyle/>
        <a:p>
          <a:endParaRPr lang="en-US"/>
        </a:p>
      </dgm:t>
    </dgm:pt>
    <dgm:pt modelId="{9E02C91C-D107-430F-AA81-E213E10DB189}" type="pres">
      <dgm:prSet presAssocID="{B3791254-D65F-4E4C-94B0-B3A19AD83A9F}" presName="rootConnector" presStyleLbl="node2" presStyleIdx="1" presStyleCnt="3"/>
      <dgm:spPr/>
      <dgm:t>
        <a:bodyPr/>
        <a:lstStyle/>
        <a:p>
          <a:endParaRPr lang="en-US"/>
        </a:p>
      </dgm:t>
    </dgm:pt>
    <dgm:pt modelId="{6B359092-7A05-4EC1-9664-D62D51D76830}" type="pres">
      <dgm:prSet presAssocID="{B3791254-D65F-4E4C-94B0-B3A19AD83A9F}" presName="hierChild4" presStyleCnt="0"/>
      <dgm:spPr/>
      <dgm:t>
        <a:bodyPr/>
        <a:lstStyle/>
        <a:p>
          <a:endParaRPr lang="en-US"/>
        </a:p>
      </dgm:t>
    </dgm:pt>
    <dgm:pt modelId="{0F393B27-1925-4FF1-B550-4CF56E789959}" type="pres">
      <dgm:prSet presAssocID="{B3791254-D65F-4E4C-94B0-B3A19AD83A9F}" presName="hierChild5" presStyleCnt="0"/>
      <dgm:spPr/>
      <dgm:t>
        <a:bodyPr/>
        <a:lstStyle/>
        <a:p>
          <a:endParaRPr lang="en-US"/>
        </a:p>
      </dgm:t>
    </dgm:pt>
    <dgm:pt modelId="{498827F0-7CDA-4A01-A4B4-5303AB1ADC90}" type="pres">
      <dgm:prSet presAssocID="{E4063A9B-01D7-4FA8-96A2-F907C4BC44A1}" presName="Name37" presStyleLbl="parChTrans1D2" presStyleIdx="2" presStyleCnt="4"/>
      <dgm:spPr/>
      <dgm:t>
        <a:bodyPr/>
        <a:lstStyle/>
        <a:p>
          <a:endParaRPr lang="en-US"/>
        </a:p>
      </dgm:t>
    </dgm:pt>
    <dgm:pt modelId="{CC92D72C-B06D-4059-93CF-E9B87D4132E9}" type="pres">
      <dgm:prSet presAssocID="{04E87433-ED08-41BF-A31F-228CB86730FE}" presName="hierRoot2" presStyleCnt="0">
        <dgm:presLayoutVars>
          <dgm:hierBranch val="init"/>
        </dgm:presLayoutVars>
      </dgm:prSet>
      <dgm:spPr/>
      <dgm:t>
        <a:bodyPr/>
        <a:lstStyle/>
        <a:p>
          <a:endParaRPr lang="en-US"/>
        </a:p>
      </dgm:t>
    </dgm:pt>
    <dgm:pt modelId="{A120BF3E-E3BF-4CB6-B179-241B48C8F673}" type="pres">
      <dgm:prSet presAssocID="{04E87433-ED08-41BF-A31F-228CB86730FE}" presName="rootComposite" presStyleCnt="0"/>
      <dgm:spPr/>
      <dgm:t>
        <a:bodyPr/>
        <a:lstStyle/>
        <a:p>
          <a:endParaRPr lang="en-US"/>
        </a:p>
      </dgm:t>
    </dgm:pt>
    <dgm:pt modelId="{99AD3F27-01AC-4F0B-90DC-43533C66BECB}" type="pres">
      <dgm:prSet presAssocID="{04E87433-ED08-41BF-A31F-228CB86730FE}" presName="rootText" presStyleLbl="node2" presStyleIdx="2" presStyleCnt="3">
        <dgm:presLayoutVars>
          <dgm:chPref val="3"/>
        </dgm:presLayoutVars>
      </dgm:prSet>
      <dgm:spPr/>
      <dgm:t>
        <a:bodyPr/>
        <a:lstStyle/>
        <a:p>
          <a:endParaRPr lang="en-US"/>
        </a:p>
      </dgm:t>
    </dgm:pt>
    <dgm:pt modelId="{3866AB41-F8EB-475E-B0A4-4CD804771E0C}" type="pres">
      <dgm:prSet presAssocID="{04E87433-ED08-41BF-A31F-228CB86730FE}" presName="rootConnector" presStyleLbl="node2" presStyleIdx="2" presStyleCnt="3"/>
      <dgm:spPr/>
      <dgm:t>
        <a:bodyPr/>
        <a:lstStyle/>
        <a:p>
          <a:endParaRPr lang="en-US"/>
        </a:p>
      </dgm:t>
    </dgm:pt>
    <dgm:pt modelId="{06056EAF-EDE8-4A08-864A-D5B0D8ACCE71}" type="pres">
      <dgm:prSet presAssocID="{04E87433-ED08-41BF-A31F-228CB86730FE}" presName="hierChild4" presStyleCnt="0"/>
      <dgm:spPr/>
      <dgm:t>
        <a:bodyPr/>
        <a:lstStyle/>
        <a:p>
          <a:endParaRPr lang="en-US"/>
        </a:p>
      </dgm:t>
    </dgm:pt>
    <dgm:pt modelId="{941175D0-112B-4839-9101-824FBD379E01}" type="pres">
      <dgm:prSet presAssocID="{04E87433-ED08-41BF-A31F-228CB86730FE}" presName="hierChild5" presStyleCnt="0"/>
      <dgm:spPr/>
      <dgm:t>
        <a:bodyPr/>
        <a:lstStyle/>
        <a:p>
          <a:endParaRPr lang="en-US"/>
        </a:p>
      </dgm:t>
    </dgm:pt>
    <dgm:pt modelId="{AAE43D71-2883-48E9-9D93-CD851C90532B}" type="pres">
      <dgm:prSet presAssocID="{EF99C97F-9B7F-4E26-91B6-606ACB03B869}" presName="hierChild3" presStyleCnt="0"/>
      <dgm:spPr/>
      <dgm:t>
        <a:bodyPr/>
        <a:lstStyle/>
        <a:p>
          <a:endParaRPr lang="en-US"/>
        </a:p>
      </dgm:t>
    </dgm:pt>
    <dgm:pt modelId="{D63D8CB9-5A3E-4C90-99D2-2D2228E10995}" type="pres">
      <dgm:prSet presAssocID="{8E9A7173-06ED-4F2E-B147-27C45233A97E}" presName="Name111" presStyleLbl="parChTrans1D2" presStyleIdx="3" presStyleCnt="4"/>
      <dgm:spPr/>
      <dgm:t>
        <a:bodyPr/>
        <a:lstStyle/>
        <a:p>
          <a:endParaRPr lang="en-US"/>
        </a:p>
      </dgm:t>
    </dgm:pt>
    <dgm:pt modelId="{6014A548-335D-480F-8A3B-D060AF490691}" type="pres">
      <dgm:prSet presAssocID="{65B18732-0606-4988-A82D-D7A8EC50CB43}" presName="hierRoot3" presStyleCnt="0">
        <dgm:presLayoutVars>
          <dgm:hierBranch val="init"/>
        </dgm:presLayoutVars>
      </dgm:prSet>
      <dgm:spPr/>
      <dgm:t>
        <a:bodyPr/>
        <a:lstStyle/>
        <a:p>
          <a:endParaRPr lang="en-US"/>
        </a:p>
      </dgm:t>
    </dgm:pt>
    <dgm:pt modelId="{8F2972B2-6115-41C5-B720-B5C6835010D6}" type="pres">
      <dgm:prSet presAssocID="{65B18732-0606-4988-A82D-D7A8EC50CB43}" presName="rootComposite3" presStyleCnt="0"/>
      <dgm:spPr/>
      <dgm:t>
        <a:bodyPr/>
        <a:lstStyle/>
        <a:p>
          <a:endParaRPr lang="en-US"/>
        </a:p>
      </dgm:t>
    </dgm:pt>
    <dgm:pt modelId="{4988BB8C-1C02-43FA-8D0D-11EDEEE0AE43}" type="pres">
      <dgm:prSet presAssocID="{65B18732-0606-4988-A82D-D7A8EC50CB43}" presName="rootText3" presStyleLbl="asst1" presStyleIdx="0" presStyleCnt="1">
        <dgm:presLayoutVars>
          <dgm:chPref val="3"/>
        </dgm:presLayoutVars>
      </dgm:prSet>
      <dgm:spPr/>
      <dgm:t>
        <a:bodyPr/>
        <a:lstStyle/>
        <a:p>
          <a:endParaRPr lang="en-US"/>
        </a:p>
      </dgm:t>
    </dgm:pt>
    <dgm:pt modelId="{E25429DF-834E-4C56-BD0D-CAC39FAD6287}" type="pres">
      <dgm:prSet presAssocID="{65B18732-0606-4988-A82D-D7A8EC50CB43}" presName="rootConnector3" presStyleLbl="asst1" presStyleIdx="0" presStyleCnt="1"/>
      <dgm:spPr/>
      <dgm:t>
        <a:bodyPr/>
        <a:lstStyle/>
        <a:p>
          <a:endParaRPr lang="en-US"/>
        </a:p>
      </dgm:t>
    </dgm:pt>
    <dgm:pt modelId="{CDFC0114-4245-4973-9732-95BB04FA39D9}" type="pres">
      <dgm:prSet presAssocID="{65B18732-0606-4988-A82D-D7A8EC50CB43}" presName="hierChild6" presStyleCnt="0"/>
      <dgm:spPr/>
      <dgm:t>
        <a:bodyPr/>
        <a:lstStyle/>
        <a:p>
          <a:endParaRPr lang="en-US"/>
        </a:p>
      </dgm:t>
    </dgm:pt>
    <dgm:pt modelId="{FF6B43B9-FFC4-4BA7-9A8F-CBE613122DA4}" type="pres">
      <dgm:prSet presAssocID="{65B18732-0606-4988-A82D-D7A8EC50CB43}" presName="hierChild7" presStyleCnt="0"/>
      <dgm:spPr/>
      <dgm:t>
        <a:bodyPr/>
        <a:lstStyle/>
        <a:p>
          <a:endParaRPr lang="en-US"/>
        </a:p>
      </dgm:t>
    </dgm:pt>
  </dgm:ptLst>
  <dgm:cxnLst>
    <dgm:cxn modelId="{A24C2CDC-CBFF-49E0-BD7A-8E45986DB498}" srcId="{EF99C97F-9B7F-4E26-91B6-606ACB03B869}" destId="{65B18732-0606-4988-A82D-D7A8EC50CB43}" srcOrd="0" destOrd="0" parTransId="{8E9A7173-06ED-4F2E-B147-27C45233A97E}" sibTransId="{C96647A3-4DCA-42D4-A901-9A3FA4F16C3D}"/>
    <dgm:cxn modelId="{C40608CE-91CF-4736-BCAE-B29912E25932}" type="presOf" srcId="{41C0D1A1-EF17-4C56-891F-EF16DC3A2D8A}" destId="{FDDD420B-A60F-4308-A7C8-EF17E2AA92C1}" srcOrd="0" destOrd="0" presId="urn:microsoft.com/office/officeart/2005/8/layout/orgChart1"/>
    <dgm:cxn modelId="{616D37EB-243D-4966-B669-190DD5B6CEE1}" srcId="{EF99C97F-9B7F-4E26-91B6-606ACB03B869}" destId="{C39D7351-307A-44BE-8D19-3D89FCCCCF42}" srcOrd="1" destOrd="0" parTransId="{3EA472A0-0EB9-40CE-A795-C84270919153}" sibTransId="{95E0B35C-CA48-4EDC-A59B-09DE17F01BDF}"/>
    <dgm:cxn modelId="{CEBE22C4-65E5-48B2-8644-503B10BE0B96}" srcId="{EF99C97F-9B7F-4E26-91B6-606ACB03B869}" destId="{04E87433-ED08-41BF-A31F-228CB86730FE}" srcOrd="3" destOrd="0" parTransId="{E4063A9B-01D7-4FA8-96A2-F907C4BC44A1}" sibTransId="{63A88693-6655-4471-988F-C329259A580B}"/>
    <dgm:cxn modelId="{8FC58650-01C2-4696-97CA-9FF7124D4CE1}" type="presOf" srcId="{04E87433-ED08-41BF-A31F-228CB86730FE}" destId="{99AD3F27-01AC-4F0B-90DC-43533C66BECB}" srcOrd="0" destOrd="0" presId="urn:microsoft.com/office/officeart/2005/8/layout/orgChart1"/>
    <dgm:cxn modelId="{2CAB9BC0-A00F-4C80-B601-B3CF2BD19C22}" srcId="{41C0D1A1-EF17-4C56-891F-EF16DC3A2D8A}" destId="{EF99C97F-9B7F-4E26-91B6-606ACB03B869}" srcOrd="0" destOrd="0" parTransId="{B6785588-A883-4CEE-A15A-3D0B025DC23E}" sibTransId="{881A2997-2AC9-410C-A5E1-18A36425E212}"/>
    <dgm:cxn modelId="{5779CA6A-2E58-4664-89B3-6907E073A2A8}" type="presOf" srcId="{C39D7351-307A-44BE-8D19-3D89FCCCCF42}" destId="{6BE59725-2F1F-48B0-A338-9E34D7C4FB8C}" srcOrd="1" destOrd="0" presId="urn:microsoft.com/office/officeart/2005/8/layout/orgChart1"/>
    <dgm:cxn modelId="{08132EF2-DBB0-4B3D-8041-67C4D7614184}" type="presOf" srcId="{65B18732-0606-4988-A82D-D7A8EC50CB43}" destId="{4988BB8C-1C02-43FA-8D0D-11EDEEE0AE43}" srcOrd="0" destOrd="0" presId="urn:microsoft.com/office/officeart/2005/8/layout/orgChart1"/>
    <dgm:cxn modelId="{884765EB-1ECD-4842-94B9-4EE58A668488}" type="presOf" srcId="{65B18732-0606-4988-A82D-D7A8EC50CB43}" destId="{E25429DF-834E-4C56-BD0D-CAC39FAD6287}" srcOrd="1" destOrd="0" presId="urn:microsoft.com/office/officeart/2005/8/layout/orgChart1"/>
    <dgm:cxn modelId="{9FA90381-9D8E-479A-B972-A96C808B350D}" type="presOf" srcId="{EF99C97F-9B7F-4E26-91B6-606ACB03B869}" destId="{D17C51F3-E7FA-411C-9DFE-23ED5DB065E7}" srcOrd="1" destOrd="0" presId="urn:microsoft.com/office/officeart/2005/8/layout/orgChart1"/>
    <dgm:cxn modelId="{A075EC0A-2A02-4D99-83A0-58ED1312985A}" type="presOf" srcId="{04E87433-ED08-41BF-A31F-228CB86730FE}" destId="{3866AB41-F8EB-475E-B0A4-4CD804771E0C}" srcOrd="1" destOrd="0" presId="urn:microsoft.com/office/officeart/2005/8/layout/orgChart1"/>
    <dgm:cxn modelId="{87650BA6-8F29-4333-9A80-D7FFE6CE774A}" type="presOf" srcId="{EF99C97F-9B7F-4E26-91B6-606ACB03B869}" destId="{813E7114-5AB3-4DBC-B15F-72C28BF89FC0}" srcOrd="0" destOrd="0" presId="urn:microsoft.com/office/officeart/2005/8/layout/orgChart1"/>
    <dgm:cxn modelId="{03E00EC6-4EB0-458B-902A-6E3C1C966FEA}" type="presOf" srcId="{C39D7351-307A-44BE-8D19-3D89FCCCCF42}" destId="{87A4980E-C4D9-4239-B3A3-811467E63F2B}" srcOrd="0" destOrd="0" presId="urn:microsoft.com/office/officeart/2005/8/layout/orgChart1"/>
    <dgm:cxn modelId="{7CE14A95-2300-4ED7-9769-C9708A2D0E00}" srcId="{EF99C97F-9B7F-4E26-91B6-606ACB03B869}" destId="{B3791254-D65F-4E4C-94B0-B3A19AD83A9F}" srcOrd="2" destOrd="0" parTransId="{251E7872-F589-45F3-ACAF-0700742E6050}" sibTransId="{85594CA9-354F-48C5-9730-3E192A17AEA8}"/>
    <dgm:cxn modelId="{D3EDCC5B-E20E-4A64-BDDF-281C095E9972}" type="presOf" srcId="{B3791254-D65F-4E4C-94B0-B3A19AD83A9F}" destId="{A0C44305-C724-4C8B-B485-FB6A4AC7032A}" srcOrd="0" destOrd="0" presId="urn:microsoft.com/office/officeart/2005/8/layout/orgChart1"/>
    <dgm:cxn modelId="{F601D1F3-FA2C-4334-ADF8-0B1D6BFD3F32}" type="presOf" srcId="{B3791254-D65F-4E4C-94B0-B3A19AD83A9F}" destId="{9E02C91C-D107-430F-AA81-E213E10DB189}" srcOrd="1" destOrd="0" presId="urn:microsoft.com/office/officeart/2005/8/layout/orgChart1"/>
    <dgm:cxn modelId="{611A7FE5-411F-4F2A-A3D1-2E0DDB5C8875}" type="presOf" srcId="{3EA472A0-0EB9-40CE-A795-C84270919153}" destId="{EA10411D-7E03-4023-867B-DF387A4C2A36}" srcOrd="0" destOrd="0" presId="urn:microsoft.com/office/officeart/2005/8/layout/orgChart1"/>
    <dgm:cxn modelId="{659F0883-BBD6-41F4-855C-1791A1E499B6}" type="presOf" srcId="{251E7872-F589-45F3-ACAF-0700742E6050}" destId="{935302D0-35F4-4833-A8AA-406798897382}" srcOrd="0" destOrd="0" presId="urn:microsoft.com/office/officeart/2005/8/layout/orgChart1"/>
    <dgm:cxn modelId="{4965F318-6EE4-4D10-9E32-7074106B68E1}" type="presOf" srcId="{E4063A9B-01D7-4FA8-96A2-F907C4BC44A1}" destId="{498827F0-7CDA-4A01-A4B4-5303AB1ADC90}" srcOrd="0" destOrd="0" presId="urn:microsoft.com/office/officeart/2005/8/layout/orgChart1"/>
    <dgm:cxn modelId="{CD23EF76-EFC7-46E9-A8CD-5B7588113F02}" type="presOf" srcId="{8E9A7173-06ED-4F2E-B147-27C45233A97E}" destId="{D63D8CB9-5A3E-4C90-99D2-2D2228E10995}" srcOrd="0" destOrd="0" presId="urn:microsoft.com/office/officeart/2005/8/layout/orgChart1"/>
    <dgm:cxn modelId="{C7C108CE-8A2B-4C72-90CA-15AE72FA1D04}" type="presParOf" srcId="{FDDD420B-A60F-4308-A7C8-EF17E2AA92C1}" destId="{D3525C6F-C540-48E8-8FE3-82E9A382937D}" srcOrd="0" destOrd="0" presId="urn:microsoft.com/office/officeart/2005/8/layout/orgChart1"/>
    <dgm:cxn modelId="{A6919D19-C04E-4811-87C4-D5530C2873AB}" type="presParOf" srcId="{D3525C6F-C540-48E8-8FE3-82E9A382937D}" destId="{DAEE869B-9DEC-4D37-8092-214B7538FFCD}" srcOrd="0" destOrd="0" presId="urn:microsoft.com/office/officeart/2005/8/layout/orgChart1"/>
    <dgm:cxn modelId="{4974B809-9B5D-4760-B0FE-F19E298446EC}" type="presParOf" srcId="{DAEE869B-9DEC-4D37-8092-214B7538FFCD}" destId="{813E7114-5AB3-4DBC-B15F-72C28BF89FC0}" srcOrd="0" destOrd="0" presId="urn:microsoft.com/office/officeart/2005/8/layout/orgChart1"/>
    <dgm:cxn modelId="{ACF31359-F179-4C49-A1E8-3E966A835B7B}" type="presParOf" srcId="{DAEE869B-9DEC-4D37-8092-214B7538FFCD}" destId="{D17C51F3-E7FA-411C-9DFE-23ED5DB065E7}" srcOrd="1" destOrd="0" presId="urn:microsoft.com/office/officeart/2005/8/layout/orgChart1"/>
    <dgm:cxn modelId="{7D0A8571-B914-4343-B5BE-C20CD114FCB1}" type="presParOf" srcId="{D3525C6F-C540-48E8-8FE3-82E9A382937D}" destId="{89D1090A-F141-49D2-BC07-2AC23206C018}" srcOrd="1" destOrd="0" presId="urn:microsoft.com/office/officeart/2005/8/layout/orgChart1"/>
    <dgm:cxn modelId="{00247DD1-3871-48C8-A22B-6B65A48D4984}" type="presParOf" srcId="{89D1090A-F141-49D2-BC07-2AC23206C018}" destId="{EA10411D-7E03-4023-867B-DF387A4C2A36}" srcOrd="0" destOrd="0" presId="urn:microsoft.com/office/officeart/2005/8/layout/orgChart1"/>
    <dgm:cxn modelId="{4A3A9F4C-92E7-4666-9047-625F7401EDFC}" type="presParOf" srcId="{89D1090A-F141-49D2-BC07-2AC23206C018}" destId="{E68D0DB4-0EDD-4441-84A1-488D70748DD8}" srcOrd="1" destOrd="0" presId="urn:microsoft.com/office/officeart/2005/8/layout/orgChart1"/>
    <dgm:cxn modelId="{CC06C4AB-1347-44AF-A25C-814AE1D56513}" type="presParOf" srcId="{E68D0DB4-0EDD-4441-84A1-488D70748DD8}" destId="{62072D04-4AB0-4165-8ABC-0124AD789391}" srcOrd="0" destOrd="0" presId="urn:microsoft.com/office/officeart/2005/8/layout/orgChart1"/>
    <dgm:cxn modelId="{4704A2F3-D950-498D-B01D-5E5BE76B3253}" type="presParOf" srcId="{62072D04-4AB0-4165-8ABC-0124AD789391}" destId="{87A4980E-C4D9-4239-B3A3-811467E63F2B}" srcOrd="0" destOrd="0" presId="urn:microsoft.com/office/officeart/2005/8/layout/orgChart1"/>
    <dgm:cxn modelId="{8576315C-228B-4DAC-883B-0BEE53D34646}" type="presParOf" srcId="{62072D04-4AB0-4165-8ABC-0124AD789391}" destId="{6BE59725-2F1F-48B0-A338-9E34D7C4FB8C}" srcOrd="1" destOrd="0" presId="urn:microsoft.com/office/officeart/2005/8/layout/orgChart1"/>
    <dgm:cxn modelId="{F053CAAC-A588-4B29-9986-6F509144B6B5}" type="presParOf" srcId="{E68D0DB4-0EDD-4441-84A1-488D70748DD8}" destId="{66EB0157-0118-44A4-80A0-1EE7EB4CA727}" srcOrd="1" destOrd="0" presId="urn:microsoft.com/office/officeart/2005/8/layout/orgChart1"/>
    <dgm:cxn modelId="{AEDD1E08-ECB0-4FF4-ACE0-B6FF26D3CC02}" type="presParOf" srcId="{E68D0DB4-0EDD-4441-84A1-488D70748DD8}" destId="{28E3C78E-AEF3-40C4-9F70-4D7271AEC54E}" srcOrd="2" destOrd="0" presId="urn:microsoft.com/office/officeart/2005/8/layout/orgChart1"/>
    <dgm:cxn modelId="{8A136C53-97EF-4220-A4B3-A948EE1E771E}" type="presParOf" srcId="{89D1090A-F141-49D2-BC07-2AC23206C018}" destId="{935302D0-35F4-4833-A8AA-406798897382}" srcOrd="2" destOrd="0" presId="urn:microsoft.com/office/officeart/2005/8/layout/orgChart1"/>
    <dgm:cxn modelId="{F269736C-2A42-405A-909E-477D777E8534}" type="presParOf" srcId="{89D1090A-F141-49D2-BC07-2AC23206C018}" destId="{4F714623-3B12-4C7A-80E2-594CD54D3AC1}" srcOrd="3" destOrd="0" presId="urn:microsoft.com/office/officeart/2005/8/layout/orgChart1"/>
    <dgm:cxn modelId="{F5246CD7-D311-42D6-8C99-58E3595F217D}" type="presParOf" srcId="{4F714623-3B12-4C7A-80E2-594CD54D3AC1}" destId="{66CADD22-6EAF-4A84-AD5A-05AB8DAE8ABE}" srcOrd="0" destOrd="0" presId="urn:microsoft.com/office/officeart/2005/8/layout/orgChart1"/>
    <dgm:cxn modelId="{3F866821-B93C-4D1C-87DE-0F33E2C228C5}" type="presParOf" srcId="{66CADD22-6EAF-4A84-AD5A-05AB8DAE8ABE}" destId="{A0C44305-C724-4C8B-B485-FB6A4AC7032A}" srcOrd="0" destOrd="0" presId="urn:microsoft.com/office/officeart/2005/8/layout/orgChart1"/>
    <dgm:cxn modelId="{FAC3E88B-12C6-43E1-B3D0-BDFE913860F0}" type="presParOf" srcId="{66CADD22-6EAF-4A84-AD5A-05AB8DAE8ABE}" destId="{9E02C91C-D107-430F-AA81-E213E10DB189}" srcOrd="1" destOrd="0" presId="urn:microsoft.com/office/officeart/2005/8/layout/orgChart1"/>
    <dgm:cxn modelId="{34ECFCA7-3E63-4562-9B3D-D564C07D7448}" type="presParOf" srcId="{4F714623-3B12-4C7A-80E2-594CD54D3AC1}" destId="{6B359092-7A05-4EC1-9664-D62D51D76830}" srcOrd="1" destOrd="0" presId="urn:microsoft.com/office/officeart/2005/8/layout/orgChart1"/>
    <dgm:cxn modelId="{D3FA039E-F9CA-4F3C-BEAF-2A56439FEFE0}" type="presParOf" srcId="{4F714623-3B12-4C7A-80E2-594CD54D3AC1}" destId="{0F393B27-1925-4FF1-B550-4CF56E789959}" srcOrd="2" destOrd="0" presId="urn:microsoft.com/office/officeart/2005/8/layout/orgChart1"/>
    <dgm:cxn modelId="{A035C710-2E42-41A6-93F8-7865DCF8A80B}" type="presParOf" srcId="{89D1090A-F141-49D2-BC07-2AC23206C018}" destId="{498827F0-7CDA-4A01-A4B4-5303AB1ADC90}" srcOrd="4" destOrd="0" presId="urn:microsoft.com/office/officeart/2005/8/layout/orgChart1"/>
    <dgm:cxn modelId="{CED9E7BF-016C-4987-B936-4C330F74AE86}" type="presParOf" srcId="{89D1090A-F141-49D2-BC07-2AC23206C018}" destId="{CC92D72C-B06D-4059-93CF-E9B87D4132E9}" srcOrd="5" destOrd="0" presId="urn:microsoft.com/office/officeart/2005/8/layout/orgChart1"/>
    <dgm:cxn modelId="{D392053C-DF9A-4B16-B484-FBA08B475866}" type="presParOf" srcId="{CC92D72C-B06D-4059-93CF-E9B87D4132E9}" destId="{A120BF3E-E3BF-4CB6-B179-241B48C8F673}" srcOrd="0" destOrd="0" presId="urn:microsoft.com/office/officeart/2005/8/layout/orgChart1"/>
    <dgm:cxn modelId="{5C50115F-7FCA-47FC-B710-AA511D47A6B0}" type="presParOf" srcId="{A120BF3E-E3BF-4CB6-B179-241B48C8F673}" destId="{99AD3F27-01AC-4F0B-90DC-43533C66BECB}" srcOrd="0" destOrd="0" presId="urn:microsoft.com/office/officeart/2005/8/layout/orgChart1"/>
    <dgm:cxn modelId="{19160852-3424-48B5-BD32-0D030DC6527A}" type="presParOf" srcId="{A120BF3E-E3BF-4CB6-B179-241B48C8F673}" destId="{3866AB41-F8EB-475E-B0A4-4CD804771E0C}" srcOrd="1" destOrd="0" presId="urn:microsoft.com/office/officeart/2005/8/layout/orgChart1"/>
    <dgm:cxn modelId="{4826F914-B6E9-432B-B735-31F3AA568B94}" type="presParOf" srcId="{CC92D72C-B06D-4059-93CF-E9B87D4132E9}" destId="{06056EAF-EDE8-4A08-864A-D5B0D8ACCE71}" srcOrd="1" destOrd="0" presId="urn:microsoft.com/office/officeart/2005/8/layout/orgChart1"/>
    <dgm:cxn modelId="{05CE7BD7-1F04-4E21-908B-6B404ABBA389}" type="presParOf" srcId="{CC92D72C-B06D-4059-93CF-E9B87D4132E9}" destId="{941175D0-112B-4839-9101-824FBD379E01}" srcOrd="2" destOrd="0" presId="urn:microsoft.com/office/officeart/2005/8/layout/orgChart1"/>
    <dgm:cxn modelId="{4C0D254A-66A5-4D92-9420-1349A6169EB6}" type="presParOf" srcId="{D3525C6F-C540-48E8-8FE3-82E9A382937D}" destId="{AAE43D71-2883-48E9-9D93-CD851C90532B}" srcOrd="2" destOrd="0" presId="urn:microsoft.com/office/officeart/2005/8/layout/orgChart1"/>
    <dgm:cxn modelId="{D6E9E226-BE8C-486E-9894-AFF4F7EF1887}" type="presParOf" srcId="{AAE43D71-2883-48E9-9D93-CD851C90532B}" destId="{D63D8CB9-5A3E-4C90-99D2-2D2228E10995}" srcOrd="0" destOrd="0" presId="urn:microsoft.com/office/officeart/2005/8/layout/orgChart1"/>
    <dgm:cxn modelId="{EC595EE5-4485-44B4-8A61-FC19C30E6C17}" type="presParOf" srcId="{AAE43D71-2883-48E9-9D93-CD851C90532B}" destId="{6014A548-335D-480F-8A3B-D060AF490691}" srcOrd="1" destOrd="0" presId="urn:microsoft.com/office/officeart/2005/8/layout/orgChart1"/>
    <dgm:cxn modelId="{BC82083C-CFA8-4BF9-B4B6-AABADE1A0529}" type="presParOf" srcId="{6014A548-335D-480F-8A3B-D060AF490691}" destId="{8F2972B2-6115-41C5-B720-B5C6835010D6}" srcOrd="0" destOrd="0" presId="urn:microsoft.com/office/officeart/2005/8/layout/orgChart1"/>
    <dgm:cxn modelId="{AE03204D-A902-4795-BD89-6B732779712E}" type="presParOf" srcId="{8F2972B2-6115-41C5-B720-B5C6835010D6}" destId="{4988BB8C-1C02-43FA-8D0D-11EDEEE0AE43}" srcOrd="0" destOrd="0" presId="urn:microsoft.com/office/officeart/2005/8/layout/orgChart1"/>
    <dgm:cxn modelId="{AD4F220A-31F1-4D4E-AD07-E8F0BF402EC3}" type="presParOf" srcId="{8F2972B2-6115-41C5-B720-B5C6835010D6}" destId="{E25429DF-834E-4C56-BD0D-CAC39FAD6287}" srcOrd="1" destOrd="0" presId="urn:microsoft.com/office/officeart/2005/8/layout/orgChart1"/>
    <dgm:cxn modelId="{E1DD2668-303C-4834-A5AB-A2EEB26C9F4B}" type="presParOf" srcId="{6014A548-335D-480F-8A3B-D060AF490691}" destId="{CDFC0114-4245-4973-9732-95BB04FA39D9}" srcOrd="1" destOrd="0" presId="urn:microsoft.com/office/officeart/2005/8/layout/orgChart1"/>
    <dgm:cxn modelId="{29CB322E-6A37-4D8A-805F-6CA25BFDE662}" type="presParOf" srcId="{6014A548-335D-480F-8A3B-D060AF490691}" destId="{FF6B43B9-FFC4-4BA7-9A8F-CBE613122DA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0F978A-BE6D-4015-B9B5-A6AB99AA05D4}">
      <dsp:nvSpPr>
        <dsp:cNvPr id="0" name=""/>
        <dsp:cNvSpPr/>
      </dsp:nvSpPr>
      <dsp:spPr>
        <a:xfrm>
          <a:off x="473129" y="0"/>
          <a:ext cx="3678495" cy="348613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u="none" kern="1200" baseline="0" dirty="0" smtClean="0">
              <a:solidFill>
                <a:schemeClr val="tx1"/>
              </a:solidFill>
            </a:rPr>
            <a:t>Exposure</a:t>
          </a:r>
        </a:p>
        <a:p>
          <a:pPr lvl="0" algn="ctr" defTabSz="1066800">
            <a:lnSpc>
              <a:spcPct val="90000"/>
            </a:lnSpc>
            <a:spcBef>
              <a:spcPct val="0"/>
            </a:spcBef>
            <a:spcAft>
              <a:spcPct val="35000"/>
            </a:spcAft>
          </a:pPr>
          <a:r>
            <a:rPr lang="en-US" sz="2400" b="0" kern="1200" baseline="0" dirty="0" smtClean="0">
              <a:solidFill>
                <a:schemeClr val="bg2"/>
              </a:solidFill>
            </a:rPr>
            <a:t>RED</a:t>
          </a:r>
        </a:p>
        <a:p>
          <a:pPr lvl="0" algn="ctr" defTabSz="1066800">
            <a:lnSpc>
              <a:spcPct val="90000"/>
            </a:lnSpc>
            <a:spcBef>
              <a:spcPct val="0"/>
            </a:spcBef>
            <a:spcAft>
              <a:spcPct val="35000"/>
            </a:spcAft>
          </a:pPr>
          <a:endParaRPr lang="en-US" sz="2400" b="0" kern="1200" baseline="0" dirty="0" smtClean="0">
            <a:solidFill>
              <a:schemeClr val="bg2"/>
            </a:solidFill>
          </a:endParaRPr>
        </a:p>
        <a:p>
          <a:pPr lvl="0" algn="ctr" defTabSz="1066800">
            <a:lnSpc>
              <a:spcPct val="90000"/>
            </a:lnSpc>
            <a:spcBef>
              <a:spcPct val="0"/>
            </a:spcBef>
            <a:spcAft>
              <a:spcPct val="35000"/>
            </a:spcAft>
          </a:pPr>
          <a:endParaRPr lang="en-US" sz="2400" b="0" kern="1200" baseline="0" dirty="0" smtClean="0"/>
        </a:p>
      </dsp:txBody>
      <dsp:txXfrm>
        <a:off x="986793" y="411089"/>
        <a:ext cx="2120934" cy="2663951"/>
      </dsp:txXfrm>
    </dsp:sp>
    <dsp:sp modelId="{99729EB8-093F-4AD3-A1FC-50FE775A0D29}">
      <dsp:nvSpPr>
        <dsp:cNvPr id="0" name=""/>
        <dsp:cNvSpPr/>
      </dsp:nvSpPr>
      <dsp:spPr>
        <a:xfrm>
          <a:off x="3138627" y="0"/>
          <a:ext cx="3638335" cy="348613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baseline="0" dirty="0" smtClean="0"/>
            <a:t>Contamination</a:t>
          </a:r>
        </a:p>
        <a:p>
          <a:pPr lvl="0" algn="ctr" defTabSz="1066800">
            <a:lnSpc>
              <a:spcPct val="90000"/>
            </a:lnSpc>
            <a:spcBef>
              <a:spcPct val="0"/>
            </a:spcBef>
            <a:spcAft>
              <a:spcPct val="35000"/>
            </a:spcAft>
          </a:pPr>
          <a:r>
            <a:rPr lang="en-US" sz="2400" b="0" kern="1200" baseline="0" dirty="0" smtClean="0">
              <a:solidFill>
                <a:schemeClr val="bg2"/>
              </a:solidFill>
            </a:rPr>
            <a:t>NPP Accident</a:t>
          </a:r>
        </a:p>
        <a:p>
          <a:pPr lvl="0" algn="ctr" defTabSz="1066800">
            <a:lnSpc>
              <a:spcPct val="90000"/>
            </a:lnSpc>
            <a:spcBef>
              <a:spcPct val="0"/>
            </a:spcBef>
            <a:spcAft>
              <a:spcPct val="35000"/>
            </a:spcAft>
          </a:pPr>
          <a:r>
            <a:rPr lang="en-US" sz="2400" b="0" kern="1200" baseline="0" dirty="0" smtClean="0">
              <a:solidFill>
                <a:schemeClr val="bg2"/>
              </a:solidFill>
            </a:rPr>
            <a:t>RDD</a:t>
          </a:r>
        </a:p>
        <a:p>
          <a:pPr lvl="0" algn="ctr" defTabSz="1066800">
            <a:lnSpc>
              <a:spcPct val="90000"/>
            </a:lnSpc>
            <a:spcBef>
              <a:spcPct val="0"/>
            </a:spcBef>
            <a:spcAft>
              <a:spcPct val="35000"/>
            </a:spcAft>
          </a:pPr>
          <a:endParaRPr lang="en-US" sz="2400" b="1" kern="1200" baseline="0" dirty="0"/>
        </a:p>
      </dsp:txBody>
      <dsp:txXfrm>
        <a:off x="4171128" y="411089"/>
        <a:ext cx="2097778" cy="26639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D8CB9-5A3E-4C90-99D2-2D2228E10995}">
      <dsp:nvSpPr>
        <dsp:cNvPr id="0" name=""/>
        <dsp:cNvSpPr/>
      </dsp:nvSpPr>
      <dsp:spPr>
        <a:xfrm>
          <a:off x="3910692" y="972714"/>
          <a:ext cx="204107" cy="894185"/>
        </a:xfrm>
        <a:custGeom>
          <a:avLst/>
          <a:gdLst/>
          <a:ahLst/>
          <a:cxnLst/>
          <a:rect l="0" t="0" r="0" b="0"/>
          <a:pathLst>
            <a:path>
              <a:moveTo>
                <a:pt x="204107" y="0"/>
              </a:moveTo>
              <a:lnTo>
                <a:pt x="204107" y="894185"/>
              </a:lnTo>
              <a:lnTo>
                <a:pt x="0" y="8941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827F0-7CDA-4A01-A4B4-5303AB1ADC90}">
      <dsp:nvSpPr>
        <dsp:cNvPr id="0" name=""/>
        <dsp:cNvSpPr/>
      </dsp:nvSpPr>
      <dsp:spPr>
        <a:xfrm>
          <a:off x="4114800" y="972714"/>
          <a:ext cx="2352096" cy="1788370"/>
        </a:xfrm>
        <a:custGeom>
          <a:avLst/>
          <a:gdLst/>
          <a:ahLst/>
          <a:cxnLst/>
          <a:rect l="0" t="0" r="0" b="0"/>
          <a:pathLst>
            <a:path>
              <a:moveTo>
                <a:pt x="0" y="0"/>
              </a:moveTo>
              <a:lnTo>
                <a:pt x="0" y="1584263"/>
              </a:lnTo>
              <a:lnTo>
                <a:pt x="2352096" y="1584263"/>
              </a:lnTo>
              <a:lnTo>
                <a:pt x="2352096" y="1788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5302D0-35F4-4833-A8AA-406798897382}">
      <dsp:nvSpPr>
        <dsp:cNvPr id="0" name=""/>
        <dsp:cNvSpPr/>
      </dsp:nvSpPr>
      <dsp:spPr>
        <a:xfrm>
          <a:off x="4069080" y="972714"/>
          <a:ext cx="91440" cy="1788370"/>
        </a:xfrm>
        <a:custGeom>
          <a:avLst/>
          <a:gdLst/>
          <a:ahLst/>
          <a:cxnLst/>
          <a:rect l="0" t="0" r="0" b="0"/>
          <a:pathLst>
            <a:path>
              <a:moveTo>
                <a:pt x="45720" y="0"/>
              </a:moveTo>
              <a:lnTo>
                <a:pt x="45720" y="1788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10411D-7E03-4023-867B-DF387A4C2A36}">
      <dsp:nvSpPr>
        <dsp:cNvPr id="0" name=""/>
        <dsp:cNvSpPr/>
      </dsp:nvSpPr>
      <dsp:spPr>
        <a:xfrm>
          <a:off x="1762703" y="972714"/>
          <a:ext cx="2352096" cy="1788370"/>
        </a:xfrm>
        <a:custGeom>
          <a:avLst/>
          <a:gdLst/>
          <a:ahLst/>
          <a:cxnLst/>
          <a:rect l="0" t="0" r="0" b="0"/>
          <a:pathLst>
            <a:path>
              <a:moveTo>
                <a:pt x="2352096" y="0"/>
              </a:moveTo>
              <a:lnTo>
                <a:pt x="2352096" y="1584263"/>
              </a:lnTo>
              <a:lnTo>
                <a:pt x="0" y="1584263"/>
              </a:lnTo>
              <a:lnTo>
                <a:pt x="0" y="1788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E7114-5AB3-4DBC-B15F-72C28BF89FC0}">
      <dsp:nvSpPr>
        <dsp:cNvPr id="0" name=""/>
        <dsp:cNvSpPr/>
      </dsp:nvSpPr>
      <dsp:spPr>
        <a:xfrm>
          <a:off x="3142859" y="773"/>
          <a:ext cx="1943881" cy="9719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baseline="0" dirty="0" smtClean="0">
              <a:solidFill>
                <a:schemeClr val="bg1"/>
              </a:solidFill>
            </a:rPr>
            <a:t>External</a:t>
          </a:r>
          <a:endParaRPr lang="en-US" sz="2200" b="1" kern="1200" baseline="0" dirty="0">
            <a:solidFill>
              <a:schemeClr val="bg1"/>
            </a:solidFill>
          </a:endParaRPr>
        </a:p>
      </dsp:txBody>
      <dsp:txXfrm>
        <a:off x="3142859" y="773"/>
        <a:ext cx="1943881" cy="971940"/>
      </dsp:txXfrm>
    </dsp:sp>
    <dsp:sp modelId="{87A4980E-C4D9-4239-B3A3-811467E63F2B}">
      <dsp:nvSpPr>
        <dsp:cNvPr id="0" name=""/>
        <dsp:cNvSpPr/>
      </dsp:nvSpPr>
      <dsp:spPr>
        <a:xfrm>
          <a:off x="790762" y="2761085"/>
          <a:ext cx="1943881" cy="9719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baseline="0" dirty="0" smtClean="0">
              <a:solidFill>
                <a:schemeClr val="bg1"/>
              </a:solidFill>
            </a:rPr>
            <a:t>Inhalation</a:t>
          </a:r>
          <a:endParaRPr lang="en-US" sz="2200" b="1" kern="1200" baseline="0" dirty="0">
            <a:solidFill>
              <a:schemeClr val="bg1"/>
            </a:solidFill>
          </a:endParaRPr>
        </a:p>
      </dsp:txBody>
      <dsp:txXfrm>
        <a:off x="790762" y="2761085"/>
        <a:ext cx="1943881" cy="971940"/>
      </dsp:txXfrm>
    </dsp:sp>
    <dsp:sp modelId="{A0C44305-C724-4C8B-B485-FB6A4AC7032A}">
      <dsp:nvSpPr>
        <dsp:cNvPr id="0" name=""/>
        <dsp:cNvSpPr/>
      </dsp:nvSpPr>
      <dsp:spPr>
        <a:xfrm>
          <a:off x="3142859" y="2761085"/>
          <a:ext cx="1943881" cy="9719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baseline="0" dirty="0" smtClean="0">
              <a:solidFill>
                <a:schemeClr val="bg1"/>
              </a:solidFill>
            </a:rPr>
            <a:t>Ingestion</a:t>
          </a:r>
          <a:endParaRPr lang="en-US" sz="2200" b="1" kern="1200" baseline="0" dirty="0">
            <a:solidFill>
              <a:schemeClr val="bg1"/>
            </a:solidFill>
          </a:endParaRPr>
        </a:p>
      </dsp:txBody>
      <dsp:txXfrm>
        <a:off x="3142859" y="2761085"/>
        <a:ext cx="1943881" cy="971940"/>
      </dsp:txXfrm>
    </dsp:sp>
    <dsp:sp modelId="{99AD3F27-01AC-4F0B-90DC-43533C66BECB}">
      <dsp:nvSpPr>
        <dsp:cNvPr id="0" name=""/>
        <dsp:cNvSpPr/>
      </dsp:nvSpPr>
      <dsp:spPr>
        <a:xfrm>
          <a:off x="5494955" y="2761085"/>
          <a:ext cx="1943881" cy="9719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baseline="0" dirty="0" smtClean="0">
              <a:solidFill>
                <a:schemeClr val="bg1"/>
              </a:solidFill>
            </a:rPr>
            <a:t>Injection or Wounds</a:t>
          </a:r>
          <a:endParaRPr lang="en-US" sz="2200" b="1" kern="1200" baseline="0" dirty="0">
            <a:solidFill>
              <a:schemeClr val="bg1"/>
            </a:solidFill>
          </a:endParaRPr>
        </a:p>
      </dsp:txBody>
      <dsp:txXfrm>
        <a:off x="5494955" y="2761085"/>
        <a:ext cx="1943881" cy="971940"/>
      </dsp:txXfrm>
    </dsp:sp>
    <dsp:sp modelId="{4988BB8C-1C02-43FA-8D0D-11EDEEE0AE43}">
      <dsp:nvSpPr>
        <dsp:cNvPr id="0" name=""/>
        <dsp:cNvSpPr/>
      </dsp:nvSpPr>
      <dsp:spPr>
        <a:xfrm>
          <a:off x="1966811" y="1380929"/>
          <a:ext cx="1943881" cy="97194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baseline="0" dirty="0" smtClean="0">
              <a:solidFill>
                <a:schemeClr val="bg1"/>
              </a:solidFill>
            </a:rPr>
            <a:t>Routes of Internalization</a:t>
          </a:r>
          <a:endParaRPr lang="en-US" sz="2200" b="1" kern="1200" baseline="0" dirty="0">
            <a:solidFill>
              <a:schemeClr val="bg1"/>
            </a:solidFill>
          </a:endParaRPr>
        </a:p>
      </dsp:txBody>
      <dsp:txXfrm>
        <a:off x="1966811" y="1380929"/>
        <a:ext cx="1943881" cy="9719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879F5-53F7-47E6-8DF5-DA316464B786}"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5AFBA-027B-4557-9ACE-46EE895FA2E5}" type="slidenum">
              <a:rPr lang="en-US" smtClean="0"/>
              <a:pPr/>
              <a:t>‹#›</a:t>
            </a:fld>
            <a:endParaRPr lang="en-US"/>
          </a:p>
        </p:txBody>
      </p:sp>
    </p:spTree>
    <p:extLst>
      <p:ext uri="{BB962C8B-B14F-4D97-AF65-F5344CB8AC3E}">
        <p14:creationId xmlns:p14="http://schemas.microsoft.com/office/powerpoint/2010/main" xmlns="" val="7563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a:t>
            </a:fld>
            <a:endParaRPr lang="en-US"/>
          </a:p>
        </p:txBody>
      </p:sp>
    </p:spTree>
    <p:extLst>
      <p:ext uri="{BB962C8B-B14F-4D97-AF65-F5344CB8AC3E}">
        <p14:creationId xmlns:p14="http://schemas.microsoft.com/office/powerpoint/2010/main" xmlns="" val="1570005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11</a:t>
            </a:fld>
            <a:endParaRPr lang="en-US"/>
          </a:p>
        </p:txBody>
      </p:sp>
    </p:spTree>
    <p:extLst>
      <p:ext uri="{BB962C8B-B14F-4D97-AF65-F5344CB8AC3E}">
        <p14:creationId xmlns:p14="http://schemas.microsoft.com/office/powerpoint/2010/main" xmlns="" val="3047036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12</a:t>
            </a:fld>
            <a:endParaRPr lang="en-US"/>
          </a:p>
        </p:txBody>
      </p:sp>
    </p:spTree>
    <p:extLst>
      <p:ext uri="{BB962C8B-B14F-4D97-AF65-F5344CB8AC3E}">
        <p14:creationId xmlns:p14="http://schemas.microsoft.com/office/powerpoint/2010/main" xmlns="" val="260248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1D5AFBA-027B-4557-9ACE-46EE895FA2E5}" type="slidenum">
              <a:rPr lang="en-US" smtClean="0"/>
              <a:pPr/>
              <a:t>13</a:t>
            </a:fld>
            <a:endParaRPr lang="en-US"/>
          </a:p>
        </p:txBody>
      </p:sp>
    </p:spTree>
    <p:extLst>
      <p:ext uri="{BB962C8B-B14F-4D97-AF65-F5344CB8AC3E}">
        <p14:creationId xmlns:p14="http://schemas.microsoft.com/office/powerpoint/2010/main" xmlns="" val="303848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14</a:t>
            </a:fld>
            <a:endParaRPr lang="en-US"/>
          </a:p>
        </p:txBody>
      </p:sp>
    </p:spTree>
    <p:extLst>
      <p:ext uri="{BB962C8B-B14F-4D97-AF65-F5344CB8AC3E}">
        <p14:creationId xmlns:p14="http://schemas.microsoft.com/office/powerpoint/2010/main" xmlns="" val="253229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15</a:t>
            </a:fld>
            <a:endParaRPr lang="en-US"/>
          </a:p>
        </p:txBody>
      </p:sp>
    </p:spTree>
    <p:extLst>
      <p:ext uri="{BB962C8B-B14F-4D97-AF65-F5344CB8AC3E}">
        <p14:creationId xmlns:p14="http://schemas.microsoft.com/office/powerpoint/2010/main" xmlns="" val="21089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8858F6-5880-46AF-AEA9-A3767C09E4FE}" type="slidenum">
              <a:rPr lang="en-US" sz="1200">
                <a:latin typeface="Calibri" pitchFamily="34" charset="0"/>
              </a:rPr>
              <a:pPr algn="r" eaLnBrk="1" hangingPunct="1"/>
              <a:t>16</a:t>
            </a:fld>
            <a:endParaRPr lang="en-US" sz="1200">
              <a:latin typeface="Calibri" pitchFamily="34" charset="0"/>
            </a:endParaRPr>
          </a:p>
        </p:txBody>
      </p:sp>
      <p:sp>
        <p:nvSpPr>
          <p:cNvPr id="99331" name="Rectangle 2"/>
          <p:cNvSpPr>
            <a:spLocks noGrp="1" noRot="1" noChangeAspect="1" noChangeArrowheads="1" noTextEdit="1"/>
          </p:cNvSpPr>
          <p:nvPr>
            <p:ph type="sldImg"/>
          </p:nvPr>
        </p:nvSpPr>
        <p:spPr>
          <a:xfrm>
            <a:off x="1146175" y="684213"/>
            <a:ext cx="4572000" cy="3429000"/>
          </a:xfrm>
          <a:ln/>
        </p:spPr>
      </p:sp>
      <p:sp>
        <p:nvSpPr>
          <p:cNvPr id="99332" name="Rectangle 3"/>
          <p:cNvSpPr>
            <a:spLocks noGrp="1" noChangeArrowheads="1"/>
          </p:cNvSpPr>
          <p:nvPr>
            <p:ph type="body" idx="1"/>
          </p:nvPr>
        </p:nvSpPr>
        <p:spPr>
          <a:xfrm>
            <a:off x="685800" y="4344025"/>
            <a:ext cx="5486400" cy="411604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958" eaLnBrk="0" hangingPunct="0">
              <a:defRPr>
                <a:solidFill>
                  <a:schemeClr val="tx1"/>
                </a:solidFill>
                <a:latin typeface="Arial" charset="0"/>
              </a:defRPr>
            </a:lvl1pPr>
            <a:lvl2pPr marL="702738" indent="-270283" defTabSz="912958" eaLnBrk="0" hangingPunct="0">
              <a:defRPr>
                <a:solidFill>
                  <a:schemeClr val="tx1"/>
                </a:solidFill>
                <a:latin typeface="Arial" charset="0"/>
              </a:defRPr>
            </a:lvl2pPr>
            <a:lvl3pPr marL="1081135" indent="-216227" defTabSz="912958" eaLnBrk="0" hangingPunct="0">
              <a:defRPr>
                <a:solidFill>
                  <a:schemeClr val="tx1"/>
                </a:solidFill>
                <a:latin typeface="Arial" charset="0"/>
              </a:defRPr>
            </a:lvl3pPr>
            <a:lvl4pPr marL="1513590" indent="-216227" defTabSz="912958" eaLnBrk="0" hangingPunct="0">
              <a:defRPr>
                <a:solidFill>
                  <a:schemeClr val="tx1"/>
                </a:solidFill>
                <a:latin typeface="Arial" charset="0"/>
              </a:defRPr>
            </a:lvl4pPr>
            <a:lvl5pPr marL="1946044" indent="-216227" defTabSz="912958" eaLnBrk="0" hangingPunct="0">
              <a:defRPr>
                <a:solidFill>
                  <a:schemeClr val="tx1"/>
                </a:solidFill>
                <a:latin typeface="Arial" charset="0"/>
              </a:defRPr>
            </a:lvl5pPr>
            <a:lvl6pPr marL="2378498" indent="-216227" defTabSz="912958" eaLnBrk="0" fontAlgn="base" hangingPunct="0">
              <a:spcBef>
                <a:spcPct val="0"/>
              </a:spcBef>
              <a:spcAft>
                <a:spcPct val="0"/>
              </a:spcAft>
              <a:defRPr>
                <a:solidFill>
                  <a:schemeClr val="tx1"/>
                </a:solidFill>
                <a:latin typeface="Arial" charset="0"/>
              </a:defRPr>
            </a:lvl6pPr>
            <a:lvl7pPr marL="2810952" indent="-216227" defTabSz="912958" eaLnBrk="0" fontAlgn="base" hangingPunct="0">
              <a:spcBef>
                <a:spcPct val="0"/>
              </a:spcBef>
              <a:spcAft>
                <a:spcPct val="0"/>
              </a:spcAft>
              <a:defRPr>
                <a:solidFill>
                  <a:schemeClr val="tx1"/>
                </a:solidFill>
                <a:latin typeface="Arial" charset="0"/>
              </a:defRPr>
            </a:lvl7pPr>
            <a:lvl8pPr marL="3243406" indent="-216227" defTabSz="912958" eaLnBrk="0" fontAlgn="base" hangingPunct="0">
              <a:spcBef>
                <a:spcPct val="0"/>
              </a:spcBef>
              <a:spcAft>
                <a:spcPct val="0"/>
              </a:spcAft>
              <a:defRPr>
                <a:solidFill>
                  <a:schemeClr val="tx1"/>
                </a:solidFill>
                <a:latin typeface="Arial" charset="0"/>
              </a:defRPr>
            </a:lvl8pPr>
            <a:lvl9pPr marL="3675860" indent="-216227" defTabSz="912958" eaLnBrk="0" fontAlgn="base" hangingPunct="0">
              <a:spcBef>
                <a:spcPct val="0"/>
              </a:spcBef>
              <a:spcAft>
                <a:spcPct val="0"/>
              </a:spcAft>
              <a:defRPr>
                <a:solidFill>
                  <a:schemeClr val="tx1"/>
                </a:solidFill>
                <a:latin typeface="Arial" charset="0"/>
              </a:defRPr>
            </a:lvl9pPr>
          </a:lstStyle>
          <a:p>
            <a:pPr eaLnBrk="1" hangingPunct="1"/>
            <a:fld id="{E4D021E9-9F1A-4A19-B399-67132F4497CB}" type="slidenum">
              <a:rPr lang="en-US" smtClean="0"/>
              <a:pPr eaLnBrk="1" hangingPunct="1"/>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1D5AFBA-027B-4557-9ACE-46EE895FA2E5}" type="slidenum">
              <a:rPr lang="en-US" smtClean="0"/>
              <a:pPr/>
              <a:t>18</a:t>
            </a:fld>
            <a:endParaRPr lang="en-US"/>
          </a:p>
        </p:txBody>
      </p:sp>
    </p:spTree>
    <p:extLst>
      <p:ext uri="{BB962C8B-B14F-4D97-AF65-F5344CB8AC3E}">
        <p14:creationId xmlns:p14="http://schemas.microsoft.com/office/powerpoint/2010/main" xmlns="" val="3038483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19</a:t>
            </a:fld>
            <a:endParaRPr lang="en-US"/>
          </a:p>
        </p:txBody>
      </p:sp>
    </p:spTree>
    <p:extLst>
      <p:ext uri="{BB962C8B-B14F-4D97-AF65-F5344CB8AC3E}">
        <p14:creationId xmlns:p14="http://schemas.microsoft.com/office/powerpoint/2010/main" xmlns="" val="303848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20</a:t>
            </a:fld>
            <a:endParaRPr lang="en-US"/>
          </a:p>
        </p:txBody>
      </p:sp>
    </p:spTree>
    <p:extLst>
      <p:ext uri="{BB962C8B-B14F-4D97-AF65-F5344CB8AC3E}">
        <p14:creationId xmlns:p14="http://schemas.microsoft.com/office/powerpoint/2010/main" xmlns="" val="126402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5AFBA-027B-4557-9ACE-46EE895FA2E5}" type="slidenum">
              <a:rPr lang="en-US" smtClean="0"/>
              <a:pPr/>
              <a:t>2</a:t>
            </a:fld>
            <a:endParaRPr lang="en-US"/>
          </a:p>
        </p:txBody>
      </p:sp>
    </p:spTree>
    <p:extLst>
      <p:ext uri="{BB962C8B-B14F-4D97-AF65-F5344CB8AC3E}">
        <p14:creationId xmlns:p14="http://schemas.microsoft.com/office/powerpoint/2010/main" xmlns="" val="241150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Calcium</a:t>
            </a:r>
            <a:r>
              <a:rPr lang="en-US" baseline="0" dirty="0" smtClean="0"/>
              <a:t> given first day 1g iv or neb.  Calcium DTPA has 10 times more efficacy in the first 24 hours.  Then switch to zinc DTPA which has less side effects.  All actinides except for thorium, neptunium and uranium.  Highest efficacy within 1 to first 24 hours.</a:t>
            </a:r>
          </a:p>
          <a:p>
            <a:endParaRPr lang="en-US" baseline="0" dirty="0" smtClean="0"/>
          </a:p>
          <a:p>
            <a:r>
              <a:rPr lang="en-US" baseline="0" dirty="0" smtClean="0"/>
              <a:t>DTPA-diethyl </a:t>
            </a:r>
            <a:r>
              <a:rPr lang="en-US" baseline="0" dirty="0" err="1" smtClean="0"/>
              <a:t>entriamine</a:t>
            </a:r>
            <a:r>
              <a:rPr lang="en-US" baseline="0" dirty="0" smtClean="0"/>
              <a:t> </a:t>
            </a:r>
            <a:r>
              <a:rPr lang="en-US" baseline="0" dirty="0" err="1" smtClean="0"/>
              <a:t>penta</a:t>
            </a:r>
            <a:r>
              <a:rPr lang="en-US" baseline="0" dirty="0" smtClean="0"/>
              <a:t> acetate</a:t>
            </a:r>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21</a:t>
            </a:fld>
            <a:endParaRPr lang="en-US"/>
          </a:p>
        </p:txBody>
      </p:sp>
    </p:spTree>
    <p:extLst>
      <p:ext uri="{BB962C8B-B14F-4D97-AF65-F5344CB8AC3E}">
        <p14:creationId xmlns:p14="http://schemas.microsoft.com/office/powerpoint/2010/main" xmlns="" val="2432593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22</a:t>
            </a:fld>
            <a:endParaRPr lang="en-US"/>
          </a:p>
        </p:txBody>
      </p:sp>
    </p:spTree>
    <p:extLst>
      <p:ext uri="{BB962C8B-B14F-4D97-AF65-F5344CB8AC3E}">
        <p14:creationId xmlns:p14="http://schemas.microsoft.com/office/powerpoint/2010/main" xmlns="" val="303848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5AFBA-027B-4557-9ACE-46EE895FA2E5}" type="slidenum">
              <a:rPr lang="en-US" smtClean="0"/>
              <a:pPr/>
              <a:t>23</a:t>
            </a:fld>
            <a:endParaRPr lang="en-US"/>
          </a:p>
        </p:txBody>
      </p:sp>
    </p:spTree>
    <p:extLst>
      <p:ext uri="{BB962C8B-B14F-4D97-AF65-F5344CB8AC3E}">
        <p14:creationId xmlns:p14="http://schemas.microsoft.com/office/powerpoint/2010/main" xmlns="" val="101081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5AFBA-027B-4557-9ACE-46EE895FA2E5}" type="slidenum">
              <a:rPr lang="en-US" smtClean="0"/>
              <a:pPr/>
              <a:t>24</a:t>
            </a:fld>
            <a:endParaRPr lang="en-US"/>
          </a:p>
        </p:txBody>
      </p:sp>
    </p:spTree>
    <p:extLst>
      <p:ext uri="{BB962C8B-B14F-4D97-AF65-F5344CB8AC3E}">
        <p14:creationId xmlns:p14="http://schemas.microsoft.com/office/powerpoint/2010/main" xmlns="" val="320510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D5AFBA-027B-4557-9ACE-46EE895FA2E5}" type="slidenum">
              <a:rPr lang="en-US" smtClean="0"/>
              <a:pPr/>
              <a:t>25</a:t>
            </a:fld>
            <a:endParaRPr lang="en-US"/>
          </a:p>
        </p:txBody>
      </p:sp>
    </p:spTree>
    <p:extLst>
      <p:ext uri="{BB962C8B-B14F-4D97-AF65-F5344CB8AC3E}">
        <p14:creationId xmlns:p14="http://schemas.microsoft.com/office/powerpoint/2010/main" xmlns="" val="165263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3</a:t>
            </a:fld>
            <a:endParaRPr lang="en-US"/>
          </a:p>
        </p:txBody>
      </p:sp>
    </p:spTree>
    <p:extLst>
      <p:ext uri="{BB962C8B-B14F-4D97-AF65-F5344CB8AC3E}">
        <p14:creationId xmlns:p14="http://schemas.microsoft.com/office/powerpoint/2010/main" xmlns="" val="340884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1D5AFBA-027B-4557-9ACE-46EE895FA2E5}" type="slidenum">
              <a:rPr lang="en-US" smtClean="0"/>
              <a:pPr/>
              <a:t>4</a:t>
            </a:fld>
            <a:endParaRPr lang="en-US"/>
          </a:p>
        </p:txBody>
      </p:sp>
    </p:spTree>
    <p:extLst>
      <p:ext uri="{BB962C8B-B14F-4D97-AF65-F5344CB8AC3E}">
        <p14:creationId xmlns:p14="http://schemas.microsoft.com/office/powerpoint/2010/main" xmlns="" val="317343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6</a:t>
            </a:fld>
            <a:endParaRPr lang="en-US"/>
          </a:p>
        </p:txBody>
      </p:sp>
    </p:spTree>
    <p:extLst>
      <p:ext uri="{BB962C8B-B14F-4D97-AF65-F5344CB8AC3E}">
        <p14:creationId xmlns:p14="http://schemas.microsoft.com/office/powerpoint/2010/main" xmlns="" val="303848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7</a:t>
            </a:fld>
            <a:endParaRPr lang="en-US"/>
          </a:p>
        </p:txBody>
      </p:sp>
    </p:spTree>
    <p:extLst>
      <p:ext uri="{BB962C8B-B14F-4D97-AF65-F5344CB8AC3E}">
        <p14:creationId xmlns:p14="http://schemas.microsoft.com/office/powerpoint/2010/main" xmlns="" val="303848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8</a:t>
            </a:fld>
            <a:endParaRPr lang="en-US"/>
          </a:p>
        </p:txBody>
      </p:sp>
    </p:spTree>
    <p:extLst>
      <p:ext uri="{BB962C8B-B14F-4D97-AF65-F5344CB8AC3E}">
        <p14:creationId xmlns:p14="http://schemas.microsoft.com/office/powerpoint/2010/main" xmlns="" val="369756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9</a:t>
            </a:fld>
            <a:endParaRPr lang="en-US"/>
          </a:p>
        </p:txBody>
      </p:sp>
    </p:spTree>
    <p:extLst>
      <p:ext uri="{BB962C8B-B14F-4D97-AF65-F5344CB8AC3E}">
        <p14:creationId xmlns:p14="http://schemas.microsoft.com/office/powerpoint/2010/main" xmlns="" val="45870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guidance</a:t>
            </a:r>
            <a:r>
              <a:rPr lang="en-US" baseline="0" dirty="0" smtClean="0"/>
              <a:t> from the National Council on Radiation Measurement and Protection and the EPA, skin decontamination is advisable when skin contamination measures 2-3 times above background radiation.  Decontamination is required when measurements reach 20-30 times background </a:t>
            </a:r>
            <a:r>
              <a:rPr lang="en-US" baseline="0" dirty="0" err="1" smtClean="0"/>
              <a:t>radiatoin</a:t>
            </a:r>
            <a:r>
              <a:rPr lang="en-US" baseline="0" dirty="0" smtClean="0"/>
              <a:t>.  These intervention levels may be increased depending on the situation.  For example, in Fukushima, their decontamination threshold was even higher because the risks of dying from the tsunami was greater than the risk of any health effects due to the contamination.</a:t>
            </a:r>
            <a:endParaRPr lang="en-US" dirty="0"/>
          </a:p>
        </p:txBody>
      </p:sp>
      <p:sp>
        <p:nvSpPr>
          <p:cNvPr id="4" name="Slide Number Placeholder 3"/>
          <p:cNvSpPr>
            <a:spLocks noGrp="1"/>
          </p:cNvSpPr>
          <p:nvPr>
            <p:ph type="sldNum" sz="quarter" idx="10"/>
          </p:nvPr>
        </p:nvSpPr>
        <p:spPr/>
        <p:txBody>
          <a:bodyPr/>
          <a:lstStyle/>
          <a:p>
            <a:fld id="{31D5AFBA-027B-4557-9ACE-46EE895FA2E5}" type="slidenum">
              <a:rPr lang="en-US" smtClean="0"/>
              <a:pPr/>
              <a:t>10</a:t>
            </a:fld>
            <a:endParaRPr lang="en-US"/>
          </a:p>
        </p:txBody>
      </p:sp>
    </p:spTree>
    <p:extLst>
      <p:ext uri="{BB962C8B-B14F-4D97-AF65-F5344CB8AC3E}">
        <p14:creationId xmlns:p14="http://schemas.microsoft.com/office/powerpoint/2010/main" xmlns="" val="3038483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xmlns="" val="26205833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BDECC77-67D9-47C7-A86A-53D57974A018}" type="datetime1">
              <a:rPr lang="en-US" smtClean="0">
                <a:solidFill>
                  <a:srgbClr val="FFC000"/>
                </a:solidFill>
              </a:rPr>
              <a:pPr>
                <a:defRPr/>
              </a:pPr>
              <a:t>1/31/2013</a:t>
            </a:fld>
            <a:endParaRPr lang="en-US">
              <a:solidFill>
                <a:srgbClr val="FFC000"/>
              </a:solidFill>
            </a:endParaRPr>
          </a:p>
        </p:txBody>
      </p:sp>
      <p:sp>
        <p:nvSpPr>
          <p:cNvPr id="6" name="Footer Placeholder 5"/>
          <p:cNvSpPr>
            <a:spLocks noGrp="1" noChangeArrowheads="1"/>
          </p:cNvSpPr>
          <p:nvPr>
            <p:ph type="ftr" sz="quarter" idx="11"/>
          </p:nvPr>
        </p:nvSpPr>
        <p:spPr>
          <a:xfrm>
            <a:off x="6248400" y="6381750"/>
            <a:ext cx="2895600" cy="476250"/>
          </a:xfrm>
          <a:prstGeom prst="rect">
            <a:avLst/>
          </a:prstGeom>
          <a:ln/>
        </p:spPr>
        <p:txBody>
          <a:bodyPr/>
          <a:lstStyle>
            <a:lvl1pPr>
              <a:defRPr/>
            </a:lvl1pPr>
          </a:lstStyle>
          <a:p>
            <a:pPr>
              <a:defRPr/>
            </a:pPr>
            <a:endParaRPr lang="en-US">
              <a:solidFill>
                <a:srgbClr val="FFC000"/>
              </a:solidFill>
            </a:endParaRPr>
          </a:p>
        </p:txBody>
      </p:sp>
      <p:sp>
        <p:nvSpPr>
          <p:cNvPr id="7" name="Slide Number Placeholder 6"/>
          <p:cNvSpPr>
            <a:spLocks noGrp="1" noChangeArrowheads="1"/>
          </p:cNvSpPr>
          <p:nvPr>
            <p:ph type="sldNum" sz="quarter" idx="12"/>
          </p:nvPr>
        </p:nvSpPr>
        <p:spPr>
          <a:xfrm>
            <a:off x="3276600" y="6381750"/>
            <a:ext cx="2133600" cy="476250"/>
          </a:xfrm>
          <a:prstGeom prst="rect">
            <a:avLst/>
          </a:prstGeom>
          <a:ln/>
        </p:spPr>
        <p:txBody>
          <a:bodyPr/>
          <a:lstStyle>
            <a:lvl1pPr>
              <a:defRPr/>
            </a:lvl1pPr>
          </a:lstStyle>
          <a:p>
            <a:pPr>
              <a:defRPr/>
            </a:pPr>
            <a:fld id="{343A5719-E004-49FC-8334-7DD263C840FF}" type="slidenum">
              <a:rPr lang="en-US">
                <a:solidFill>
                  <a:srgbClr val="FFC000"/>
                </a:solidFill>
              </a:rPr>
              <a:pPr>
                <a:defRPr/>
              </a:pPr>
              <a:t>‹#›</a:t>
            </a:fld>
            <a:endParaRPr lang="en-US">
              <a:solidFill>
                <a:srgbClr val="FFC000"/>
              </a:solidFill>
            </a:endParaRPr>
          </a:p>
        </p:txBody>
      </p:sp>
    </p:spTree>
    <p:extLst>
      <p:ext uri="{BB962C8B-B14F-4D97-AF65-F5344CB8AC3E}">
        <p14:creationId xmlns:p14="http://schemas.microsoft.com/office/powerpoint/2010/main" xmlns="" val="53697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xmlns="" val="8206502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EB12A174-12DE-4614-91CF-BBF56B987920}" type="datetime1">
              <a:rPr lang="en-US">
                <a:solidFill>
                  <a:srgbClr val="FFC000"/>
                </a:solidFill>
              </a:rPr>
              <a:pPr>
                <a:defRPr/>
              </a:pPr>
              <a:t>1/31/2013</a:t>
            </a:fld>
            <a:endParaRPr lang="en-US">
              <a:solidFill>
                <a:srgbClr val="FFC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FFC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A29596E-DD12-4545-A433-C7994546E9CF}" type="slidenum">
              <a:rPr lang="en-US">
                <a:solidFill>
                  <a:srgbClr val="FFC000"/>
                </a:solidFill>
              </a:rPr>
              <a:pPr>
                <a:defRPr/>
              </a:pPr>
              <a:t>‹#›</a:t>
            </a:fld>
            <a:endParaRPr lang="en-US">
              <a:solidFill>
                <a:srgbClr val="FFC000"/>
              </a:solidFill>
            </a:endParaRPr>
          </a:p>
        </p:txBody>
      </p:sp>
    </p:spTree>
    <p:extLst>
      <p:ext uri="{BB962C8B-B14F-4D97-AF65-F5344CB8AC3E}">
        <p14:creationId xmlns:p14="http://schemas.microsoft.com/office/powerpoint/2010/main" xmlns="" val="158516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59828319-5D79-4933-B129-38145916BE68}" type="slidenum">
              <a:rPr lang="en-US"/>
              <a:pPr>
                <a:defRPr/>
              </a:pPr>
              <a:t>‹#›</a:t>
            </a:fld>
            <a:endParaRPr lang="en-US"/>
          </a:p>
        </p:txBody>
      </p:sp>
    </p:spTree>
    <p:extLst>
      <p:ext uri="{BB962C8B-B14F-4D97-AF65-F5344CB8AC3E}">
        <p14:creationId xmlns:p14="http://schemas.microsoft.com/office/powerpoint/2010/main" xmlns="" val="854379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6309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32398049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24904375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xmlns="" val="8508965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3961156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xmlns="" val="6528055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xmlns="" val="41112662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xmlns="" val="40872611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xmlns="" val="2731713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3955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gif"/><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5.xml"/><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jpeg"/><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bt.cdc.gov/radia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t.cdc.gov/radi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remm.nlm.gov/index.html" TargetMode="External"/><Relationship Id="rId4" Type="http://schemas.openxmlformats.org/officeDocument/2006/relationships/hyperlink" Target="http://orise.orau.gov/reac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ctn7@cdc.gov"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Art Chang MD MS</a:t>
            </a:r>
            <a:endParaRPr lang="en-US" dirty="0"/>
          </a:p>
        </p:txBody>
      </p:sp>
      <p:sp>
        <p:nvSpPr>
          <p:cNvPr id="3" name="Text Placeholder 2"/>
          <p:cNvSpPr>
            <a:spLocks noGrp="1"/>
          </p:cNvSpPr>
          <p:nvPr>
            <p:ph type="body" sz="quarter" idx="10"/>
          </p:nvPr>
        </p:nvSpPr>
        <p:spPr/>
        <p:txBody>
          <a:bodyPr/>
          <a:lstStyle/>
          <a:p>
            <a:r>
              <a:rPr lang="en-US" dirty="0"/>
              <a:t>National Center for Environmental Health</a:t>
            </a:r>
          </a:p>
          <a:p>
            <a:r>
              <a:rPr lang="en-US" dirty="0"/>
              <a:t>Division of Environmental Hazards and Health Effects</a:t>
            </a:r>
          </a:p>
          <a:p>
            <a:r>
              <a:rPr lang="en-US" dirty="0"/>
              <a:t>Health Studies Branch</a:t>
            </a:r>
          </a:p>
        </p:txBody>
      </p:sp>
      <p:sp>
        <p:nvSpPr>
          <p:cNvPr id="4" name="Title 3"/>
          <p:cNvSpPr>
            <a:spLocks noGrp="1"/>
          </p:cNvSpPr>
          <p:nvPr>
            <p:ph type="title"/>
          </p:nvPr>
        </p:nvSpPr>
        <p:spPr/>
        <p:txBody>
          <a:bodyPr/>
          <a:lstStyle/>
          <a:p>
            <a:r>
              <a:rPr lang="en-US" sz="3200" b="0" dirty="0" smtClean="0"/>
              <a:t>Health Effects after </a:t>
            </a:r>
            <a:br>
              <a:rPr lang="en-US" sz="3200" b="0" dirty="0" smtClean="0"/>
            </a:br>
            <a:r>
              <a:rPr lang="en-US" sz="3200" b="0" dirty="0" smtClean="0"/>
              <a:t>Radioactive </a:t>
            </a:r>
            <a:r>
              <a:rPr lang="en-US" sz="3200" b="0" dirty="0" smtClean="0"/>
              <a:t>Contamination</a:t>
            </a:r>
            <a:endParaRPr lang="en-US" sz="3200" b="0" dirty="0"/>
          </a:p>
        </p:txBody>
      </p:sp>
      <p:sp>
        <p:nvSpPr>
          <p:cNvPr id="5" name="Text Placeholder 4"/>
          <p:cNvSpPr>
            <a:spLocks noGrp="1"/>
          </p:cNvSpPr>
          <p:nvPr>
            <p:ph type="body" sz="quarter" idx="11"/>
          </p:nvPr>
        </p:nvSpPr>
        <p:spPr/>
        <p:txBody>
          <a:bodyPr/>
          <a:lstStyle/>
          <a:p>
            <a:r>
              <a:rPr lang="en-US" dirty="0" smtClean="0"/>
              <a:t>National Center for Environmental Health</a:t>
            </a:r>
            <a:endParaRPr lang="en-US" dirty="0"/>
          </a:p>
        </p:txBody>
      </p:sp>
      <p:sp>
        <p:nvSpPr>
          <p:cNvPr id="6" name="Text Placeholder 5"/>
          <p:cNvSpPr>
            <a:spLocks noGrp="1"/>
          </p:cNvSpPr>
          <p:nvPr>
            <p:ph type="body" sz="quarter" idx="12"/>
          </p:nvPr>
        </p:nvSpPr>
        <p:spPr/>
        <p:txBody>
          <a:bodyPr/>
          <a:lstStyle/>
          <a:p>
            <a:r>
              <a:rPr lang="en-US" dirty="0" smtClean="0"/>
              <a:t>Division of Environmental Hazards and Health Effects</a:t>
            </a:r>
            <a:endParaRPr lang="en-US" dirty="0"/>
          </a:p>
        </p:txBody>
      </p:sp>
    </p:spTree>
    <p:extLst>
      <p:ext uri="{BB962C8B-B14F-4D97-AF65-F5344CB8AC3E}">
        <p14:creationId xmlns:p14="http://schemas.microsoft.com/office/powerpoint/2010/main" xmlns="" val="13499920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Decontamination</a:t>
            </a:r>
            <a:endParaRPr lang="en-US"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533400" y="1447800"/>
            <a:ext cx="7620000" cy="4191000"/>
          </a:xfrm>
        </p:spPr>
        <p:txBody>
          <a:bodyPr/>
          <a:lstStyle/>
          <a:p>
            <a:pPr>
              <a:buClr>
                <a:schemeClr val="tx1"/>
              </a:buClr>
              <a:buSzPct val="75000"/>
              <a:buFont typeface="Wingdings" pitchFamily="2" charset="2"/>
              <a:buChar char="q"/>
            </a:pPr>
            <a:r>
              <a:rPr lang="en-US" dirty="0" smtClean="0">
                <a:solidFill>
                  <a:schemeClr val="bg2"/>
                </a:solidFill>
              </a:rPr>
              <a:t>Skin contamination intervention levels for beta/gamma in low background area (NCRP/EPA):</a:t>
            </a:r>
          </a:p>
          <a:p>
            <a:pPr lvl="1">
              <a:buClr>
                <a:schemeClr val="tx1"/>
              </a:buClr>
              <a:buSzPct val="75000"/>
              <a:buFont typeface="Wingdings" pitchFamily="2" charset="2"/>
              <a:buChar char="q"/>
            </a:pPr>
            <a:r>
              <a:rPr lang="en-US" dirty="0" smtClean="0">
                <a:solidFill>
                  <a:schemeClr val="bg2"/>
                </a:solidFill>
              </a:rPr>
              <a:t>Decontamination advisable (2-3 times background)</a:t>
            </a:r>
          </a:p>
          <a:p>
            <a:pPr lvl="1">
              <a:buClr>
                <a:schemeClr val="tx1"/>
              </a:buClr>
              <a:buSzPct val="75000"/>
              <a:buFont typeface="Wingdings" pitchFamily="2" charset="2"/>
              <a:buChar char="q"/>
            </a:pPr>
            <a:r>
              <a:rPr lang="en-US" dirty="0" smtClean="0">
                <a:solidFill>
                  <a:schemeClr val="bg2"/>
                </a:solidFill>
              </a:rPr>
              <a:t>Decontamination required (20-30 times background)</a:t>
            </a:r>
            <a:endParaRPr lang="en-US" sz="2400" dirty="0" smtClean="0">
              <a:solidFill>
                <a:schemeClr val="bg2"/>
              </a:solidFill>
            </a:endParaRPr>
          </a:p>
          <a:p>
            <a:pPr>
              <a:buClr>
                <a:schemeClr val="tx1"/>
              </a:buClr>
              <a:buSzPct val="75000"/>
              <a:buFont typeface="Wingdings" pitchFamily="2" charset="2"/>
              <a:buChar char="q"/>
            </a:pPr>
            <a:r>
              <a:rPr lang="en-US" dirty="0" smtClean="0">
                <a:solidFill>
                  <a:schemeClr val="bg2"/>
                </a:solidFill>
              </a:rPr>
              <a:t>Intervention levels may be set higher during emergency evacuation</a:t>
            </a:r>
          </a:p>
          <a:p>
            <a:pPr>
              <a:buClr>
                <a:schemeClr val="tx1"/>
              </a:buClr>
              <a:buSzPct val="75000"/>
              <a:buFont typeface="Wingdings" pitchFamily="2" charset="2"/>
              <a:buChar char="q"/>
            </a:pPr>
            <a:endParaRPr lang="en-US" sz="1600" dirty="0" smtClean="0">
              <a:solidFill>
                <a:schemeClr val="bg2"/>
              </a:solidFill>
            </a:endParaRPr>
          </a:p>
          <a:p>
            <a:endParaRPr lang="en-US" dirty="0" smtClean="0"/>
          </a:p>
        </p:txBody>
      </p:sp>
    </p:spTree>
    <p:extLst>
      <p:ext uri="{BB962C8B-B14F-4D97-AF65-F5344CB8AC3E}">
        <p14:creationId xmlns:p14="http://schemas.microsoft.com/office/powerpoint/2010/main" xmlns="" val="278450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Decontamination</a:t>
            </a:r>
            <a:endParaRPr lang="en-US" dirty="0"/>
          </a:p>
        </p:txBody>
      </p:sp>
      <p:sp>
        <p:nvSpPr>
          <p:cNvPr id="4" name="Content Placeholder 2"/>
          <p:cNvSpPr>
            <a:spLocks noGrp="1"/>
          </p:cNvSpPr>
          <p:nvPr>
            <p:ph idx="1"/>
          </p:nvPr>
        </p:nvSpPr>
        <p:spPr>
          <a:xfrm>
            <a:off x="457200" y="1371600"/>
            <a:ext cx="3886200" cy="4191000"/>
          </a:xfrm>
        </p:spPr>
        <p:txBody>
          <a:bodyPr/>
          <a:lstStyle/>
          <a:p>
            <a:pPr>
              <a:buClr>
                <a:schemeClr val="tx1"/>
              </a:buClr>
              <a:buSzPct val="75000"/>
              <a:buFont typeface="Wingdings" pitchFamily="2" charset="2"/>
              <a:buChar char="q"/>
            </a:pPr>
            <a:r>
              <a:rPr lang="en-US" sz="2800" dirty="0" smtClean="0">
                <a:solidFill>
                  <a:schemeClr val="bg2"/>
                </a:solidFill>
              </a:rPr>
              <a:t>Goal is to remove radioactive material minimizing internal contamination</a:t>
            </a:r>
          </a:p>
          <a:p>
            <a:pPr>
              <a:buClr>
                <a:schemeClr val="tx1"/>
              </a:buClr>
              <a:buSzPct val="75000"/>
              <a:buFont typeface="Wingdings" pitchFamily="2" charset="2"/>
              <a:buChar char="q"/>
            </a:pPr>
            <a:r>
              <a:rPr lang="en-US" sz="2800" dirty="0" smtClean="0">
                <a:solidFill>
                  <a:schemeClr val="bg2"/>
                </a:solidFill>
              </a:rPr>
              <a:t>Goal is &lt; 2 times background or 2 decontamination attempts</a:t>
            </a:r>
          </a:p>
          <a:p>
            <a:pPr>
              <a:buClr>
                <a:schemeClr val="tx1"/>
              </a:buClr>
              <a:buSzPct val="75000"/>
              <a:buFont typeface="Wingdings" pitchFamily="2" charset="2"/>
              <a:buChar char="q"/>
            </a:pPr>
            <a:r>
              <a:rPr lang="en-US" sz="2800" dirty="0" smtClean="0">
                <a:solidFill>
                  <a:schemeClr val="bg2"/>
                </a:solidFill>
              </a:rPr>
              <a:t>Repeat radiation survey after each attempt</a:t>
            </a:r>
          </a:p>
          <a:p>
            <a:pPr>
              <a:buClr>
                <a:schemeClr val="tx1"/>
              </a:buClr>
              <a:buSzPct val="75000"/>
              <a:buFont typeface="Wingdings" pitchFamily="2" charset="2"/>
              <a:buChar char="q"/>
            </a:pPr>
            <a:endParaRPr lang="en-US" sz="2800" dirty="0" smtClean="0">
              <a:solidFill>
                <a:schemeClr val="bg2"/>
              </a:solidFill>
            </a:endParaRPr>
          </a:p>
          <a:p>
            <a:pPr marL="0" indent="0">
              <a:buNone/>
            </a:pPr>
            <a:endParaRPr lang="en-US" dirty="0" smtClean="0"/>
          </a:p>
        </p:txBody>
      </p:sp>
      <p:grpSp>
        <p:nvGrpSpPr>
          <p:cNvPr id="6" name="Group 5" descr="&quot; &quot;"/>
          <p:cNvGrpSpPr/>
          <p:nvPr/>
        </p:nvGrpSpPr>
        <p:grpSpPr>
          <a:xfrm>
            <a:off x="5181119" y="1447800"/>
            <a:ext cx="3200400" cy="4800600"/>
            <a:chOff x="5181119" y="1447800"/>
            <a:chExt cx="3200400" cy="4800600"/>
          </a:xfrm>
        </p:grpSpPr>
        <p:pic>
          <p:nvPicPr>
            <p:cNvPr id="10243" name="Picture 3" descr="E:\Decon photos\wash station\2_5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119" y="4114800"/>
              <a:ext cx="32004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1447800"/>
              <a:ext cx="2438400" cy="2287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12901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dirty="0" smtClean="0"/>
              <a:t>Internal Contamination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99141665"/>
              </p:ext>
            </p:extLst>
          </p:nvPr>
        </p:nvGraphicFramePr>
        <p:xfrm>
          <a:off x="457200" y="16002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14356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 Effects after Internal Contamination</a:t>
            </a:r>
            <a:endParaRPr lang="en-US" sz="3600"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533400" y="1852061"/>
            <a:ext cx="4953000" cy="4191000"/>
          </a:xfrm>
        </p:spPr>
        <p:txBody>
          <a:bodyPr/>
          <a:lstStyle/>
          <a:p>
            <a:pPr marL="0" indent="0">
              <a:buClr>
                <a:schemeClr val="tx1"/>
              </a:buClr>
              <a:buSzPct val="75000"/>
              <a:buNone/>
            </a:pPr>
            <a:endParaRPr lang="en-US" sz="1600" dirty="0" smtClean="0">
              <a:solidFill>
                <a:schemeClr val="bg2"/>
              </a:solidFill>
            </a:endParaRPr>
          </a:p>
          <a:p>
            <a:endParaRPr lang="en-US" dirty="0" smtClean="0"/>
          </a:p>
        </p:txBody>
      </p:sp>
      <p:sp>
        <p:nvSpPr>
          <p:cNvPr id="6" name="Content Placeholder 2"/>
          <p:cNvSpPr txBox="1">
            <a:spLocks/>
          </p:cNvSpPr>
          <p:nvPr/>
        </p:nvSpPr>
        <p:spPr>
          <a:xfrm>
            <a:off x="457200" y="2209800"/>
            <a:ext cx="5257800"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75000"/>
              <a:buFont typeface="Wingdings" pitchFamily="2" charset="2"/>
              <a:buChar char="q"/>
            </a:pPr>
            <a:r>
              <a:rPr lang="en-US" sz="2800" dirty="0" smtClean="0">
                <a:solidFill>
                  <a:schemeClr val="bg2"/>
                </a:solidFill>
              </a:rPr>
              <a:t>Internal contamination increases risk of developing cancer years later</a:t>
            </a:r>
          </a:p>
          <a:p>
            <a:pPr>
              <a:buClr>
                <a:schemeClr val="tx1"/>
              </a:buClr>
              <a:buSzPct val="75000"/>
              <a:buFont typeface="Wingdings" pitchFamily="2" charset="2"/>
              <a:buChar char="q"/>
            </a:pPr>
            <a:r>
              <a:rPr lang="en-US" sz="2800" dirty="0" smtClean="0">
                <a:solidFill>
                  <a:schemeClr val="bg2"/>
                </a:solidFill>
              </a:rPr>
              <a:t>Acute symptoms are very rare and usually due to ARS</a:t>
            </a:r>
          </a:p>
          <a:p>
            <a:pPr lvl="1">
              <a:buClr>
                <a:schemeClr val="tx1"/>
              </a:buClr>
              <a:buSzPct val="75000"/>
              <a:buFont typeface="Wingdings" pitchFamily="2" charset="2"/>
              <a:buChar char="q"/>
            </a:pPr>
            <a:r>
              <a:rPr lang="en-US" dirty="0" smtClean="0">
                <a:solidFill>
                  <a:schemeClr val="bg2"/>
                </a:solidFill>
              </a:rPr>
              <a:t>Cesium-137 (Goiania)</a:t>
            </a:r>
            <a:endParaRPr lang="en-US" dirty="0">
              <a:solidFill>
                <a:schemeClr val="bg2"/>
              </a:solidFill>
            </a:endParaRPr>
          </a:p>
          <a:p>
            <a:pPr lvl="1">
              <a:buClr>
                <a:schemeClr val="tx1"/>
              </a:buClr>
              <a:buSzPct val="75000"/>
              <a:buFont typeface="Wingdings" pitchFamily="2" charset="2"/>
              <a:buChar char="q"/>
            </a:pPr>
            <a:r>
              <a:rPr lang="en-US" dirty="0" smtClean="0">
                <a:solidFill>
                  <a:schemeClr val="bg2"/>
                </a:solidFill>
              </a:rPr>
              <a:t>Polonium-210 (London)</a:t>
            </a:r>
          </a:p>
          <a:p>
            <a:pPr>
              <a:buClr>
                <a:schemeClr val="tx1"/>
              </a:buClr>
              <a:buSzPct val="75000"/>
              <a:buFont typeface="Wingdings" pitchFamily="2" charset="2"/>
              <a:buChar char="q"/>
            </a:pPr>
            <a:endParaRPr lang="en-US" sz="1600" dirty="0" smtClean="0">
              <a:solidFill>
                <a:schemeClr val="bg2"/>
              </a:solidFill>
            </a:endParaRPr>
          </a:p>
          <a:p>
            <a:endParaRPr lang="en-US" dirty="0" smtClean="0"/>
          </a:p>
        </p:txBody>
      </p:sp>
      <p:grpSp>
        <p:nvGrpSpPr>
          <p:cNvPr id="9" name="Group 8"/>
          <p:cNvGrpSpPr/>
          <p:nvPr/>
        </p:nvGrpSpPr>
        <p:grpSpPr>
          <a:xfrm>
            <a:off x="5858577" y="1752600"/>
            <a:ext cx="2864732" cy="4369869"/>
            <a:chOff x="5858577" y="1752600"/>
            <a:chExt cx="2864732" cy="4369869"/>
          </a:xfrm>
        </p:grpSpPr>
        <p:pic>
          <p:nvPicPr>
            <p:cNvPr id="7" name="Picture 4" descr="http://upload.wikimedia.org/wikipedia/en/thumb/9/97/AlexanderLitvinenkoHospital.jpg/220px-AlexanderLitvinenkoHospita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8577" y="4065069"/>
              <a:ext cx="2864732"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http://www.cesio137goiania.go.gov.br/layout/imagens/foto_cesi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33643" y="1752600"/>
              <a:ext cx="2514600" cy="220287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 name="TextBox 2"/>
          <p:cNvSpPr txBox="1"/>
          <p:nvPr/>
        </p:nvSpPr>
        <p:spPr>
          <a:xfrm>
            <a:off x="6629400" y="6245068"/>
            <a:ext cx="1518364" cy="261610"/>
          </a:xfrm>
          <a:prstGeom prst="rect">
            <a:avLst/>
          </a:prstGeom>
          <a:noFill/>
        </p:spPr>
        <p:txBody>
          <a:bodyPr wrap="none" rtlCol="0">
            <a:spAutoFit/>
          </a:bodyPr>
          <a:lstStyle/>
          <a:p>
            <a:r>
              <a:rPr lang="en-US" sz="1100" dirty="0" smtClean="0"/>
              <a:t>Source: Public media</a:t>
            </a:r>
            <a:endParaRPr lang="en-US" sz="1100" dirty="0"/>
          </a:p>
        </p:txBody>
      </p:sp>
    </p:spTree>
    <p:extLst>
      <p:ext uri="{BB962C8B-B14F-4D97-AF65-F5344CB8AC3E}">
        <p14:creationId xmlns:p14="http://schemas.microsoft.com/office/powerpoint/2010/main" xmlns="" val="4253045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Measuring Internal Contamination (Direct)</a:t>
            </a:r>
            <a:endParaRPr lang="en-US" sz="32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08374" y="31394400"/>
            <a:ext cx="7723716" cy="8201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174384" y="1447800"/>
            <a:ext cx="1954381" cy="369332"/>
          </a:xfrm>
          <a:prstGeom prst="rect">
            <a:avLst/>
          </a:prstGeom>
          <a:noFill/>
        </p:spPr>
        <p:txBody>
          <a:bodyPr wrap="none" rtlCol="0">
            <a:spAutoFit/>
          </a:bodyPr>
          <a:lstStyle/>
          <a:p>
            <a:r>
              <a:rPr lang="en-US" dirty="0" smtClean="0"/>
              <a:t>Field Instruments</a:t>
            </a:r>
            <a:endParaRPr lang="en-US" dirty="0"/>
          </a:p>
        </p:txBody>
      </p:sp>
      <p:sp>
        <p:nvSpPr>
          <p:cNvPr id="9" name="TextBox 8"/>
          <p:cNvSpPr txBox="1"/>
          <p:nvPr/>
        </p:nvSpPr>
        <p:spPr>
          <a:xfrm>
            <a:off x="5029200" y="1457943"/>
            <a:ext cx="3018775" cy="369332"/>
          </a:xfrm>
          <a:prstGeom prst="rect">
            <a:avLst/>
          </a:prstGeom>
          <a:noFill/>
        </p:spPr>
        <p:txBody>
          <a:bodyPr wrap="none" rtlCol="0">
            <a:spAutoFit/>
          </a:bodyPr>
          <a:lstStyle/>
          <a:p>
            <a:r>
              <a:rPr lang="en-US" dirty="0" smtClean="0"/>
              <a:t>Medical Facility Diagnostics</a:t>
            </a:r>
            <a:endParaRPr lang="en-US" dirty="0"/>
          </a:p>
        </p:txBody>
      </p:sp>
      <p:grpSp>
        <p:nvGrpSpPr>
          <p:cNvPr id="11" name="Group 10" descr="&quot; &quot;"/>
          <p:cNvGrpSpPr/>
          <p:nvPr/>
        </p:nvGrpSpPr>
        <p:grpSpPr>
          <a:xfrm>
            <a:off x="904329" y="1981200"/>
            <a:ext cx="7143646" cy="4290146"/>
            <a:chOff x="904329" y="1981200"/>
            <a:chExt cx="7143646" cy="4290146"/>
          </a:xfrm>
        </p:grpSpPr>
        <p:pic>
          <p:nvPicPr>
            <p:cNvPr id="52226" name="Picture 2" descr="C:\Users\ctn7\AppData\Local\Microsoft\Windows\Temporary Internet Files\Content.Outlook\M4R66J5E\DaveonSB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75575" y="4239696"/>
              <a:ext cx="2772400" cy="20316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msnbcmedia.msn.com/j/MSNBC/Components/Photo/_new/110405-coslog-radiation-430p.photoblog6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4329" y="1981200"/>
              <a:ext cx="2514361" cy="166786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00" y="3933309"/>
              <a:ext cx="2169551" cy="2303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14687" y="1994136"/>
              <a:ext cx="1447800" cy="193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88289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Measuring Internal Contamination (Indirect)</a:t>
            </a:r>
            <a:endParaRPr lang="en-US" sz="3200" dirty="0"/>
          </a:p>
        </p:txBody>
      </p:sp>
      <p:sp>
        <p:nvSpPr>
          <p:cNvPr id="8" name="Content Placeholder 2"/>
          <p:cNvSpPr>
            <a:spLocks noGrp="1"/>
          </p:cNvSpPr>
          <p:nvPr>
            <p:ph idx="1"/>
          </p:nvPr>
        </p:nvSpPr>
        <p:spPr>
          <a:xfrm>
            <a:off x="457200" y="1600201"/>
            <a:ext cx="3886200" cy="4191000"/>
          </a:xfrm>
        </p:spPr>
        <p:txBody>
          <a:bodyPr/>
          <a:lstStyle/>
          <a:p>
            <a:pPr>
              <a:buClr>
                <a:schemeClr val="tx1"/>
              </a:buClr>
              <a:buSzPct val="75000"/>
              <a:buFont typeface="Wingdings" pitchFamily="2" charset="2"/>
              <a:buChar char="q"/>
            </a:pPr>
            <a:r>
              <a:rPr lang="en-US" sz="2400" dirty="0" smtClean="0">
                <a:solidFill>
                  <a:schemeClr val="bg2"/>
                </a:solidFill>
              </a:rPr>
              <a:t>Nasal swab detects presence of radionuclides in nostrils as inhaled dose</a:t>
            </a:r>
          </a:p>
          <a:p>
            <a:pPr>
              <a:buClr>
                <a:schemeClr val="tx1"/>
              </a:buClr>
              <a:buSzPct val="75000"/>
              <a:buFont typeface="Wingdings" pitchFamily="2" charset="2"/>
              <a:buChar char="q"/>
            </a:pPr>
            <a:r>
              <a:rPr lang="en-US" sz="2400" dirty="0" smtClean="0">
                <a:solidFill>
                  <a:schemeClr val="bg2"/>
                </a:solidFill>
              </a:rPr>
              <a:t>Urine and feces bioassays measure excreted radionuclides</a:t>
            </a:r>
          </a:p>
          <a:p>
            <a:pPr>
              <a:buClr>
                <a:schemeClr val="tx1"/>
              </a:buClr>
              <a:buSzPct val="75000"/>
              <a:buFont typeface="Wingdings" pitchFamily="2" charset="2"/>
              <a:buChar char="q"/>
            </a:pPr>
            <a:r>
              <a:rPr lang="en-US" sz="2400" dirty="0" smtClean="0">
                <a:solidFill>
                  <a:schemeClr val="bg2"/>
                </a:solidFill>
              </a:rPr>
              <a:t>All require calculations and modeling for dose assessment interpretation</a:t>
            </a:r>
          </a:p>
          <a:p>
            <a:pPr>
              <a:buClr>
                <a:schemeClr val="tx1"/>
              </a:buClr>
              <a:buSzPct val="75000"/>
              <a:buFont typeface="Wingdings" pitchFamily="2" charset="2"/>
              <a:buChar char="q"/>
            </a:pPr>
            <a:endParaRPr lang="en-US" sz="2800" dirty="0" smtClean="0">
              <a:solidFill>
                <a:schemeClr val="bg2"/>
              </a:solidFill>
            </a:endParaRPr>
          </a:p>
          <a:p>
            <a:pPr>
              <a:buClr>
                <a:schemeClr val="tx1"/>
              </a:buClr>
              <a:buSzPct val="75000"/>
              <a:buFont typeface="Wingdings" pitchFamily="2" charset="2"/>
              <a:buChar char="q"/>
            </a:pPr>
            <a:endParaRPr lang="en-US" sz="2800" dirty="0" smtClean="0">
              <a:solidFill>
                <a:schemeClr val="bg2"/>
              </a:solidFill>
            </a:endParaRPr>
          </a:p>
          <a:p>
            <a:pPr marL="0" indent="0">
              <a:buNone/>
            </a:pPr>
            <a:endParaRPr lang="en-US" dirty="0" smtClean="0"/>
          </a:p>
        </p:txBody>
      </p:sp>
      <p:grpSp>
        <p:nvGrpSpPr>
          <p:cNvPr id="7" name="Group 6" descr="&quot; &quot;"/>
          <p:cNvGrpSpPr/>
          <p:nvPr/>
        </p:nvGrpSpPr>
        <p:grpSpPr>
          <a:xfrm>
            <a:off x="5448460" y="1524000"/>
            <a:ext cx="2895600" cy="4383013"/>
            <a:chOff x="5448460" y="1524000"/>
            <a:chExt cx="2895600" cy="4383013"/>
          </a:xfrm>
        </p:grpSpPr>
        <p:pic>
          <p:nvPicPr>
            <p:cNvPr id="7170" name="Picture 2" descr="http://www.clpmag.com/issues/images/2008-09/2008-09-16_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1524000"/>
              <a:ext cx="1473717" cy="179056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http://www.mountainside-medical.com/product_images/uploaded_images/urine-specimen-cu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960" y="1707016"/>
              <a:ext cx="1181100" cy="1181100"/>
            </a:xfrm>
            <a:prstGeom prst="rect">
              <a:avLst/>
            </a:prstGeom>
            <a:noFill/>
            <a:extLst>
              <a:ext uri="{909E8E84-426E-40DD-AFC4-6F175D3DCCD1}">
                <a14:hiddenFill xmlns:a14="http://schemas.microsoft.com/office/drawing/2010/main" xmlns="">
                  <a:solidFill>
                    <a:srgbClr val="FFFFFF"/>
                  </a:solidFill>
                </a14:hiddenFill>
              </a:ext>
            </a:extLst>
          </p:spPr>
        </p:pic>
        <p:pic>
          <p:nvPicPr>
            <p:cNvPr id="9218" name="Picture 2" descr="http://antinuclear.files.wordpress.com/2012/05/graph-radiation-risk-atomic.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48460" y="3810000"/>
              <a:ext cx="2895600" cy="2097013"/>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292177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3"/>
          <p:cNvSpPr>
            <a:spLocks noChangeShapeType="1"/>
          </p:cNvSpPr>
          <p:nvPr/>
        </p:nvSpPr>
        <p:spPr bwMode="auto">
          <a:xfrm>
            <a:off x="8153400" y="3638550"/>
            <a:ext cx="0" cy="990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3" name="Text Box 4"/>
          <p:cNvSpPr txBox="1">
            <a:spLocks noChangeArrowheads="1"/>
          </p:cNvSpPr>
          <p:nvPr/>
        </p:nvSpPr>
        <p:spPr bwMode="auto">
          <a:xfrm>
            <a:off x="0" y="268872"/>
            <a:ext cx="9144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t>CDC </a:t>
            </a:r>
            <a:r>
              <a:rPr lang="en-US" sz="4000" b="1" dirty="0"/>
              <a:t>Urine </a:t>
            </a:r>
            <a:r>
              <a:rPr lang="en-US" sz="4000" b="1" dirty="0" smtClean="0"/>
              <a:t>Bioassay</a:t>
            </a:r>
            <a:endParaRPr lang="en-US" sz="4000" b="1" dirty="0"/>
          </a:p>
        </p:txBody>
      </p:sp>
      <p:sp>
        <p:nvSpPr>
          <p:cNvPr id="2054" name="Text Box 5"/>
          <p:cNvSpPr txBox="1">
            <a:spLocks noChangeArrowheads="1"/>
          </p:cNvSpPr>
          <p:nvPr/>
        </p:nvSpPr>
        <p:spPr bwMode="auto">
          <a:xfrm>
            <a:off x="410287" y="4257675"/>
            <a:ext cx="1625764" cy="430885"/>
          </a:xfrm>
          <a:prstGeom prst="rect">
            <a:avLst/>
          </a:prstGeom>
          <a:solidFill>
            <a:schemeClr val="bg1"/>
          </a:solidFill>
          <a:ln w="38100">
            <a:solidFill>
              <a:schemeClr val="tx1"/>
            </a:solidFill>
            <a:miter lim="800000"/>
            <a:headEnd/>
            <a:tailEnd/>
          </a:ln>
        </p:spPr>
        <p:txBody>
          <a:bodyPr wrap="none"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Gamma Radionuclide</a:t>
            </a:r>
          </a:p>
          <a:p>
            <a:pPr algn="ctr" eaLnBrk="1" hangingPunct="1"/>
            <a:r>
              <a:rPr lang="en-US" sz="1100" b="1" dirty="0">
                <a:solidFill>
                  <a:schemeClr val="bg2"/>
                </a:solidFill>
              </a:rPr>
              <a:t>Quantification</a:t>
            </a:r>
          </a:p>
        </p:txBody>
      </p:sp>
      <p:sp>
        <p:nvSpPr>
          <p:cNvPr id="2056" name="Line 7"/>
          <p:cNvSpPr>
            <a:spLocks noChangeShapeType="1"/>
          </p:cNvSpPr>
          <p:nvPr/>
        </p:nvSpPr>
        <p:spPr bwMode="auto">
          <a:xfrm>
            <a:off x="6248400" y="3638550"/>
            <a:ext cx="0" cy="990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57" name="Line 8"/>
          <p:cNvSpPr>
            <a:spLocks noChangeShapeType="1"/>
          </p:cNvSpPr>
          <p:nvPr/>
        </p:nvSpPr>
        <p:spPr bwMode="auto">
          <a:xfrm>
            <a:off x="4275138" y="1304925"/>
            <a:ext cx="68262" cy="294322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58" name="Text Box 9"/>
          <p:cNvSpPr txBox="1">
            <a:spLocks noChangeArrowheads="1"/>
          </p:cNvSpPr>
          <p:nvPr/>
        </p:nvSpPr>
        <p:spPr bwMode="auto">
          <a:xfrm>
            <a:off x="3276600" y="990600"/>
            <a:ext cx="1957388" cy="307975"/>
          </a:xfrm>
          <a:prstGeom prst="rect">
            <a:avLst/>
          </a:prstGeom>
          <a:solidFill>
            <a:schemeClr val="bg1"/>
          </a:solidFill>
          <a:ln w="38100">
            <a:solidFill>
              <a:schemeClr val="tx1"/>
            </a:solidFill>
            <a:miter lim="800000"/>
            <a:headEnd/>
            <a:tailEnd/>
          </a:ln>
        </p:spPr>
        <p:txBody>
          <a:bodyPr wrap="none"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tx2"/>
                </a:solidFill>
              </a:rPr>
              <a:t>Urine Sample “Spot”</a:t>
            </a:r>
          </a:p>
        </p:txBody>
      </p:sp>
      <p:sp>
        <p:nvSpPr>
          <p:cNvPr id="2059" name="Line 10"/>
          <p:cNvSpPr>
            <a:spLocks noChangeShapeType="1"/>
          </p:cNvSpPr>
          <p:nvPr/>
        </p:nvSpPr>
        <p:spPr bwMode="auto">
          <a:xfrm>
            <a:off x="1219200" y="1504950"/>
            <a:ext cx="604202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0" name="Line 11"/>
          <p:cNvSpPr>
            <a:spLocks noChangeShapeType="1"/>
          </p:cNvSpPr>
          <p:nvPr/>
        </p:nvSpPr>
        <p:spPr bwMode="auto">
          <a:xfrm>
            <a:off x="7239000" y="1504950"/>
            <a:ext cx="0" cy="2133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1" name="Text Box 12"/>
          <p:cNvSpPr txBox="1">
            <a:spLocks noChangeArrowheads="1"/>
          </p:cNvSpPr>
          <p:nvPr/>
        </p:nvSpPr>
        <p:spPr bwMode="auto">
          <a:xfrm>
            <a:off x="2594330" y="1590675"/>
            <a:ext cx="3340977" cy="261608"/>
          </a:xfrm>
          <a:prstGeom prst="rect">
            <a:avLst/>
          </a:prstGeom>
          <a:solidFill>
            <a:schemeClr val="bg1"/>
          </a:solidFill>
          <a:ln w="38100">
            <a:solidFill>
              <a:schemeClr val="tx1"/>
            </a:solidFill>
            <a:miter lim="800000"/>
            <a:headEnd/>
            <a:tailEnd/>
          </a:ln>
        </p:spPr>
        <p:txBody>
          <a:bodyPr wrap="none"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Alpha/Beta Radionuclide Screen/Quantification</a:t>
            </a:r>
          </a:p>
        </p:txBody>
      </p:sp>
      <p:sp>
        <p:nvSpPr>
          <p:cNvPr id="2062" name="Text Box 13"/>
          <p:cNvSpPr txBox="1">
            <a:spLocks noChangeArrowheads="1"/>
          </p:cNvSpPr>
          <p:nvPr/>
        </p:nvSpPr>
        <p:spPr bwMode="auto">
          <a:xfrm>
            <a:off x="6172200" y="1603375"/>
            <a:ext cx="2590800" cy="261608"/>
          </a:xfrm>
          <a:prstGeom prst="rect">
            <a:avLst/>
          </a:prstGeom>
          <a:solidFill>
            <a:schemeClr val="bg1"/>
          </a:solidFill>
          <a:ln w="38100">
            <a:solidFill>
              <a:schemeClr val="tx1"/>
            </a:solidFill>
            <a:miter lim="800000"/>
            <a:headEnd/>
            <a:tailEnd/>
          </a:ln>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Alpha (Long Lived) ICP-MS Screen</a:t>
            </a:r>
            <a:endParaRPr lang="en-US" sz="1100" dirty="0">
              <a:solidFill>
                <a:schemeClr val="bg2"/>
              </a:solidFill>
            </a:endParaRPr>
          </a:p>
        </p:txBody>
      </p:sp>
      <p:sp>
        <p:nvSpPr>
          <p:cNvPr id="2063" name="Line 14"/>
          <p:cNvSpPr>
            <a:spLocks noChangeShapeType="1"/>
          </p:cNvSpPr>
          <p:nvPr/>
        </p:nvSpPr>
        <p:spPr bwMode="auto">
          <a:xfrm>
            <a:off x="1219200" y="1504950"/>
            <a:ext cx="6350" cy="2743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4" name="Text Box 15"/>
          <p:cNvSpPr txBox="1">
            <a:spLocks noChangeArrowheads="1"/>
          </p:cNvSpPr>
          <p:nvPr/>
        </p:nvSpPr>
        <p:spPr bwMode="auto">
          <a:xfrm>
            <a:off x="5327650" y="4270375"/>
            <a:ext cx="1697038" cy="430885"/>
          </a:xfrm>
          <a:prstGeom prst="rect">
            <a:avLst/>
          </a:prstGeom>
          <a:solidFill>
            <a:schemeClr val="bg1"/>
          </a:solidFill>
          <a:ln w="38100">
            <a:solidFill>
              <a:schemeClr val="tx1"/>
            </a:solidFill>
            <a:miter lim="800000"/>
            <a:headEnd/>
            <a:tailEnd/>
          </a:ln>
        </p:spPr>
        <p:txBody>
          <a:bodyPr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Mass Spectroscopy</a:t>
            </a:r>
          </a:p>
          <a:p>
            <a:pPr algn="ctr" eaLnBrk="1" hangingPunct="1"/>
            <a:r>
              <a:rPr lang="en-US" sz="1100" b="1" dirty="0">
                <a:solidFill>
                  <a:schemeClr val="bg2"/>
                </a:solidFill>
              </a:rPr>
              <a:t>Quantification</a:t>
            </a:r>
          </a:p>
        </p:txBody>
      </p:sp>
      <p:sp>
        <p:nvSpPr>
          <p:cNvPr id="2065" name="Text Box 16"/>
          <p:cNvSpPr txBox="1">
            <a:spLocks noChangeArrowheads="1"/>
          </p:cNvSpPr>
          <p:nvPr/>
        </p:nvSpPr>
        <p:spPr bwMode="auto">
          <a:xfrm>
            <a:off x="7419471" y="4257675"/>
            <a:ext cx="1548820" cy="600162"/>
          </a:xfrm>
          <a:prstGeom prst="rect">
            <a:avLst/>
          </a:prstGeom>
          <a:solidFill>
            <a:schemeClr val="bg1"/>
          </a:solidFill>
          <a:ln w="38100">
            <a:solidFill>
              <a:schemeClr val="tx1"/>
            </a:solidFill>
            <a:miter lim="800000"/>
            <a:headEnd/>
            <a:tailEnd/>
          </a:ln>
        </p:spPr>
        <p:txBody>
          <a:bodyPr wrap="none"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High Resolution</a:t>
            </a:r>
          </a:p>
          <a:p>
            <a:pPr algn="ctr" eaLnBrk="1" hangingPunct="1"/>
            <a:r>
              <a:rPr lang="en-US" sz="1100" b="1" dirty="0">
                <a:solidFill>
                  <a:schemeClr val="bg2"/>
                </a:solidFill>
              </a:rPr>
              <a:t>Mass Spectroscopy </a:t>
            </a:r>
          </a:p>
          <a:p>
            <a:pPr algn="ctr" eaLnBrk="1" hangingPunct="1"/>
            <a:r>
              <a:rPr lang="en-US" sz="1100" b="1" dirty="0">
                <a:solidFill>
                  <a:schemeClr val="bg2"/>
                </a:solidFill>
              </a:rPr>
              <a:t>Quantification</a:t>
            </a:r>
          </a:p>
        </p:txBody>
      </p:sp>
      <p:sp>
        <p:nvSpPr>
          <p:cNvPr id="2067" name="Text Box 19"/>
          <p:cNvSpPr txBox="1">
            <a:spLocks noChangeArrowheads="1"/>
          </p:cNvSpPr>
          <p:nvPr/>
        </p:nvSpPr>
        <p:spPr bwMode="auto">
          <a:xfrm>
            <a:off x="2838450" y="4270375"/>
            <a:ext cx="2022475" cy="370871"/>
          </a:xfrm>
          <a:prstGeom prst="rect">
            <a:avLst/>
          </a:prstGeom>
          <a:solidFill>
            <a:schemeClr val="bg1"/>
          </a:solidFill>
          <a:ln w="38100">
            <a:solidFill>
              <a:schemeClr val="tx1"/>
            </a:solidFill>
            <a:miter lim="800000"/>
            <a:headEnd/>
            <a:tailEnd/>
          </a:ln>
        </p:spPr>
        <p:txBody>
          <a:bodyPr lIns="32004" tIns="16002" rIns="32004" bIns="16002">
            <a:spAutoFit/>
          </a:bodyPr>
          <a:lstStyle>
            <a:lvl1pPr defTabSz="320675" eaLnBrk="0" hangingPunct="0">
              <a:defRPr>
                <a:solidFill>
                  <a:schemeClr val="tx1"/>
                </a:solidFill>
                <a:latin typeface="Arial" charset="0"/>
              </a:defRPr>
            </a:lvl1pPr>
            <a:lvl2pPr marL="742950" indent="-285750" defTabSz="320675" eaLnBrk="0" hangingPunct="0">
              <a:defRPr>
                <a:solidFill>
                  <a:schemeClr val="tx1"/>
                </a:solidFill>
                <a:latin typeface="Arial" charset="0"/>
              </a:defRPr>
            </a:lvl2pPr>
            <a:lvl3pPr marL="1143000" indent="-228600" defTabSz="320675" eaLnBrk="0" hangingPunct="0">
              <a:defRPr>
                <a:solidFill>
                  <a:schemeClr val="tx1"/>
                </a:solidFill>
                <a:latin typeface="Arial" charset="0"/>
              </a:defRPr>
            </a:lvl3pPr>
            <a:lvl4pPr marL="1600200" indent="-228600" defTabSz="320675" eaLnBrk="0" hangingPunct="0">
              <a:defRPr>
                <a:solidFill>
                  <a:schemeClr val="tx1"/>
                </a:solidFill>
                <a:latin typeface="Arial" charset="0"/>
              </a:defRPr>
            </a:lvl4pPr>
            <a:lvl5pPr marL="2057400" indent="-228600" defTabSz="320675" eaLnBrk="0" hangingPunct="0">
              <a:defRPr>
                <a:solidFill>
                  <a:schemeClr val="tx1"/>
                </a:solidFill>
                <a:latin typeface="Arial" charset="0"/>
              </a:defRPr>
            </a:lvl5pPr>
            <a:lvl6pPr marL="2514600" indent="-228600" defTabSz="320675" eaLnBrk="0" fontAlgn="base" hangingPunct="0">
              <a:spcBef>
                <a:spcPct val="0"/>
              </a:spcBef>
              <a:spcAft>
                <a:spcPct val="0"/>
              </a:spcAft>
              <a:defRPr>
                <a:solidFill>
                  <a:schemeClr val="tx1"/>
                </a:solidFill>
                <a:latin typeface="Arial" charset="0"/>
              </a:defRPr>
            </a:lvl6pPr>
            <a:lvl7pPr marL="2971800" indent="-228600" defTabSz="320675" eaLnBrk="0" fontAlgn="base" hangingPunct="0">
              <a:spcBef>
                <a:spcPct val="0"/>
              </a:spcBef>
              <a:spcAft>
                <a:spcPct val="0"/>
              </a:spcAft>
              <a:defRPr>
                <a:solidFill>
                  <a:schemeClr val="tx1"/>
                </a:solidFill>
                <a:latin typeface="Arial" charset="0"/>
              </a:defRPr>
            </a:lvl7pPr>
            <a:lvl8pPr marL="3429000" indent="-228600" defTabSz="320675" eaLnBrk="0" fontAlgn="base" hangingPunct="0">
              <a:spcBef>
                <a:spcPct val="0"/>
              </a:spcBef>
              <a:spcAft>
                <a:spcPct val="0"/>
              </a:spcAft>
              <a:defRPr>
                <a:solidFill>
                  <a:schemeClr val="tx1"/>
                </a:solidFill>
                <a:latin typeface="Arial" charset="0"/>
              </a:defRPr>
            </a:lvl8pPr>
            <a:lvl9pPr marL="3886200" indent="-228600" defTabSz="320675"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Alpha Spectroscopy</a:t>
            </a:r>
          </a:p>
          <a:p>
            <a:pPr algn="ctr" eaLnBrk="1" hangingPunct="1"/>
            <a:r>
              <a:rPr lang="en-US" sz="1100" b="1" dirty="0">
                <a:solidFill>
                  <a:schemeClr val="bg2"/>
                </a:solidFill>
              </a:rPr>
              <a:t>Quantification</a:t>
            </a:r>
            <a:endParaRPr lang="en-US" sz="1100" dirty="0">
              <a:solidFill>
                <a:schemeClr val="bg2"/>
              </a:solidFill>
            </a:endParaRPr>
          </a:p>
        </p:txBody>
      </p:sp>
      <p:pic>
        <p:nvPicPr>
          <p:cNvPr id="2071" name="Picture 26" descr="600105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2411413"/>
            <a:ext cx="166688" cy="28257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9" name="Group 28" descr="&quot; &#10;&quot;"/>
          <p:cNvGrpSpPr/>
          <p:nvPr/>
        </p:nvGrpSpPr>
        <p:grpSpPr>
          <a:xfrm>
            <a:off x="344488" y="2038350"/>
            <a:ext cx="8624160" cy="4191000"/>
            <a:chOff x="344488" y="2038350"/>
            <a:chExt cx="8624160" cy="4191000"/>
          </a:xfrm>
        </p:grpSpPr>
        <p:pic>
          <p:nvPicPr>
            <p:cNvPr id="2051" name="Picture 2" descr="IMG_052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25600" y="2182813"/>
              <a:ext cx="1066800" cy="16002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2055"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4488" y="4784725"/>
              <a:ext cx="1712912" cy="1444625"/>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1175" y="2114550"/>
              <a:ext cx="1085850" cy="1676400"/>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068" name="Group 20"/>
            <p:cNvGrpSpPr>
              <a:grpSpLocks/>
            </p:cNvGrpSpPr>
            <p:nvPr/>
          </p:nvGrpSpPr>
          <p:grpSpPr bwMode="auto">
            <a:xfrm>
              <a:off x="6324600" y="2038350"/>
              <a:ext cx="1747838" cy="1101725"/>
              <a:chOff x="12873" y="3810"/>
              <a:chExt cx="2925" cy="1492"/>
            </a:xfrm>
          </p:grpSpPr>
          <p:sp>
            <p:nvSpPr>
              <p:cNvPr id="2076" name="Rectangle 21"/>
              <p:cNvSpPr>
                <a:spLocks noChangeArrowheads="1"/>
              </p:cNvSpPr>
              <p:nvPr/>
            </p:nvSpPr>
            <p:spPr bwMode="auto">
              <a:xfrm>
                <a:off x="13038" y="3852"/>
                <a:ext cx="2628" cy="1392"/>
              </a:xfrm>
              <a:prstGeom prst="rect">
                <a:avLst/>
              </a:prstGeom>
              <a:solidFill>
                <a:srgbClr val="FFFF66"/>
              </a:solidFill>
              <a:ln w="12700">
                <a:solidFill>
                  <a:schemeClr val="tx1"/>
                </a:solidFill>
                <a:miter lim="800000"/>
                <a:headEnd/>
                <a:tailEnd/>
              </a:ln>
            </p:spPr>
            <p:txBody>
              <a:bodyPr wrap="none" anchor="ctr"/>
              <a:lstStyle/>
              <a:p>
                <a:endParaRPr lang="en-US">
                  <a:latin typeface="Calibri" pitchFamily="34" charset="0"/>
                </a:endParaRPr>
              </a:p>
            </p:txBody>
          </p:sp>
          <p:graphicFrame>
            <p:nvGraphicFramePr>
              <p:cNvPr id="2050" name="Object 21"/>
              <p:cNvGraphicFramePr>
                <a:graphicFrameLocks noChangeAspect="1"/>
              </p:cNvGraphicFramePr>
              <p:nvPr/>
            </p:nvGraphicFramePr>
            <p:xfrm>
              <a:off x="12873" y="3810"/>
              <a:ext cx="2925" cy="1492"/>
            </p:xfrm>
            <a:graphic>
              <a:graphicData uri="http://schemas.openxmlformats.org/presentationml/2006/ole">
                <p:oleObj spid="_x0000_s8226" r:id="rId8" imgW="3065069" imgH="3715512" progId="">
                  <p:embed/>
                </p:oleObj>
              </a:graphicData>
            </a:graphic>
          </p:graphicFrame>
        </p:grpSp>
        <p:pic>
          <p:nvPicPr>
            <p:cNvPr id="2069" name="Picture 23" descr="LSC Pictur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29000" y="2114550"/>
              <a:ext cx="1135063" cy="1839913"/>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2070" name="Picture 2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38450" y="4705350"/>
              <a:ext cx="2038350" cy="1509713"/>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2072" name="Picture 27" descr="DSCN092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315618" y="4852987"/>
              <a:ext cx="1809766" cy="1308100"/>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2073" name="Picture 28" descr="100_460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429500" y="5116394"/>
              <a:ext cx="1539148" cy="1098669"/>
            </a:xfrm>
            <a:prstGeom prst="rect">
              <a:avLst/>
            </a:prstGeom>
            <a:noFill/>
            <a:ln w="127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sp>
        <p:nvSpPr>
          <p:cNvPr id="2074" name="Line 29"/>
          <p:cNvSpPr>
            <a:spLocks noChangeShapeType="1"/>
          </p:cNvSpPr>
          <p:nvPr/>
        </p:nvSpPr>
        <p:spPr bwMode="auto">
          <a:xfrm flipH="1">
            <a:off x="6248400" y="3638550"/>
            <a:ext cx="1905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5" name="Text Box 31"/>
          <p:cNvSpPr txBox="1">
            <a:spLocks noChangeArrowheads="1"/>
          </p:cNvSpPr>
          <p:nvPr/>
        </p:nvSpPr>
        <p:spPr bwMode="auto">
          <a:xfrm>
            <a:off x="326040" y="1590675"/>
            <a:ext cx="2135519" cy="261608"/>
          </a:xfrm>
          <a:prstGeom prst="rect">
            <a:avLst/>
          </a:prstGeom>
          <a:solidFill>
            <a:schemeClr val="bg1"/>
          </a:solidFill>
          <a:ln w="38100">
            <a:solidFill>
              <a:schemeClr val="tx1"/>
            </a:solidFill>
            <a:miter lim="800000"/>
            <a:headEnd/>
            <a:tailEnd/>
          </a:ln>
        </p:spPr>
        <p:txBody>
          <a:bodyPr wrap="none" lIns="91439" tIns="45719" rIns="91439" bIns="4571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solidFill>
                  <a:schemeClr val="bg2"/>
                </a:solidFill>
              </a:rPr>
              <a:t>Gamma Radionuclide Screen</a:t>
            </a:r>
          </a:p>
        </p:txBody>
      </p:sp>
    </p:spTree>
    <p:extLst>
      <p:ext uri="{BB962C8B-B14F-4D97-AF65-F5344CB8AC3E}">
        <p14:creationId xmlns:p14="http://schemas.microsoft.com/office/powerpoint/2010/main" xmlns="" val="1948403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519113"/>
            <a:ext cx="7772400" cy="1143000"/>
          </a:xfrm>
        </p:spPr>
        <p:txBody>
          <a:bodyPr/>
          <a:lstStyle/>
          <a:p>
            <a:r>
              <a:rPr lang="en-US" sz="3600" dirty="0" smtClean="0"/>
              <a:t>Why Screen for Internal Contamination?</a:t>
            </a:r>
          </a:p>
        </p:txBody>
      </p:sp>
      <p:sp>
        <p:nvSpPr>
          <p:cNvPr id="25603" name="Content Placeholder 2"/>
          <p:cNvSpPr>
            <a:spLocks noGrp="1"/>
          </p:cNvSpPr>
          <p:nvPr>
            <p:ph idx="1"/>
          </p:nvPr>
        </p:nvSpPr>
        <p:spPr>
          <a:xfrm>
            <a:off x="228600" y="1752600"/>
            <a:ext cx="7335838" cy="4525962"/>
          </a:xfrm>
        </p:spPr>
        <p:txBody>
          <a:bodyPr/>
          <a:lstStyle/>
          <a:p>
            <a:pPr>
              <a:buClr>
                <a:schemeClr val="tx1"/>
              </a:buClr>
              <a:buSzPct val="75000"/>
              <a:buFont typeface="Wingdings" pitchFamily="2" charset="2"/>
              <a:buChar char="q"/>
            </a:pPr>
            <a:r>
              <a:rPr lang="en-US" sz="2800" dirty="0" smtClean="0">
                <a:solidFill>
                  <a:schemeClr val="bg2"/>
                </a:solidFill>
              </a:rPr>
              <a:t>Identify people who could most benefit from medical intervention (e.g., </a:t>
            </a:r>
            <a:r>
              <a:rPr lang="en-US" sz="2800" dirty="0" err="1" smtClean="0">
                <a:solidFill>
                  <a:schemeClr val="bg2"/>
                </a:solidFill>
              </a:rPr>
              <a:t>decorporation</a:t>
            </a:r>
            <a:r>
              <a:rPr lang="en-US" sz="2800" dirty="0" smtClean="0">
                <a:solidFill>
                  <a:schemeClr val="bg2"/>
                </a:solidFill>
              </a:rPr>
              <a:t> therapy)</a:t>
            </a:r>
          </a:p>
          <a:p>
            <a:pPr>
              <a:lnSpc>
                <a:spcPct val="130000"/>
              </a:lnSpc>
            </a:pPr>
            <a:endParaRPr lang="en-US" sz="1800" dirty="0" smtClean="0"/>
          </a:p>
          <a:p>
            <a:pPr>
              <a:buClr>
                <a:schemeClr val="tx1"/>
              </a:buClr>
              <a:buSzPct val="75000"/>
              <a:buFont typeface="Wingdings" pitchFamily="2" charset="2"/>
              <a:buChar char="q"/>
            </a:pPr>
            <a:r>
              <a:rPr lang="en-US" sz="2800" dirty="0" smtClean="0">
                <a:solidFill>
                  <a:schemeClr val="bg2"/>
                </a:solidFill>
              </a:rPr>
              <a:t>Identify people whose health need long-term monitoring</a:t>
            </a:r>
          </a:p>
          <a:p>
            <a:pPr>
              <a:lnSpc>
                <a:spcPct val="130000"/>
              </a:lnSpc>
            </a:pPr>
            <a:endParaRPr lang="en-US" sz="1800" dirty="0" smtClean="0"/>
          </a:p>
          <a:p>
            <a:pPr>
              <a:buClr>
                <a:schemeClr val="tx1"/>
              </a:buClr>
              <a:buSzPct val="75000"/>
              <a:buFont typeface="Wingdings" pitchFamily="2" charset="2"/>
              <a:buChar char="q"/>
            </a:pPr>
            <a:r>
              <a:rPr lang="en-US" sz="2800" dirty="0" smtClean="0">
                <a:solidFill>
                  <a:schemeClr val="bg2"/>
                </a:solidFill>
              </a:rPr>
              <a:t>Provide reassurance to people who suspect internal contamination</a:t>
            </a:r>
          </a:p>
          <a:p>
            <a:pPr lvl="1">
              <a:lnSpc>
                <a:spcPct val="130000"/>
              </a:lnSpc>
            </a:pPr>
            <a:endParaRPr lang="en-US" dirty="0" smtClean="0"/>
          </a:p>
        </p:txBody>
      </p:sp>
      <p:sp>
        <p:nvSpPr>
          <p:cNvPr id="5" name="AutoShape 6" descr="arrow"/>
          <p:cNvSpPr>
            <a:spLocks noChangeArrowheads="1"/>
          </p:cNvSpPr>
          <p:nvPr/>
        </p:nvSpPr>
        <p:spPr bwMode="auto">
          <a:xfrm>
            <a:off x="7376453" y="2819400"/>
            <a:ext cx="576263" cy="1882775"/>
          </a:xfrm>
          <a:prstGeom prst="downArrow">
            <a:avLst>
              <a:gd name="adj1" fmla="val 50000"/>
              <a:gd name="adj2" fmla="val 78141"/>
            </a:avLst>
          </a:prstGeom>
          <a:gradFill rotWithShape="1">
            <a:gsLst>
              <a:gs pos="0">
                <a:schemeClr val="tx2"/>
              </a:gs>
              <a:gs pos="100000">
                <a:srgbClr val="FF6600"/>
              </a:gs>
            </a:gsLst>
            <a:lin ang="5400000" scaled="1"/>
          </a:gradFill>
          <a:ln w="9525">
            <a:solidFill>
              <a:schemeClr val="tx1"/>
            </a:solidFill>
            <a:miter lim="800000"/>
            <a:headEnd/>
            <a:tailEnd/>
          </a:ln>
        </p:spPr>
        <p:txBody>
          <a:bodyPr vert="eaVert" wrap="none" anchor="ctr"/>
          <a:lstStyle/>
          <a:p>
            <a:endParaRPr lang="en-US"/>
          </a:p>
        </p:txBody>
      </p:sp>
      <p:sp>
        <p:nvSpPr>
          <p:cNvPr id="6" name="Text Box 4"/>
          <p:cNvSpPr txBox="1">
            <a:spLocks noChangeArrowheads="1"/>
          </p:cNvSpPr>
          <p:nvPr/>
        </p:nvSpPr>
        <p:spPr bwMode="auto">
          <a:xfrm>
            <a:off x="6410695" y="2209800"/>
            <a:ext cx="2552700" cy="400110"/>
          </a:xfrm>
          <a:prstGeom prst="rect">
            <a:avLst/>
          </a:prstGeom>
          <a:noFill/>
          <a:ln w="9525">
            <a:noFill/>
            <a:miter lim="800000"/>
            <a:headEnd/>
            <a:tailEnd/>
          </a:ln>
          <a:effectLst/>
        </p:spPr>
        <p:txBody>
          <a:bodyPr>
            <a:spAutoFit/>
          </a:bodyPr>
          <a:lstStyle/>
          <a:p>
            <a:pPr algn="ctr">
              <a:spcBef>
                <a:spcPct val="50000"/>
              </a:spcBef>
              <a:defRPr/>
            </a:pPr>
            <a:r>
              <a:rPr lang="en-US" sz="2000" dirty="0" smtClean="0">
                <a:solidFill>
                  <a:srgbClr val="FFFF00"/>
                </a:solidFill>
                <a:latin typeface="+mn-lt"/>
              </a:rPr>
              <a:t>Smaller Population</a:t>
            </a:r>
            <a:endParaRPr lang="en-US" sz="2000" dirty="0">
              <a:solidFill>
                <a:srgbClr val="FFFF00"/>
              </a:solidFill>
              <a:latin typeface="+mn-lt"/>
            </a:endParaRPr>
          </a:p>
        </p:txBody>
      </p:sp>
      <p:sp>
        <p:nvSpPr>
          <p:cNvPr id="7" name="Text Box 4"/>
          <p:cNvSpPr txBox="1">
            <a:spLocks noChangeArrowheads="1"/>
          </p:cNvSpPr>
          <p:nvPr/>
        </p:nvSpPr>
        <p:spPr bwMode="auto">
          <a:xfrm>
            <a:off x="6531904" y="4800599"/>
            <a:ext cx="2265363" cy="400110"/>
          </a:xfrm>
          <a:prstGeom prst="rect">
            <a:avLst/>
          </a:prstGeom>
          <a:noFill/>
          <a:ln w="9525">
            <a:noFill/>
            <a:miter lim="800000"/>
            <a:headEnd/>
            <a:tailEnd/>
          </a:ln>
          <a:effectLst/>
        </p:spPr>
        <p:txBody>
          <a:bodyPr>
            <a:spAutoFit/>
          </a:bodyPr>
          <a:lstStyle/>
          <a:p>
            <a:pPr algn="ctr">
              <a:spcBef>
                <a:spcPct val="50000"/>
              </a:spcBef>
              <a:defRPr/>
            </a:pPr>
            <a:r>
              <a:rPr lang="en-US" sz="2000" dirty="0" smtClean="0">
                <a:solidFill>
                  <a:srgbClr val="FFFF00"/>
                </a:solidFill>
                <a:latin typeface="+mn-lt"/>
              </a:rPr>
              <a:t>Larger Population</a:t>
            </a:r>
            <a:endParaRPr lang="en-US" sz="2000" dirty="0">
              <a:solidFill>
                <a:srgbClr val="FFFF00"/>
              </a:solidFill>
              <a:latin typeface="+mn-lt"/>
            </a:endParaRPr>
          </a:p>
        </p:txBody>
      </p:sp>
    </p:spTree>
    <p:extLst>
      <p:ext uri="{BB962C8B-B14F-4D97-AF65-F5344CB8AC3E}">
        <p14:creationId xmlns:p14="http://schemas.microsoft.com/office/powerpoint/2010/main" xmlns="" val="5487772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33400"/>
            <a:ext cx="7772400" cy="1143000"/>
          </a:xfrm>
        </p:spPr>
        <p:txBody>
          <a:bodyPr/>
          <a:lstStyle/>
          <a:p>
            <a:r>
              <a:rPr lang="en-US" dirty="0" smtClean="0"/>
              <a:t>Countermeasures</a:t>
            </a:r>
            <a:endParaRPr lang="en-US"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609600" y="1371600"/>
            <a:ext cx="6343048" cy="4191000"/>
          </a:xfrm>
        </p:spPr>
        <p:txBody>
          <a:bodyPr/>
          <a:lstStyle/>
          <a:p>
            <a:pPr>
              <a:buClr>
                <a:schemeClr val="tx1"/>
              </a:buClr>
              <a:buSzPct val="75000"/>
              <a:buFont typeface="Wingdings" pitchFamily="2" charset="2"/>
              <a:buChar char="q"/>
            </a:pPr>
            <a:r>
              <a:rPr lang="en-US" sz="2800" dirty="0" smtClean="0">
                <a:solidFill>
                  <a:schemeClr val="bg2"/>
                </a:solidFill>
              </a:rPr>
              <a:t>Countermeasures are medications used to treat internal contamination</a:t>
            </a:r>
          </a:p>
          <a:p>
            <a:pPr>
              <a:buClr>
                <a:schemeClr val="tx1"/>
              </a:buClr>
              <a:buSzPct val="75000"/>
              <a:buFont typeface="Wingdings" pitchFamily="2" charset="2"/>
              <a:buChar char="q"/>
            </a:pPr>
            <a:r>
              <a:rPr lang="en-US" sz="2800" dirty="0" smtClean="0">
                <a:solidFill>
                  <a:schemeClr val="bg2"/>
                </a:solidFill>
              </a:rPr>
              <a:t>Increased efficacy when administered sooner after intake</a:t>
            </a:r>
          </a:p>
          <a:p>
            <a:pPr>
              <a:buClr>
                <a:schemeClr val="tx1"/>
              </a:buClr>
              <a:buSzPct val="75000"/>
              <a:buFont typeface="Wingdings" pitchFamily="2" charset="2"/>
              <a:buChar char="q"/>
            </a:pPr>
            <a:r>
              <a:rPr lang="en-US" sz="2800" dirty="0" smtClean="0">
                <a:solidFill>
                  <a:schemeClr val="bg2"/>
                </a:solidFill>
              </a:rPr>
              <a:t>Countermeasures should be administered if intake exceeds Clinical Decision Guide (CDG)</a:t>
            </a:r>
          </a:p>
          <a:p>
            <a:pPr lvl="1">
              <a:buClr>
                <a:schemeClr val="tx1"/>
              </a:buClr>
              <a:buSzPct val="75000"/>
              <a:buFont typeface="Wingdings" pitchFamily="2" charset="2"/>
              <a:buChar char="q"/>
            </a:pPr>
            <a:r>
              <a:rPr lang="en-US" dirty="0" smtClean="0">
                <a:solidFill>
                  <a:schemeClr val="bg2"/>
                </a:solidFill>
              </a:rPr>
              <a:t>New operational quantity that takes into account acute and latent health effects</a:t>
            </a:r>
          </a:p>
          <a:p>
            <a:endParaRPr lang="en-US" dirty="0" smtClean="0"/>
          </a:p>
        </p:txBody>
      </p:sp>
      <p:pic>
        <p:nvPicPr>
          <p:cNvPr id="3" name="Picture 2" descr="cover of handbook &quot;management of persons contaminated with radiation&quot;"/>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6705600" y="3010300"/>
            <a:ext cx="1981200" cy="2916767"/>
          </a:xfrm>
          <a:prstGeom prst="rect">
            <a:avLst/>
          </a:prstGeom>
        </p:spPr>
      </p:pic>
    </p:spTree>
    <p:extLst>
      <p:ext uri="{BB962C8B-B14F-4D97-AF65-F5344CB8AC3E}">
        <p14:creationId xmlns:p14="http://schemas.microsoft.com/office/powerpoint/2010/main" xmlns="" val="224693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Potassium Iodide (KI)</a:t>
            </a:r>
            <a:endParaRPr lang="en-US"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457200" y="1625951"/>
            <a:ext cx="4495800" cy="4191000"/>
          </a:xfrm>
        </p:spPr>
        <p:txBody>
          <a:bodyPr/>
          <a:lstStyle/>
          <a:p>
            <a:pPr>
              <a:buClr>
                <a:schemeClr val="tx1"/>
              </a:buClr>
              <a:buSzPct val="75000"/>
              <a:buFont typeface="Wingdings" pitchFamily="2" charset="2"/>
              <a:buChar char="q"/>
            </a:pPr>
            <a:r>
              <a:rPr lang="en-US" sz="2800" dirty="0" smtClean="0">
                <a:solidFill>
                  <a:schemeClr val="bg2"/>
                </a:solidFill>
              </a:rPr>
              <a:t>Radionuclide: Iodine-131</a:t>
            </a:r>
          </a:p>
          <a:p>
            <a:pPr lvl="1">
              <a:buClr>
                <a:schemeClr val="tx1"/>
              </a:buClr>
              <a:buSzPct val="75000"/>
              <a:buFont typeface="Wingdings" pitchFamily="2" charset="2"/>
              <a:buChar char="q"/>
            </a:pPr>
            <a:r>
              <a:rPr lang="en-US" sz="2000" dirty="0" smtClean="0">
                <a:solidFill>
                  <a:schemeClr val="bg2"/>
                </a:solidFill>
              </a:rPr>
              <a:t>Setting: Nuclear reactor accident, IND</a:t>
            </a:r>
          </a:p>
          <a:p>
            <a:pPr lvl="1">
              <a:buClr>
                <a:schemeClr val="tx1"/>
              </a:buClr>
              <a:buSzPct val="75000"/>
              <a:buFont typeface="Wingdings" pitchFamily="2" charset="2"/>
              <a:buChar char="q"/>
            </a:pPr>
            <a:r>
              <a:rPr lang="en-US" sz="2400" dirty="0" smtClean="0">
                <a:solidFill>
                  <a:schemeClr val="bg2"/>
                </a:solidFill>
              </a:rPr>
              <a:t>Half-life: 8 days</a:t>
            </a:r>
          </a:p>
          <a:p>
            <a:pPr lvl="1">
              <a:buClr>
                <a:schemeClr val="tx1"/>
              </a:buClr>
              <a:buSzPct val="75000"/>
              <a:buFont typeface="Wingdings" pitchFamily="2" charset="2"/>
              <a:buChar char="q"/>
            </a:pPr>
            <a:r>
              <a:rPr lang="en-US" sz="2400" dirty="0" smtClean="0">
                <a:solidFill>
                  <a:schemeClr val="bg2"/>
                </a:solidFill>
              </a:rPr>
              <a:t>Health effect: Thyroid cancer and hypothyroidism</a:t>
            </a:r>
          </a:p>
          <a:p>
            <a:pPr marL="342900" lvl="1" indent="-342900">
              <a:buClr>
                <a:schemeClr val="tx1"/>
              </a:buClr>
              <a:buSzPct val="75000"/>
              <a:buFont typeface="Wingdings" pitchFamily="2" charset="2"/>
              <a:buChar char="q"/>
            </a:pPr>
            <a:r>
              <a:rPr lang="en-US" dirty="0" smtClean="0">
                <a:solidFill>
                  <a:schemeClr val="bg2"/>
                </a:solidFill>
              </a:rPr>
              <a:t>Mode of Action:</a:t>
            </a:r>
          </a:p>
          <a:p>
            <a:pPr marL="742950" lvl="2" indent="-342900">
              <a:buClr>
                <a:schemeClr val="tx1"/>
              </a:buClr>
              <a:buSzPct val="75000"/>
              <a:buFont typeface="Wingdings" pitchFamily="2" charset="2"/>
              <a:buChar char="q"/>
            </a:pPr>
            <a:r>
              <a:rPr lang="en-US" dirty="0" smtClean="0">
                <a:solidFill>
                  <a:schemeClr val="bg2"/>
                </a:solidFill>
              </a:rPr>
              <a:t>Blocks </a:t>
            </a:r>
            <a:r>
              <a:rPr lang="en-US" dirty="0">
                <a:solidFill>
                  <a:schemeClr val="bg2"/>
                </a:solidFill>
              </a:rPr>
              <a:t>uptake of </a:t>
            </a:r>
            <a:r>
              <a:rPr lang="en-US" dirty="0" smtClean="0">
                <a:solidFill>
                  <a:schemeClr val="bg2"/>
                </a:solidFill>
              </a:rPr>
              <a:t>I-131 into thyroid</a:t>
            </a:r>
            <a:endParaRPr lang="en-US" dirty="0">
              <a:solidFill>
                <a:schemeClr val="bg2"/>
              </a:solidFill>
            </a:endParaRPr>
          </a:p>
          <a:p>
            <a:pPr>
              <a:buClr>
                <a:schemeClr val="tx1"/>
              </a:buClr>
              <a:buSzPct val="75000"/>
              <a:buFont typeface="Wingdings" pitchFamily="2" charset="2"/>
              <a:buChar char="q"/>
            </a:pPr>
            <a:endParaRPr lang="en-US" dirty="0" smtClean="0">
              <a:solidFill>
                <a:schemeClr val="bg2"/>
              </a:solidFill>
            </a:endParaRPr>
          </a:p>
          <a:p>
            <a:pPr>
              <a:buClr>
                <a:schemeClr val="tx1"/>
              </a:buClr>
              <a:buSzPct val="75000"/>
              <a:buFont typeface="Wingdings" pitchFamily="2" charset="2"/>
              <a:buChar char="q"/>
            </a:pPr>
            <a:endParaRPr lang="en-US" sz="1600" dirty="0" smtClean="0">
              <a:solidFill>
                <a:schemeClr val="bg2"/>
              </a:solidFill>
            </a:endParaRPr>
          </a:p>
          <a:p>
            <a:endParaRPr lang="en-US" dirty="0" smtClean="0"/>
          </a:p>
        </p:txBody>
      </p:sp>
      <p:pic>
        <p:nvPicPr>
          <p:cNvPr id="11266" name="Picture 2" descr="nuclear power pla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664" y="1601001"/>
            <a:ext cx="3098533" cy="234541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228 ios at with se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4343400"/>
            <a:ext cx="177686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thyroid gland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4343400"/>
            <a:ext cx="867878" cy="89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733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t>Disclaimer</a:t>
            </a:r>
            <a:endParaRPr lang="en-US" sz="3200" b="0" dirty="0"/>
          </a:p>
        </p:txBody>
      </p:sp>
      <p:sp>
        <p:nvSpPr>
          <p:cNvPr id="3" name="Content Placeholder 2"/>
          <p:cNvSpPr>
            <a:spLocks noGrp="1"/>
          </p:cNvSpPr>
          <p:nvPr>
            <p:ph idx="1"/>
          </p:nvPr>
        </p:nvSpPr>
        <p:spPr/>
        <p:txBody>
          <a:bodyPr/>
          <a:lstStyle/>
          <a:p>
            <a:pPr marL="0" indent="0">
              <a:buNone/>
            </a:pPr>
            <a:r>
              <a:rPr lang="en-US" b="0" i="1" dirty="0" smtClean="0"/>
              <a:t>The </a:t>
            </a:r>
            <a:r>
              <a:rPr lang="en-US" b="0" i="1" dirty="0"/>
              <a:t>findings and conclusions in this </a:t>
            </a:r>
            <a:r>
              <a:rPr lang="en-US" b="0" i="1" dirty="0" smtClean="0"/>
              <a:t>presentation are </a:t>
            </a:r>
            <a:r>
              <a:rPr lang="en-US" b="0" i="1" dirty="0"/>
              <a:t>those of the author(s) and do not necessarily represent the official position of </a:t>
            </a:r>
            <a:r>
              <a:rPr lang="en-US" b="0" i="1" dirty="0" smtClean="0"/>
              <a:t>the </a:t>
            </a:r>
            <a:r>
              <a:rPr lang="en-US" b="0" i="1" dirty="0"/>
              <a:t>Centers for Disease Control and Prevention/the Agency for Toxic Substances and Disease </a:t>
            </a:r>
            <a:r>
              <a:rPr lang="en-US" b="0" i="1" dirty="0" smtClean="0"/>
              <a:t>Registry </a:t>
            </a:r>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xmlns="" val="31901194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Prussian Blue</a:t>
            </a:r>
            <a:endParaRPr lang="en-US" dirty="0"/>
          </a:p>
        </p:txBody>
      </p:sp>
      <p:sp>
        <p:nvSpPr>
          <p:cNvPr id="4" name="Content Placeholder 2"/>
          <p:cNvSpPr>
            <a:spLocks noGrp="1"/>
          </p:cNvSpPr>
          <p:nvPr>
            <p:ph idx="1"/>
          </p:nvPr>
        </p:nvSpPr>
        <p:spPr>
          <a:xfrm>
            <a:off x="533400" y="1447800"/>
            <a:ext cx="4876800" cy="4191000"/>
          </a:xfrm>
        </p:spPr>
        <p:txBody>
          <a:bodyPr/>
          <a:lstStyle/>
          <a:p>
            <a:pPr>
              <a:buClr>
                <a:schemeClr val="tx1"/>
              </a:buClr>
              <a:buSzPct val="75000"/>
              <a:buFont typeface="Wingdings" pitchFamily="2" charset="2"/>
              <a:buChar char="q"/>
            </a:pPr>
            <a:r>
              <a:rPr lang="en-US" sz="2800" dirty="0" smtClean="0">
                <a:solidFill>
                  <a:schemeClr val="bg2"/>
                </a:solidFill>
              </a:rPr>
              <a:t>Radionuclide: Cesium-137</a:t>
            </a:r>
          </a:p>
          <a:p>
            <a:pPr lvl="1">
              <a:buClr>
                <a:schemeClr val="tx1"/>
              </a:buClr>
              <a:buSzPct val="75000"/>
              <a:buFont typeface="Wingdings" pitchFamily="2" charset="2"/>
              <a:buChar char="q"/>
            </a:pPr>
            <a:r>
              <a:rPr lang="en-US" sz="2400" dirty="0" smtClean="0">
                <a:solidFill>
                  <a:schemeClr val="bg2"/>
                </a:solidFill>
              </a:rPr>
              <a:t>Setting: Nuclear reactor accident, IND, RDD</a:t>
            </a:r>
          </a:p>
          <a:p>
            <a:pPr lvl="1">
              <a:buClr>
                <a:schemeClr val="tx1"/>
              </a:buClr>
              <a:buSzPct val="75000"/>
              <a:buFont typeface="Wingdings" pitchFamily="2" charset="2"/>
              <a:buChar char="q"/>
            </a:pPr>
            <a:r>
              <a:rPr lang="en-US" sz="2400" dirty="0" smtClean="0">
                <a:solidFill>
                  <a:schemeClr val="bg2"/>
                </a:solidFill>
              </a:rPr>
              <a:t>Half-life: 30 years</a:t>
            </a:r>
          </a:p>
          <a:p>
            <a:pPr lvl="1">
              <a:buClr>
                <a:schemeClr val="tx1"/>
              </a:buClr>
              <a:buSzPct val="75000"/>
              <a:buFont typeface="Wingdings" pitchFamily="2" charset="2"/>
              <a:buChar char="q"/>
            </a:pPr>
            <a:r>
              <a:rPr lang="en-US" sz="2400" dirty="0" smtClean="0">
                <a:solidFill>
                  <a:schemeClr val="bg2"/>
                </a:solidFill>
              </a:rPr>
              <a:t>Target organ: whole body</a:t>
            </a:r>
          </a:p>
          <a:p>
            <a:pPr lvl="1">
              <a:buClr>
                <a:schemeClr val="tx1"/>
              </a:buClr>
              <a:buSzPct val="75000"/>
              <a:buFont typeface="Wingdings" pitchFamily="2" charset="2"/>
              <a:buChar char="q"/>
            </a:pPr>
            <a:r>
              <a:rPr lang="en-US" sz="2400" dirty="0" smtClean="0">
                <a:solidFill>
                  <a:schemeClr val="bg2"/>
                </a:solidFill>
              </a:rPr>
              <a:t>Health effect: Cancer, ARS</a:t>
            </a:r>
          </a:p>
          <a:p>
            <a:pPr>
              <a:buClr>
                <a:schemeClr val="tx1"/>
              </a:buClr>
              <a:buSzPct val="75000"/>
              <a:buFont typeface="Wingdings" pitchFamily="2" charset="2"/>
              <a:buChar char="q"/>
            </a:pPr>
            <a:r>
              <a:rPr lang="en-US" dirty="0" smtClean="0">
                <a:solidFill>
                  <a:schemeClr val="bg2"/>
                </a:solidFill>
              </a:rPr>
              <a:t>Mode of Action:</a:t>
            </a:r>
          </a:p>
          <a:p>
            <a:pPr lvl="1">
              <a:buClr>
                <a:schemeClr val="tx1"/>
              </a:buClr>
              <a:buSzPct val="75000"/>
              <a:buFont typeface="Wingdings" pitchFamily="2" charset="2"/>
              <a:buChar char="q"/>
            </a:pPr>
            <a:r>
              <a:rPr lang="en-US" dirty="0" smtClean="0">
                <a:solidFill>
                  <a:schemeClr val="bg2"/>
                </a:solidFill>
              </a:rPr>
              <a:t>Enhances GI elimination of Cesium</a:t>
            </a:r>
          </a:p>
          <a:p>
            <a:pPr lvl="1">
              <a:buClr>
                <a:schemeClr val="tx1"/>
              </a:buClr>
              <a:buSzPct val="75000"/>
              <a:buFont typeface="Wingdings" pitchFamily="2" charset="2"/>
              <a:buChar char="q"/>
            </a:pPr>
            <a:endParaRPr lang="en-US" dirty="0" smtClean="0">
              <a:solidFill>
                <a:schemeClr val="bg2"/>
              </a:solidFill>
            </a:endParaRPr>
          </a:p>
          <a:p>
            <a:pPr marL="0" indent="0">
              <a:buClr>
                <a:schemeClr val="tx1"/>
              </a:buClr>
              <a:buSzPct val="75000"/>
              <a:buNone/>
            </a:pPr>
            <a:endParaRPr lang="en-US" sz="1400" dirty="0" smtClean="0">
              <a:solidFill>
                <a:schemeClr val="bg2"/>
              </a:solidFill>
            </a:endParaRPr>
          </a:p>
          <a:p>
            <a:endParaRPr lang="en-US" sz="2800" dirty="0" smtClean="0"/>
          </a:p>
        </p:txBody>
      </p:sp>
      <p:pic>
        <p:nvPicPr>
          <p:cNvPr id="5" name="Picture 4" descr="&quot; &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1981200"/>
            <a:ext cx="2438400"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359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and Zinc DTPA</a:t>
            </a:r>
            <a:endParaRPr lang="en-US" dirty="0"/>
          </a:p>
        </p:txBody>
      </p:sp>
      <p:sp>
        <p:nvSpPr>
          <p:cNvPr id="4" name="Content Placeholder 2"/>
          <p:cNvSpPr>
            <a:spLocks noGrp="1"/>
          </p:cNvSpPr>
          <p:nvPr>
            <p:ph idx="1"/>
          </p:nvPr>
        </p:nvSpPr>
        <p:spPr>
          <a:xfrm>
            <a:off x="533400" y="1447800"/>
            <a:ext cx="5334000" cy="4648200"/>
          </a:xfrm>
        </p:spPr>
        <p:txBody>
          <a:bodyPr/>
          <a:lstStyle/>
          <a:p>
            <a:pPr>
              <a:buClr>
                <a:schemeClr val="tx1"/>
              </a:buClr>
              <a:buSzPct val="75000"/>
              <a:buFont typeface="Wingdings" pitchFamily="2" charset="2"/>
              <a:buChar char="q"/>
            </a:pPr>
            <a:r>
              <a:rPr lang="en-US" sz="2800" dirty="0" smtClean="0">
                <a:solidFill>
                  <a:schemeClr val="bg2"/>
                </a:solidFill>
              </a:rPr>
              <a:t>Radionuclides: Plutonium, Americium, Curium and other actinides</a:t>
            </a:r>
          </a:p>
          <a:p>
            <a:pPr lvl="1">
              <a:buClr>
                <a:schemeClr val="tx1"/>
              </a:buClr>
              <a:buSzPct val="75000"/>
              <a:buFont typeface="Wingdings" pitchFamily="2" charset="2"/>
              <a:buChar char="q"/>
            </a:pPr>
            <a:r>
              <a:rPr lang="en-US" sz="2400" dirty="0" smtClean="0">
                <a:solidFill>
                  <a:schemeClr val="bg2"/>
                </a:solidFill>
              </a:rPr>
              <a:t>Setting: </a:t>
            </a:r>
            <a:r>
              <a:rPr lang="en-US" sz="2400" dirty="0">
                <a:solidFill>
                  <a:schemeClr val="bg2"/>
                </a:solidFill>
              </a:rPr>
              <a:t>Nuclear spent </a:t>
            </a:r>
            <a:r>
              <a:rPr lang="en-US" sz="2400" dirty="0" smtClean="0">
                <a:solidFill>
                  <a:schemeClr val="bg2"/>
                </a:solidFill>
              </a:rPr>
              <a:t>fuel, IND</a:t>
            </a:r>
          </a:p>
          <a:p>
            <a:pPr lvl="1">
              <a:buClr>
                <a:schemeClr val="tx1"/>
              </a:buClr>
              <a:buSzPct val="75000"/>
              <a:buFont typeface="Wingdings" pitchFamily="2" charset="2"/>
              <a:buChar char="q"/>
            </a:pPr>
            <a:r>
              <a:rPr lang="en-US" sz="2400" dirty="0" smtClean="0">
                <a:solidFill>
                  <a:schemeClr val="bg2"/>
                </a:solidFill>
              </a:rPr>
              <a:t>Half-life: Days to years</a:t>
            </a:r>
          </a:p>
          <a:p>
            <a:pPr lvl="1">
              <a:buClr>
                <a:schemeClr val="tx1"/>
              </a:buClr>
              <a:buSzPct val="75000"/>
              <a:buFont typeface="Wingdings" pitchFamily="2" charset="2"/>
              <a:buChar char="q"/>
            </a:pPr>
            <a:r>
              <a:rPr lang="en-US" sz="2400" dirty="0" smtClean="0">
                <a:solidFill>
                  <a:schemeClr val="bg2"/>
                </a:solidFill>
              </a:rPr>
              <a:t>Target organs: Bone, lung, liver</a:t>
            </a:r>
          </a:p>
          <a:p>
            <a:pPr lvl="1">
              <a:buClr>
                <a:schemeClr val="tx1"/>
              </a:buClr>
              <a:buSzPct val="75000"/>
              <a:buFont typeface="Wingdings" pitchFamily="2" charset="2"/>
              <a:buChar char="q"/>
            </a:pPr>
            <a:r>
              <a:rPr lang="en-US" sz="2400" dirty="0" smtClean="0">
                <a:solidFill>
                  <a:schemeClr val="bg2"/>
                </a:solidFill>
              </a:rPr>
              <a:t>Health effect: Cancer</a:t>
            </a:r>
          </a:p>
          <a:p>
            <a:pPr>
              <a:buClr>
                <a:schemeClr val="tx1"/>
              </a:buClr>
              <a:buSzPct val="75000"/>
              <a:buFont typeface="Wingdings" pitchFamily="2" charset="2"/>
              <a:buChar char="q"/>
            </a:pPr>
            <a:r>
              <a:rPr lang="en-US" dirty="0" smtClean="0">
                <a:solidFill>
                  <a:schemeClr val="bg2"/>
                </a:solidFill>
              </a:rPr>
              <a:t>Mode of Action:</a:t>
            </a:r>
          </a:p>
          <a:p>
            <a:pPr lvl="1">
              <a:buClr>
                <a:schemeClr val="tx1"/>
              </a:buClr>
              <a:buSzPct val="75000"/>
              <a:buFont typeface="Wingdings" pitchFamily="2" charset="2"/>
              <a:buChar char="q"/>
            </a:pPr>
            <a:r>
              <a:rPr lang="en-US" dirty="0" smtClean="0">
                <a:solidFill>
                  <a:schemeClr val="bg2"/>
                </a:solidFill>
              </a:rPr>
              <a:t>Enhances renal elimination</a:t>
            </a:r>
          </a:p>
          <a:p>
            <a:pPr>
              <a:buClr>
                <a:schemeClr val="tx1"/>
              </a:buClr>
              <a:buSzPct val="75000"/>
              <a:buFont typeface="Wingdings" pitchFamily="2" charset="2"/>
              <a:buChar char="q"/>
            </a:pPr>
            <a:endParaRPr lang="en-US" sz="1400" dirty="0" smtClean="0">
              <a:solidFill>
                <a:schemeClr val="bg2"/>
              </a:solidFill>
            </a:endParaRPr>
          </a:p>
          <a:p>
            <a:endParaRPr lang="en-US" sz="2800" dirty="0" smtClean="0"/>
          </a:p>
        </p:txBody>
      </p:sp>
      <p:grpSp>
        <p:nvGrpSpPr>
          <p:cNvPr id="6" name="Group 5" descr="&quot; &quot;"/>
          <p:cNvGrpSpPr/>
          <p:nvPr/>
        </p:nvGrpSpPr>
        <p:grpSpPr>
          <a:xfrm>
            <a:off x="5751095" y="1600200"/>
            <a:ext cx="2857500" cy="4620127"/>
            <a:chOff x="5751095" y="1600200"/>
            <a:chExt cx="2857500" cy="4620127"/>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7397" y="3733800"/>
              <a:ext cx="1864895" cy="2486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1095" y="1600200"/>
              <a:ext cx="2857500" cy="19050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415115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33400"/>
            <a:ext cx="7772400" cy="1143000"/>
          </a:xfrm>
        </p:spPr>
        <p:txBody>
          <a:bodyPr/>
          <a:lstStyle/>
          <a:p>
            <a:r>
              <a:rPr lang="en-US" dirty="0" smtClean="0"/>
              <a:t>Long-Term Registry</a:t>
            </a:r>
            <a:endParaRPr lang="en-US"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591152" y="1219200"/>
            <a:ext cx="6038248" cy="4191000"/>
          </a:xfrm>
        </p:spPr>
        <p:txBody>
          <a:bodyPr/>
          <a:lstStyle/>
          <a:p>
            <a:pPr>
              <a:buClr>
                <a:schemeClr val="tx1"/>
              </a:buClr>
              <a:buSzPct val="75000"/>
              <a:buFont typeface="Wingdings" pitchFamily="2" charset="2"/>
              <a:buChar char="q"/>
            </a:pPr>
            <a:endParaRPr lang="en-US" sz="2800" dirty="0" smtClean="0">
              <a:solidFill>
                <a:schemeClr val="bg2"/>
              </a:solidFill>
            </a:endParaRPr>
          </a:p>
          <a:p>
            <a:endParaRPr lang="en-US" dirty="0" smtClean="0"/>
          </a:p>
        </p:txBody>
      </p:sp>
      <p:sp>
        <p:nvSpPr>
          <p:cNvPr id="6" name="Content Placeholder 2"/>
          <p:cNvSpPr txBox="1">
            <a:spLocks/>
          </p:cNvSpPr>
          <p:nvPr/>
        </p:nvSpPr>
        <p:spPr>
          <a:xfrm>
            <a:off x="533400" y="1447800"/>
            <a:ext cx="78486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75000"/>
              <a:buFont typeface="Wingdings" pitchFamily="2" charset="2"/>
              <a:buChar char="q"/>
            </a:pPr>
            <a:r>
              <a:rPr lang="en-US" dirty="0" smtClean="0">
                <a:solidFill>
                  <a:schemeClr val="bg2"/>
                </a:solidFill>
              </a:rPr>
              <a:t>Exposed populations will require long-term follow up</a:t>
            </a:r>
          </a:p>
          <a:p>
            <a:pPr>
              <a:buClr>
                <a:schemeClr val="tx1"/>
              </a:buClr>
              <a:buSzPct val="75000"/>
              <a:buFont typeface="Wingdings" pitchFamily="2" charset="2"/>
              <a:buChar char="q"/>
            </a:pPr>
            <a:r>
              <a:rPr lang="en-US" dirty="0" smtClean="0">
                <a:solidFill>
                  <a:schemeClr val="bg2"/>
                </a:solidFill>
              </a:rPr>
              <a:t>Some important information to collect</a:t>
            </a:r>
          </a:p>
          <a:p>
            <a:pPr lvl="1">
              <a:buClr>
                <a:schemeClr val="tx1"/>
              </a:buClr>
              <a:buSzPct val="75000"/>
              <a:buFont typeface="Wingdings" pitchFamily="2" charset="2"/>
              <a:buChar char="q"/>
            </a:pPr>
            <a:r>
              <a:rPr lang="en-US" dirty="0" smtClean="0">
                <a:solidFill>
                  <a:schemeClr val="bg2"/>
                </a:solidFill>
              </a:rPr>
              <a:t>Contact info, demographics, medical history</a:t>
            </a:r>
          </a:p>
          <a:p>
            <a:pPr lvl="1">
              <a:buClr>
                <a:schemeClr val="tx1"/>
              </a:buClr>
              <a:buSzPct val="75000"/>
              <a:buFont typeface="Wingdings" pitchFamily="2" charset="2"/>
              <a:buChar char="q"/>
            </a:pPr>
            <a:r>
              <a:rPr lang="en-US" dirty="0" smtClean="0">
                <a:solidFill>
                  <a:schemeClr val="bg2"/>
                </a:solidFill>
              </a:rPr>
              <a:t>Exposure factors (distance, time, shielding)</a:t>
            </a:r>
          </a:p>
          <a:p>
            <a:pPr lvl="1">
              <a:buClr>
                <a:schemeClr val="tx1"/>
              </a:buClr>
              <a:buSzPct val="75000"/>
              <a:buFont typeface="Wingdings" pitchFamily="2" charset="2"/>
              <a:buChar char="q"/>
            </a:pPr>
            <a:r>
              <a:rPr lang="en-US" dirty="0">
                <a:solidFill>
                  <a:schemeClr val="bg2"/>
                </a:solidFill>
              </a:rPr>
              <a:t>Presence/type of contamination</a:t>
            </a:r>
          </a:p>
          <a:p>
            <a:pPr lvl="1">
              <a:buClr>
                <a:schemeClr val="tx1"/>
              </a:buClr>
              <a:buSzPct val="75000"/>
              <a:buFont typeface="Wingdings" pitchFamily="2" charset="2"/>
              <a:buChar char="q"/>
            </a:pPr>
            <a:r>
              <a:rPr lang="en-US" dirty="0" smtClean="0">
                <a:solidFill>
                  <a:schemeClr val="bg2"/>
                </a:solidFill>
              </a:rPr>
              <a:t>Radionuclide involved and dose estimate</a:t>
            </a:r>
          </a:p>
          <a:p>
            <a:pPr lvl="1">
              <a:buClr>
                <a:schemeClr val="tx1"/>
              </a:buClr>
              <a:buSzPct val="75000"/>
              <a:buFont typeface="Wingdings" pitchFamily="2" charset="2"/>
              <a:buChar char="q"/>
            </a:pPr>
            <a:r>
              <a:rPr lang="en-US" dirty="0" smtClean="0">
                <a:solidFill>
                  <a:schemeClr val="bg2"/>
                </a:solidFill>
              </a:rPr>
              <a:t>Countermeasures administered</a:t>
            </a:r>
          </a:p>
          <a:p>
            <a:pPr>
              <a:buClr>
                <a:schemeClr val="tx1"/>
              </a:buClr>
              <a:buSzPct val="75000"/>
              <a:buFont typeface="Wingdings" pitchFamily="2" charset="2"/>
              <a:buChar char="q"/>
            </a:pPr>
            <a:endParaRPr lang="en-US" sz="1400" dirty="0" smtClean="0">
              <a:solidFill>
                <a:schemeClr val="bg2"/>
              </a:solidFill>
            </a:endParaRPr>
          </a:p>
          <a:p>
            <a:endParaRPr lang="en-US" sz="2800" dirty="0" smtClean="0"/>
          </a:p>
        </p:txBody>
      </p:sp>
    </p:spTree>
    <p:extLst>
      <p:ext uri="{BB962C8B-B14F-4D97-AF65-F5344CB8AC3E}">
        <p14:creationId xmlns:p14="http://schemas.microsoft.com/office/powerpoint/2010/main" xmlns="" val="1185222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0" dirty="0" smtClean="0"/>
              <a:t>Radiation Emergencies Handbooks</a:t>
            </a:r>
            <a:endParaRPr lang="en-US" sz="3200" b="0" dirty="0"/>
          </a:p>
        </p:txBody>
      </p:sp>
      <p:sp>
        <p:nvSpPr>
          <p:cNvPr id="3" name="Content Placeholder 2"/>
          <p:cNvSpPr>
            <a:spLocks noGrp="1"/>
          </p:cNvSpPr>
          <p:nvPr>
            <p:ph idx="1"/>
          </p:nvPr>
        </p:nvSpPr>
        <p:spPr/>
        <p:txBody>
          <a:bodyPr/>
          <a:lstStyle/>
          <a:p>
            <a:r>
              <a:rPr lang="en-US" dirty="0" smtClean="0">
                <a:hlinkClick r:id="rId3"/>
              </a:rPr>
              <a:t>National Council on Radiation Protection and Measurements (NCRP) Report 161: </a:t>
            </a:r>
            <a:br>
              <a:rPr lang="en-US" dirty="0" smtClean="0">
                <a:hlinkClick r:id="rId3"/>
              </a:rPr>
            </a:br>
            <a:r>
              <a:rPr lang="en-US" dirty="0" smtClean="0">
                <a:hlinkClick r:id="rId3"/>
              </a:rPr>
              <a:t>Management of Persons Contaminated with Radionuclides</a:t>
            </a:r>
          </a:p>
          <a:p>
            <a:pPr lvl="1"/>
            <a:r>
              <a:rPr lang="en-US" dirty="0" smtClean="0"/>
              <a:t>Guidance on CDG, diagnosis</a:t>
            </a:r>
            <a:r>
              <a:rPr lang="en-US" dirty="0"/>
              <a:t>, </a:t>
            </a:r>
            <a:r>
              <a:rPr lang="en-US" dirty="0" smtClean="0"/>
              <a:t>medical therapy</a:t>
            </a:r>
            <a:endParaRPr lang="en-US" dirty="0"/>
          </a:p>
          <a:p>
            <a:pPr lvl="1"/>
            <a:r>
              <a:rPr lang="en-US" dirty="0" smtClean="0"/>
              <a:t>http</a:t>
            </a:r>
            <a:r>
              <a:rPr lang="en-US" dirty="0"/>
              <a:t>://</a:t>
            </a:r>
            <a:r>
              <a:rPr lang="en-US" dirty="0" smtClean="0"/>
              <a:t>www.ncrponline.org</a:t>
            </a:r>
          </a:p>
          <a:p>
            <a:r>
              <a:rPr lang="en-US" dirty="0" smtClean="0">
                <a:hlinkClick r:id="rId3"/>
              </a:rPr>
              <a:t>TMT Handbook: Triage, Monitoring and Treatment of people exposed to ionizing radiation following a malevolent act</a:t>
            </a:r>
          </a:p>
          <a:p>
            <a:pPr lvl="1"/>
            <a:r>
              <a:rPr lang="en-US" dirty="0" smtClean="0"/>
              <a:t>Emergency response planning, field manual</a:t>
            </a:r>
          </a:p>
          <a:p>
            <a:pPr lvl="1"/>
            <a:r>
              <a:rPr lang="en-US" dirty="0" smtClean="0">
                <a:solidFill>
                  <a:schemeClr val="tx2"/>
                </a:solidFill>
              </a:rPr>
              <a:t>http://www.tmthandbook.org</a:t>
            </a:r>
            <a:r>
              <a:rPr lang="en-US" dirty="0"/>
              <a:t/>
            </a:r>
            <a:br>
              <a:rPr lang="en-US" dirty="0"/>
            </a:br>
            <a:endParaRPr lang="en-US"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37725516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b="0" dirty="0" smtClean="0"/>
              <a:t>Radiation Emergency Resources</a:t>
            </a:r>
            <a:endParaRPr lang="en-US" sz="3200" b="0" dirty="0"/>
          </a:p>
        </p:txBody>
      </p:sp>
      <p:sp>
        <p:nvSpPr>
          <p:cNvPr id="3" name="Content Placeholder 2"/>
          <p:cNvSpPr>
            <a:spLocks noGrp="1"/>
          </p:cNvSpPr>
          <p:nvPr>
            <p:ph idx="1"/>
          </p:nvPr>
        </p:nvSpPr>
        <p:spPr/>
        <p:txBody>
          <a:bodyPr/>
          <a:lstStyle/>
          <a:p>
            <a:r>
              <a:rPr lang="en-US" dirty="0" smtClean="0">
                <a:hlinkClick r:id="rId3"/>
              </a:rPr>
              <a:t>CDC Radiation Emergencies Website</a:t>
            </a:r>
          </a:p>
          <a:p>
            <a:pPr lvl="1"/>
            <a:r>
              <a:rPr lang="en-US" dirty="0">
                <a:hlinkClick r:id="rId3"/>
              </a:rPr>
              <a:t>http://www.bt.cdc.gov/radiation</a:t>
            </a:r>
            <a:r>
              <a:rPr lang="en-US" dirty="0" smtClean="0">
                <a:hlinkClick r:id="rId3"/>
              </a:rPr>
              <a:t>/</a:t>
            </a:r>
            <a:endParaRPr lang="en-US" dirty="0" smtClean="0"/>
          </a:p>
          <a:p>
            <a:pPr lvl="1"/>
            <a:r>
              <a:rPr lang="en-US" dirty="0"/>
              <a:t>Guidance/Recommendations, </a:t>
            </a:r>
            <a:r>
              <a:rPr lang="en-US" dirty="0" smtClean="0"/>
              <a:t>Resources</a:t>
            </a:r>
          </a:p>
          <a:p>
            <a:r>
              <a:rPr lang="en-US" dirty="0" smtClean="0">
                <a:hlinkClick r:id="rId3"/>
              </a:rPr>
              <a:t>Radiation Emergencies Assistance/ Training Center (DOE)</a:t>
            </a:r>
          </a:p>
          <a:p>
            <a:pPr lvl="1"/>
            <a:r>
              <a:rPr lang="en-US" dirty="0" smtClean="0">
                <a:hlinkClick r:id="rId4"/>
              </a:rPr>
              <a:t>http://orise.orau.gov/reacts/</a:t>
            </a:r>
            <a:endParaRPr lang="en-US" dirty="0" smtClean="0"/>
          </a:p>
          <a:p>
            <a:pPr lvl="1"/>
            <a:r>
              <a:rPr lang="en-US" dirty="0" smtClean="0"/>
              <a:t>Consultations, training requests</a:t>
            </a:r>
          </a:p>
          <a:p>
            <a:r>
              <a:rPr lang="en-US" dirty="0" smtClean="0">
                <a:hlinkClick r:id="rId3"/>
              </a:rPr>
              <a:t>Radiation Emergency Medical Management (DHHS)</a:t>
            </a:r>
            <a:endParaRPr lang="en-US" dirty="0">
              <a:hlinkClick r:id="rId3"/>
            </a:endParaRPr>
          </a:p>
          <a:p>
            <a:pPr lvl="1"/>
            <a:r>
              <a:rPr lang="en-US" dirty="0" smtClean="0">
                <a:hlinkClick r:id="rId5"/>
              </a:rPr>
              <a:t>http://www.remm.nlm.gov/index.html</a:t>
            </a:r>
            <a:endParaRPr lang="en-US" dirty="0" smtClean="0"/>
          </a:p>
          <a:p>
            <a:pPr lvl="1"/>
            <a:r>
              <a:rPr lang="en-US" dirty="0" smtClean="0"/>
              <a:t>Guidance/Recommendations, Resources</a:t>
            </a:r>
            <a:endParaRPr lang="en-US" dirty="0"/>
          </a:p>
          <a:p>
            <a:endParaRPr lang="en-US"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124988220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981200"/>
            <a:ext cx="7391400" cy="2057400"/>
          </a:xfrm>
        </p:spPr>
        <p:txBody>
          <a:bodyPr/>
          <a:lstStyle/>
          <a:p>
            <a:r>
              <a:rPr lang="en-US" dirty="0" smtClean="0"/>
              <a:t>Contact Information</a:t>
            </a:r>
          </a:p>
          <a:p>
            <a:r>
              <a:rPr lang="en-US" sz="2400" dirty="0" smtClean="0"/>
              <a:t>Art Chang: </a:t>
            </a:r>
            <a:r>
              <a:rPr lang="en-US" sz="2400" dirty="0" smtClean="0">
                <a:hlinkClick r:id="rId3"/>
              </a:rPr>
              <a:t>ctn7@cdc.gov</a:t>
            </a:r>
            <a:r>
              <a:rPr lang="en-US" sz="2400" dirty="0" smtClean="0"/>
              <a:t> or (770) 488-1470</a:t>
            </a:r>
          </a:p>
        </p:txBody>
      </p:sp>
      <p:sp>
        <p:nvSpPr>
          <p:cNvPr id="3" name="Text Placeholder 2"/>
          <p:cNvSpPr>
            <a:spLocks noGrp="1"/>
          </p:cNvSpPr>
          <p:nvPr>
            <p:ph type="body" sz="quarter" idx="11"/>
          </p:nvPr>
        </p:nvSpPr>
        <p:spPr/>
        <p:txBody>
          <a:bodyPr/>
          <a:lstStyle/>
          <a:p>
            <a:r>
              <a:rPr lang="en-US" dirty="0" smtClean="0"/>
              <a:t>National Center for Environmental Health</a:t>
            </a:r>
            <a:endParaRPr lang="en-US" dirty="0"/>
          </a:p>
        </p:txBody>
      </p:sp>
      <p:sp>
        <p:nvSpPr>
          <p:cNvPr id="4" name="Text Placeholder 3"/>
          <p:cNvSpPr>
            <a:spLocks noGrp="1"/>
          </p:cNvSpPr>
          <p:nvPr>
            <p:ph type="body" sz="quarter" idx="12"/>
          </p:nvPr>
        </p:nvSpPr>
        <p:spPr/>
        <p:txBody>
          <a:bodyPr/>
          <a:lstStyle/>
          <a:p>
            <a:r>
              <a:rPr lang="en-US" dirty="0" smtClean="0"/>
              <a:t>Division of Environmental Hazards and Health Effects</a:t>
            </a:r>
            <a:endParaRPr lang="en-US" dirty="0"/>
          </a:p>
        </p:txBody>
      </p:sp>
      <p:sp>
        <p:nvSpPr>
          <p:cNvPr id="5" name="Title 1"/>
          <p:cNvSpPr txBox="1">
            <a:spLocks/>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FFC000"/>
                </a:solidFill>
              </a:rPr>
              <a:t>Questions?</a:t>
            </a:r>
            <a:endParaRPr lang="en-US" dirty="0">
              <a:solidFill>
                <a:srgbClr val="FFC000"/>
              </a:solidFill>
            </a:endParaRPr>
          </a:p>
        </p:txBody>
      </p:sp>
    </p:spTree>
    <p:extLst>
      <p:ext uri="{BB962C8B-B14F-4D97-AF65-F5344CB8AC3E}">
        <p14:creationId xmlns:p14="http://schemas.microsoft.com/office/powerpoint/2010/main" xmlns="" val="18815328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sz="3200" b="0" dirty="0" smtClean="0"/>
              <a:t>Outline</a:t>
            </a:r>
            <a:endParaRPr lang="en-US" sz="3200" b="0" dirty="0"/>
          </a:p>
        </p:txBody>
      </p:sp>
      <p:sp>
        <p:nvSpPr>
          <p:cNvPr id="3" name="Content Placeholder 2"/>
          <p:cNvSpPr>
            <a:spLocks noGrp="1"/>
          </p:cNvSpPr>
          <p:nvPr>
            <p:ph idx="1"/>
          </p:nvPr>
        </p:nvSpPr>
        <p:spPr>
          <a:xfrm>
            <a:off x="533400" y="1371600"/>
            <a:ext cx="8229600" cy="4191000"/>
          </a:xfrm>
        </p:spPr>
        <p:txBody>
          <a:bodyPr/>
          <a:lstStyle/>
          <a:p>
            <a:r>
              <a:rPr lang="en-US" dirty="0" smtClean="0"/>
              <a:t>Differences between Radioactive Exposure and Contamination</a:t>
            </a:r>
          </a:p>
          <a:p>
            <a:pPr marL="0" indent="0">
              <a:buNone/>
            </a:pPr>
            <a:endParaRPr lang="en-US" dirty="0" smtClean="0"/>
          </a:p>
          <a:p>
            <a:r>
              <a:rPr lang="en-US" dirty="0" smtClean="0"/>
              <a:t>Health Effects after External Contamination</a:t>
            </a:r>
          </a:p>
          <a:p>
            <a:pPr lvl="1"/>
            <a:r>
              <a:rPr lang="en-US" dirty="0" smtClean="0"/>
              <a:t>Assessment of external contamination</a:t>
            </a:r>
          </a:p>
          <a:p>
            <a:pPr lvl="1"/>
            <a:r>
              <a:rPr lang="en-US" dirty="0" smtClean="0"/>
              <a:t>Decontamination procedures</a:t>
            </a:r>
            <a:endParaRPr lang="en-US" dirty="0"/>
          </a:p>
          <a:p>
            <a:endParaRPr lang="en-US" dirty="0" smtClean="0"/>
          </a:p>
          <a:p>
            <a:r>
              <a:rPr lang="en-US" dirty="0" smtClean="0"/>
              <a:t>Health Effects after Internal Contamination</a:t>
            </a:r>
          </a:p>
          <a:p>
            <a:pPr lvl="1"/>
            <a:r>
              <a:rPr lang="en-US" dirty="0" smtClean="0"/>
              <a:t>Assessment of internal contamination</a:t>
            </a:r>
            <a:endParaRPr lang="en-US" dirty="0"/>
          </a:p>
          <a:p>
            <a:pPr lvl="1"/>
            <a:r>
              <a:rPr lang="en-US" dirty="0" smtClean="0"/>
              <a:t>Medical countermeasures for internal contamination</a:t>
            </a:r>
          </a:p>
          <a:p>
            <a:pPr marL="0" indent="0">
              <a:buNone/>
            </a:pPr>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xmlns="" val="29855187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dirty="0" smtClean="0"/>
              <a:t>Radiation Emergencies</a:t>
            </a:r>
          </a:p>
        </p:txBody>
      </p:sp>
      <p:graphicFrame>
        <p:nvGraphicFramePr>
          <p:cNvPr id="5" name="Diagram 4"/>
          <p:cNvGraphicFramePr/>
          <p:nvPr>
            <p:extLst>
              <p:ext uri="{D42A27DB-BD31-4B8C-83A1-F6EECF244321}">
                <p14:modId xmlns:p14="http://schemas.microsoft.com/office/powerpoint/2010/main" xmlns="" val="1224686648"/>
              </p:ext>
            </p:extLst>
          </p:nvPr>
        </p:nvGraphicFramePr>
        <p:xfrm>
          <a:off x="1066800" y="1524000"/>
          <a:ext cx="7162800" cy="350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343396" y="2971800"/>
            <a:ext cx="803425" cy="523220"/>
          </a:xfrm>
          <a:prstGeom prst="rect">
            <a:avLst/>
          </a:prstGeom>
          <a:noFill/>
        </p:spPr>
        <p:txBody>
          <a:bodyPr wrap="none" rtlCol="0">
            <a:spAutoFit/>
          </a:bodyPr>
          <a:lstStyle/>
          <a:p>
            <a:r>
              <a:rPr lang="en-US" sz="2800" dirty="0" smtClean="0">
                <a:solidFill>
                  <a:schemeClr val="bg2"/>
                </a:solidFill>
              </a:rPr>
              <a:t>IND</a:t>
            </a:r>
            <a:endParaRPr lang="en-US" sz="2800" dirty="0">
              <a:solidFill>
                <a:schemeClr val="bg2"/>
              </a:solidFill>
            </a:endParaRPr>
          </a:p>
        </p:txBody>
      </p:sp>
      <p:sp>
        <p:nvSpPr>
          <p:cNvPr id="3" name="TextBox 2"/>
          <p:cNvSpPr txBox="1"/>
          <p:nvPr/>
        </p:nvSpPr>
        <p:spPr>
          <a:xfrm>
            <a:off x="2777263" y="5181600"/>
            <a:ext cx="3935693" cy="1477328"/>
          </a:xfrm>
          <a:prstGeom prst="rect">
            <a:avLst/>
          </a:prstGeom>
          <a:noFill/>
        </p:spPr>
        <p:txBody>
          <a:bodyPr wrap="none" rtlCol="0">
            <a:spAutoFit/>
          </a:bodyPr>
          <a:lstStyle/>
          <a:p>
            <a:r>
              <a:rPr lang="en-US" dirty="0" smtClean="0"/>
              <a:t>RED= Radiological Exposure Device</a:t>
            </a:r>
          </a:p>
          <a:p>
            <a:r>
              <a:rPr lang="en-US" dirty="0" smtClean="0"/>
              <a:t>IND= Improvised Nuclear Device</a:t>
            </a:r>
          </a:p>
          <a:p>
            <a:r>
              <a:rPr lang="en-US" dirty="0" smtClean="0"/>
              <a:t>RDD= Radiological Dispersal Device</a:t>
            </a:r>
          </a:p>
          <a:p>
            <a:r>
              <a:rPr lang="en-US" dirty="0" smtClean="0"/>
              <a:t>NPP= Nuclear Power Plant</a:t>
            </a:r>
          </a:p>
          <a:p>
            <a:endParaRPr lang="en-US" dirty="0"/>
          </a:p>
        </p:txBody>
      </p:sp>
    </p:spTree>
    <p:extLst>
      <p:ext uri="{BB962C8B-B14F-4D97-AF65-F5344CB8AC3E}">
        <p14:creationId xmlns:p14="http://schemas.microsoft.com/office/powerpoint/2010/main" xmlns="" val="3477349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Contamination</a:t>
            </a:r>
            <a:endParaRPr lang="en-US" dirty="0"/>
          </a:p>
        </p:txBody>
      </p:sp>
      <p:pic>
        <p:nvPicPr>
          <p:cNvPr id="9218" name="Picture 2" descr="Contamination - Full Body"/>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676400"/>
            <a:ext cx="5372100" cy="358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581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Contamination</a:t>
            </a:r>
            <a:endParaRPr lang="en-US"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457200" y="1600201"/>
            <a:ext cx="3886200" cy="4191000"/>
          </a:xfrm>
        </p:spPr>
        <p:txBody>
          <a:bodyPr/>
          <a:lstStyle/>
          <a:p>
            <a:pPr>
              <a:buClr>
                <a:schemeClr val="tx1"/>
              </a:buClr>
              <a:buSzPct val="75000"/>
              <a:buFont typeface="Wingdings" pitchFamily="2" charset="2"/>
              <a:buChar char="q"/>
            </a:pPr>
            <a:r>
              <a:rPr lang="en-US" sz="2800" dirty="0" smtClean="0">
                <a:solidFill>
                  <a:schemeClr val="bg2"/>
                </a:solidFill>
              </a:rPr>
              <a:t>Health effect is local radiation injury from beta and gamma emitters</a:t>
            </a:r>
          </a:p>
          <a:p>
            <a:pPr>
              <a:buClr>
                <a:schemeClr val="tx1"/>
              </a:buClr>
              <a:buSzPct val="75000"/>
              <a:buFont typeface="Wingdings" pitchFamily="2" charset="2"/>
              <a:buChar char="q"/>
            </a:pPr>
            <a:r>
              <a:rPr lang="en-US" sz="2800" dirty="0">
                <a:solidFill>
                  <a:schemeClr val="bg2"/>
                </a:solidFill>
              </a:rPr>
              <a:t>Initially, there may be no symptoms</a:t>
            </a:r>
          </a:p>
          <a:p>
            <a:pPr>
              <a:buClr>
                <a:schemeClr val="tx1"/>
              </a:buClr>
              <a:buSzPct val="75000"/>
              <a:buFont typeface="Wingdings" pitchFamily="2" charset="2"/>
              <a:buChar char="q"/>
            </a:pPr>
            <a:r>
              <a:rPr lang="en-US" sz="2800" dirty="0" smtClean="0">
                <a:solidFill>
                  <a:schemeClr val="bg2"/>
                </a:solidFill>
              </a:rPr>
              <a:t>Dose continues until contamination is removed</a:t>
            </a:r>
          </a:p>
          <a:p>
            <a:pPr marL="0" indent="0">
              <a:buNone/>
            </a:pPr>
            <a:endParaRPr lang="en-US" dirty="0" smtClean="0"/>
          </a:p>
        </p:txBody>
      </p:sp>
      <p:pic>
        <p:nvPicPr>
          <p:cNvPr id="10242" name="Picture 2" descr="beta bur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984" y="1981200"/>
            <a:ext cx="4122387" cy="3124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336790" y="5252176"/>
            <a:ext cx="2402774" cy="276999"/>
          </a:xfrm>
          <a:prstGeom prst="rect">
            <a:avLst/>
          </a:prstGeom>
          <a:noFill/>
        </p:spPr>
        <p:txBody>
          <a:bodyPr wrap="none" rtlCol="0">
            <a:spAutoFit/>
          </a:bodyPr>
          <a:lstStyle/>
          <a:p>
            <a:r>
              <a:rPr lang="en-US" sz="1200" dirty="0" smtClean="0"/>
              <a:t>Source: Dunning, US AEC 1957</a:t>
            </a:r>
            <a:endParaRPr lang="en-US" sz="1200" dirty="0"/>
          </a:p>
        </p:txBody>
      </p:sp>
    </p:spTree>
    <p:extLst>
      <p:ext uri="{BB962C8B-B14F-4D97-AF65-F5344CB8AC3E}">
        <p14:creationId xmlns:p14="http://schemas.microsoft.com/office/powerpoint/2010/main" xmlns="" val="64018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Contamination</a:t>
            </a:r>
            <a:endParaRPr lang="en-US" dirty="0"/>
          </a:p>
        </p:txBody>
      </p:sp>
      <p:sp>
        <p:nvSpPr>
          <p:cNvPr id="4" name="Rectangle 3"/>
          <p:cNvSpPr txBox="1">
            <a:spLocks noChangeArrowheads="1"/>
          </p:cNvSpPr>
          <p:nvPr/>
        </p:nvSpPr>
        <p:spPr>
          <a:xfrm>
            <a:off x="609600" y="1828800"/>
            <a:ext cx="80010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800" dirty="0" smtClean="0">
              <a:solidFill>
                <a:schemeClr val="bg2"/>
              </a:solidFill>
            </a:endParaRPr>
          </a:p>
        </p:txBody>
      </p:sp>
      <p:sp>
        <p:nvSpPr>
          <p:cNvPr id="5" name="Content Placeholder 2"/>
          <p:cNvSpPr>
            <a:spLocks noGrp="1"/>
          </p:cNvSpPr>
          <p:nvPr>
            <p:ph idx="1"/>
          </p:nvPr>
        </p:nvSpPr>
        <p:spPr>
          <a:xfrm>
            <a:off x="800100" y="1600200"/>
            <a:ext cx="7620000" cy="4191000"/>
          </a:xfrm>
        </p:spPr>
        <p:txBody>
          <a:bodyPr/>
          <a:lstStyle/>
          <a:p>
            <a:pPr>
              <a:buClr>
                <a:schemeClr val="tx1"/>
              </a:buClr>
              <a:buSzPct val="75000"/>
              <a:buFont typeface="Wingdings" pitchFamily="2" charset="2"/>
              <a:buChar char="q"/>
            </a:pPr>
            <a:r>
              <a:rPr lang="en-US" sz="2800" dirty="0">
                <a:solidFill>
                  <a:schemeClr val="bg2"/>
                </a:solidFill>
              </a:rPr>
              <a:t>External contamination increases risk of internal contamination</a:t>
            </a:r>
          </a:p>
          <a:p>
            <a:pPr>
              <a:buClr>
                <a:schemeClr val="tx1"/>
              </a:buClr>
              <a:buSzPct val="75000"/>
              <a:buFont typeface="Wingdings" pitchFamily="2" charset="2"/>
              <a:buChar char="q"/>
            </a:pPr>
            <a:r>
              <a:rPr lang="en-US" sz="2800" dirty="0" smtClean="0">
                <a:solidFill>
                  <a:schemeClr val="bg2"/>
                </a:solidFill>
              </a:rPr>
              <a:t>Alpha particles cannot penetrate the skin, but they can be internalized</a:t>
            </a:r>
          </a:p>
          <a:p>
            <a:pPr>
              <a:buClr>
                <a:schemeClr val="tx1"/>
              </a:buClr>
              <a:buSzPct val="75000"/>
              <a:buFont typeface="Wingdings" pitchFamily="2" charset="2"/>
              <a:buChar char="q"/>
            </a:pPr>
            <a:r>
              <a:rPr lang="en-US" sz="2800" dirty="0" smtClean="0">
                <a:solidFill>
                  <a:schemeClr val="bg2"/>
                </a:solidFill>
              </a:rPr>
              <a:t>Personal protective equipment (N95 mask and gown/gloves) should be worn by personnel at medical facilities</a:t>
            </a:r>
          </a:p>
          <a:p>
            <a:pPr>
              <a:buClr>
                <a:schemeClr val="tx1"/>
              </a:buClr>
              <a:buSzPct val="75000"/>
              <a:buFont typeface="Wingdings" pitchFamily="2" charset="2"/>
              <a:buChar char="q"/>
            </a:pPr>
            <a:r>
              <a:rPr lang="en-US" sz="2800" dirty="0" smtClean="0">
                <a:solidFill>
                  <a:schemeClr val="bg2"/>
                </a:solidFill>
              </a:rPr>
              <a:t>Treat critical medical conditions </a:t>
            </a:r>
            <a:r>
              <a:rPr lang="en-US" sz="2800" dirty="0">
                <a:solidFill>
                  <a:schemeClr val="bg2"/>
                </a:solidFill>
              </a:rPr>
              <a:t>first</a:t>
            </a:r>
            <a:r>
              <a:rPr lang="en-US" sz="2800" dirty="0" smtClean="0">
                <a:solidFill>
                  <a:schemeClr val="bg2"/>
                </a:solidFill>
              </a:rPr>
              <a:t>! (even before decontamination)</a:t>
            </a:r>
          </a:p>
          <a:p>
            <a:endParaRPr lang="en-US" dirty="0" smtClean="0"/>
          </a:p>
        </p:txBody>
      </p:sp>
    </p:spTree>
    <p:extLst>
      <p:ext uri="{BB962C8B-B14F-4D97-AF65-F5344CB8AC3E}">
        <p14:creationId xmlns:p14="http://schemas.microsoft.com/office/powerpoint/2010/main" xmlns="" val="148468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Measuring External Contamination</a:t>
            </a:r>
            <a:endParaRPr lang="en-US" sz="3200" dirty="0"/>
          </a:p>
        </p:txBody>
      </p:sp>
      <p:pic>
        <p:nvPicPr>
          <p:cNvPr id="51202" name="Picture 2" descr="Pancake Geiger - Mueller detector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408" y="1752600"/>
            <a:ext cx="282222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75648" y="4239399"/>
            <a:ext cx="2530693" cy="276999"/>
          </a:xfrm>
          <a:prstGeom prst="rect">
            <a:avLst/>
          </a:prstGeom>
          <a:noFill/>
        </p:spPr>
        <p:txBody>
          <a:bodyPr wrap="none" rtlCol="0">
            <a:spAutoFit/>
          </a:bodyPr>
          <a:lstStyle/>
          <a:p>
            <a:r>
              <a:rPr lang="en-US" sz="1200" dirty="0">
                <a:solidFill>
                  <a:srgbClr val="FFC000"/>
                </a:solidFill>
              </a:rPr>
              <a:t>Source: http://www.remm.nlm.gov/</a:t>
            </a:r>
          </a:p>
        </p:txBody>
      </p:sp>
      <p:pic>
        <p:nvPicPr>
          <p:cNvPr id="9219" name="Picture 3" descr="portal moni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2170" y="2302585"/>
            <a:ext cx="3241460" cy="3998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990600" y="1339334"/>
            <a:ext cx="1582484" cy="369332"/>
          </a:xfrm>
          <a:prstGeom prst="rect">
            <a:avLst/>
          </a:prstGeom>
          <a:noFill/>
        </p:spPr>
        <p:txBody>
          <a:bodyPr wrap="none" rtlCol="0">
            <a:spAutoFit/>
          </a:bodyPr>
          <a:lstStyle/>
          <a:p>
            <a:r>
              <a:rPr lang="en-US" dirty="0" smtClean="0"/>
              <a:t>Geiger-Muller</a:t>
            </a:r>
            <a:endParaRPr lang="en-US" dirty="0"/>
          </a:p>
        </p:txBody>
      </p:sp>
      <p:sp>
        <p:nvSpPr>
          <p:cNvPr id="9" name="TextBox 8"/>
          <p:cNvSpPr txBox="1"/>
          <p:nvPr/>
        </p:nvSpPr>
        <p:spPr>
          <a:xfrm>
            <a:off x="3934451" y="1752600"/>
            <a:ext cx="1620957" cy="369332"/>
          </a:xfrm>
          <a:prstGeom prst="rect">
            <a:avLst/>
          </a:prstGeom>
          <a:noFill/>
        </p:spPr>
        <p:txBody>
          <a:bodyPr wrap="none" rtlCol="0">
            <a:spAutoFit/>
          </a:bodyPr>
          <a:lstStyle/>
          <a:p>
            <a:r>
              <a:rPr lang="en-US" dirty="0" smtClean="0"/>
              <a:t>Portal Monitor</a:t>
            </a:r>
            <a:endParaRPr lang="en-US" dirty="0"/>
          </a:p>
        </p:txBody>
      </p:sp>
      <p:sp>
        <p:nvSpPr>
          <p:cNvPr id="10" name="TextBox 9"/>
          <p:cNvSpPr txBox="1"/>
          <p:nvPr/>
        </p:nvSpPr>
        <p:spPr>
          <a:xfrm>
            <a:off x="6629400" y="1697255"/>
            <a:ext cx="1877437" cy="369332"/>
          </a:xfrm>
          <a:prstGeom prst="rect">
            <a:avLst/>
          </a:prstGeom>
          <a:noFill/>
        </p:spPr>
        <p:txBody>
          <a:bodyPr wrap="none" rtlCol="0">
            <a:spAutoFit/>
          </a:bodyPr>
          <a:lstStyle/>
          <a:p>
            <a:r>
              <a:rPr lang="en-US" dirty="0" smtClean="0"/>
              <a:t>Isotope identifier</a:t>
            </a:r>
            <a:endParaRPr lang="en-US" dirty="0"/>
          </a:p>
        </p:txBody>
      </p:sp>
      <p:pic>
        <p:nvPicPr>
          <p:cNvPr id="14342" name="Picture 6" descr="Isotope identifi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063" y="2154974"/>
            <a:ext cx="2272075" cy="1644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7387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Contamination Survey</a:t>
            </a:r>
          </a:p>
        </p:txBody>
      </p:sp>
      <p:pic>
        <p:nvPicPr>
          <p:cNvPr id="39939" name="Content Placeholder 5" descr="survey contamination on patient"/>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09600" y="1799923"/>
            <a:ext cx="3200025" cy="4267200"/>
          </a:xfrm>
        </p:spPr>
      </p:pic>
      <p:pic>
        <p:nvPicPr>
          <p:cNvPr id="39940" name="Picture 6" descr="&quot; &quot;"/>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4419600"/>
            <a:ext cx="21717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7" descr="&quot; &quot;"/>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13200" y="3810000"/>
            <a:ext cx="1828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ontamination survey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20252" y="1752600"/>
            <a:ext cx="3124200" cy="2342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6849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NCEH_PPT_dark([1]">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d xmlns="3dc26554-7910-4728-b0ae-54565a5c042a">completed</comple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B9F18489E15847ABE343FB10CD95CD" ma:contentTypeVersion="1" ma:contentTypeDescription="Create a new document." ma:contentTypeScope="" ma:versionID="3ff95a2a4955a422d3fa14ad5067de44">
  <xsd:schema xmlns:xsd="http://www.w3.org/2001/XMLSchema" xmlns:xs="http://www.w3.org/2001/XMLSchema" xmlns:p="http://schemas.microsoft.com/office/2006/metadata/properties" xmlns:ns2="3dc26554-7910-4728-b0ae-54565a5c042a" targetNamespace="http://schemas.microsoft.com/office/2006/metadata/properties" ma:root="true" ma:fieldsID="6323cf51a4d0031ee734b3beed489c7c" ns2:_="">
    <xsd:import namespace="3dc26554-7910-4728-b0ae-54565a5c042a"/>
    <xsd:element name="properties">
      <xsd:complexType>
        <xsd:sequence>
          <xsd:element name="documentManagement">
            <xsd:complexType>
              <xsd:all>
                <xsd:element ref="ns2: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26554-7910-4728-b0ae-54565a5c042a" elementFormDefault="qualified">
    <xsd:import namespace="http://schemas.microsoft.com/office/2006/documentManagement/types"/>
    <xsd:import namespace="http://schemas.microsoft.com/office/infopath/2007/PartnerControls"/>
    <xsd:element name="completed" ma:index="8" nillable="true" ma:displayName="completed" ma:internalName="complete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3F0037-63B4-46CB-9FA3-23D06ACD7DB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3dc26554-7910-4728-b0ae-54565a5c042a"/>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15E350B-428F-4A24-9474-237DCBB92745}">
  <ds:schemaRefs>
    <ds:schemaRef ds:uri="http://schemas.microsoft.com/sharepoint/v3/contenttype/forms"/>
  </ds:schemaRefs>
</ds:datastoreItem>
</file>

<file path=customXml/itemProps3.xml><?xml version="1.0" encoding="utf-8"?>
<ds:datastoreItem xmlns:ds="http://schemas.openxmlformats.org/officeDocument/2006/customXml" ds:itemID="{C674DC8E-2744-490F-AE1F-E9AC110CF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26554-7910-4728-b0ae-54565a5c0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2430</TotalTime>
  <Words>915</Words>
  <Application>Microsoft Office PowerPoint</Application>
  <PresentationFormat>On-screen Show (4:3)</PresentationFormat>
  <Paragraphs>190</Paragraphs>
  <Slides>25</Slides>
  <Notes>24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6" baseType="lpstr">
      <vt:lpstr>NCEH_PPT_dark([1]</vt:lpstr>
      <vt:lpstr>Health Effects after  Radioactive Contamination</vt:lpstr>
      <vt:lpstr>Disclaimer</vt:lpstr>
      <vt:lpstr>Outline</vt:lpstr>
      <vt:lpstr>Radiation Emergencies</vt:lpstr>
      <vt:lpstr>External Contamination</vt:lpstr>
      <vt:lpstr>External Contamination</vt:lpstr>
      <vt:lpstr>External Contamination</vt:lpstr>
      <vt:lpstr>Measuring External Contamination</vt:lpstr>
      <vt:lpstr>Contamination Survey</vt:lpstr>
      <vt:lpstr>Decontamination</vt:lpstr>
      <vt:lpstr>Decontamination</vt:lpstr>
      <vt:lpstr>Internal Contamination</vt:lpstr>
      <vt:lpstr>Health Effects after Internal Contamination</vt:lpstr>
      <vt:lpstr>Measuring Internal Contamination (Direct)</vt:lpstr>
      <vt:lpstr>Measuring Internal Contamination (Indirect)</vt:lpstr>
      <vt:lpstr>Slide 16</vt:lpstr>
      <vt:lpstr>Why Screen for Internal Contamination?</vt:lpstr>
      <vt:lpstr>Countermeasures</vt:lpstr>
      <vt:lpstr>Potassium Iodide (KI)</vt:lpstr>
      <vt:lpstr>Prussian Blue</vt:lpstr>
      <vt:lpstr>Calcium and Zinc DTPA</vt:lpstr>
      <vt:lpstr>Long-Term Registry</vt:lpstr>
      <vt:lpstr>Radiation Emergencies Handbooks</vt:lpstr>
      <vt:lpstr>Radiation Emergency Resources</vt:lpstr>
      <vt:lpstr>Slide 25</vt:lpstr>
    </vt:vector>
  </TitlesOfParts>
  <Company>Centers for Disease Control and Prevention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101: A Primer</dc:title>
  <dc:subject>Health Effects after Radioactive Contamination</dc:subject>
  <dc:creator>RSB</dc:creator>
  <cp:keywords>contamination; decontamination</cp:keywords>
  <cp:lastModifiedBy>kimballl</cp:lastModifiedBy>
  <cp:revision>112</cp:revision>
  <cp:lastPrinted>2012-08-26T23:32:27Z</cp:lastPrinted>
  <dcterms:created xsi:type="dcterms:W3CDTF">2012-06-07T19:46:04Z</dcterms:created>
  <dcterms:modified xsi:type="dcterms:W3CDTF">2013-01-31T16:11:28Z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0x01010095B9F18489E15847ABE343FB10CD95CD</vt:lpwstr>
  </property>
</Properties>
</file>